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37" r:id="rId2"/>
    <p:sldId id="339" r:id="rId3"/>
    <p:sldId id="376" r:id="rId4"/>
    <p:sldId id="341" r:id="rId5"/>
    <p:sldId id="342" r:id="rId6"/>
    <p:sldId id="343" r:id="rId7"/>
    <p:sldId id="344" r:id="rId8"/>
    <p:sldId id="373" r:id="rId9"/>
    <p:sldId id="371" r:id="rId10"/>
    <p:sldId id="407" r:id="rId11"/>
    <p:sldId id="347" r:id="rId12"/>
    <p:sldId id="348" r:id="rId13"/>
    <p:sldId id="349" r:id="rId14"/>
    <p:sldId id="350" r:id="rId15"/>
    <p:sldId id="351" r:id="rId16"/>
    <p:sldId id="352" r:id="rId17"/>
    <p:sldId id="356" r:id="rId18"/>
    <p:sldId id="353" r:id="rId19"/>
    <p:sldId id="357" r:id="rId20"/>
    <p:sldId id="358" r:id="rId21"/>
    <p:sldId id="359" r:id="rId22"/>
    <p:sldId id="360" r:id="rId23"/>
    <p:sldId id="377" r:id="rId24"/>
    <p:sldId id="363" r:id="rId25"/>
    <p:sldId id="364" r:id="rId26"/>
    <p:sldId id="366" r:id="rId27"/>
    <p:sldId id="367" r:id="rId28"/>
    <p:sldId id="369" r:id="rId29"/>
    <p:sldId id="355" r:id="rId30"/>
    <p:sldId id="378" r:id="rId31"/>
    <p:sldId id="379" r:id="rId32"/>
    <p:sldId id="380" r:id="rId33"/>
    <p:sldId id="382" r:id="rId34"/>
    <p:sldId id="381" r:id="rId35"/>
    <p:sldId id="383" r:id="rId36"/>
    <p:sldId id="384" r:id="rId37"/>
    <p:sldId id="385" r:id="rId38"/>
    <p:sldId id="386" r:id="rId39"/>
    <p:sldId id="398" r:id="rId40"/>
    <p:sldId id="399" r:id="rId41"/>
    <p:sldId id="401" r:id="rId42"/>
    <p:sldId id="400" r:id="rId43"/>
    <p:sldId id="387" r:id="rId44"/>
    <p:sldId id="388" r:id="rId45"/>
    <p:sldId id="391" r:id="rId46"/>
    <p:sldId id="402" r:id="rId47"/>
    <p:sldId id="403" r:id="rId48"/>
    <p:sldId id="404" r:id="rId49"/>
    <p:sldId id="389" r:id="rId50"/>
    <p:sldId id="390" r:id="rId51"/>
    <p:sldId id="392" r:id="rId52"/>
    <p:sldId id="393" r:id="rId53"/>
    <p:sldId id="405" r:id="rId54"/>
    <p:sldId id="394" r:id="rId55"/>
    <p:sldId id="40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EB8D2D-9161-0F77-32AC-7DB8EADDC8A6}" name="清水みどり" initials="清水みどり" userId="S::midori.shimizu@rakus.co.jp::1da3fadc-d7df-445c-ae71-7a721f33f946" providerId="AD"/>
  <p188:author id="{23F46288-8169-5F4E-B12A-B07DA0E4644E}" name="髙宮雅弘" initials="髙宮雅弘" userId="S::masahiro.takamiya@rakus.co.jp::f2c01833-3a9e-4839-80b0-2e3ec470ec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64646"/>
    <a:srgbClr val="D2D2D2"/>
    <a:srgbClr val="EAEAEA"/>
    <a:srgbClr val="EDF7FF"/>
    <a:srgbClr val="007BC7"/>
    <a:srgbClr val="000000"/>
    <a:srgbClr val="F6F6F6"/>
    <a:srgbClr val="E6E6E6"/>
    <a:srgbClr val="CCE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5636" autoAdjust="0"/>
  </p:normalViewPr>
  <p:slideViewPr>
    <p:cSldViewPr snapToGrid="0" showGuides="1">
      <p:cViewPr varScale="1">
        <p:scale>
          <a:sx n="68" d="100"/>
          <a:sy n="68" d="100"/>
        </p:scale>
        <p:origin x="16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21/06/2024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8</a:t>
            </a:fld>
            <a:endParaRPr lang="en-GB"/>
          </a:p>
        </p:txBody>
      </p:sp>
    </p:spTree>
    <p:extLst>
      <p:ext uri="{BB962C8B-B14F-4D97-AF65-F5344CB8AC3E}">
        <p14:creationId xmlns:p14="http://schemas.microsoft.com/office/powerpoint/2010/main" val="60473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41</a:t>
            </a:fld>
            <a:endParaRPr lang="en-GB"/>
          </a:p>
        </p:txBody>
      </p:sp>
    </p:spTree>
    <p:extLst>
      <p:ext uri="{BB962C8B-B14F-4D97-AF65-F5344CB8AC3E}">
        <p14:creationId xmlns:p14="http://schemas.microsoft.com/office/powerpoint/2010/main" val="298251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42</a:t>
            </a:fld>
            <a:endParaRPr lang="en-GB"/>
          </a:p>
        </p:txBody>
      </p:sp>
    </p:spTree>
    <p:extLst>
      <p:ext uri="{BB962C8B-B14F-4D97-AF65-F5344CB8AC3E}">
        <p14:creationId xmlns:p14="http://schemas.microsoft.com/office/powerpoint/2010/main" val="538478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pic>
        <p:nvPicPr>
          <p:cNvPr id="7" name="Picture 8" descr="Shape, icon&#10;&#10;Description automatically generated">
            <a:extLst>
              <a:ext uri="{FF2B5EF4-FFF2-40B4-BE49-F238E27FC236}">
                <a16:creationId xmlns:a16="http://schemas.microsoft.com/office/drawing/2014/main" id="{1BB52FCD-54ED-BD7A-3D99-C1129674AE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308" r="14610"/>
          <a:stretch/>
        </p:blipFill>
        <p:spPr>
          <a:xfrm>
            <a:off x="5542115" y="-20319"/>
            <a:ext cx="3601885" cy="6164655"/>
          </a:xfrm>
          <a:prstGeom prst="rect">
            <a:avLst/>
          </a:prstGeom>
        </p:spPr>
      </p:pic>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9144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975" dirty="0">
              <a:solidFill>
                <a:schemeClr val="bg1"/>
              </a:solidFill>
            </a:endParaRPr>
          </a:p>
        </p:txBody>
      </p:sp>
      <p:sp>
        <p:nvSpPr>
          <p:cNvPr id="10" name="Title 1">
            <a:extLst>
              <a:ext uri="{FF2B5EF4-FFF2-40B4-BE49-F238E27FC236}">
                <a16:creationId xmlns:a16="http://schemas.microsoft.com/office/drawing/2014/main" id="{C30E221F-BF0C-25B6-6310-16EB1A201AE5}"/>
              </a:ext>
            </a:extLst>
          </p:cNvPr>
          <p:cNvSpPr>
            <a:spLocks noGrp="1"/>
          </p:cNvSpPr>
          <p:nvPr>
            <p:ph type="ctrTitle"/>
          </p:nvPr>
        </p:nvSpPr>
        <p:spPr bwMode="white">
          <a:xfrm>
            <a:off x="359569" y="2812279"/>
            <a:ext cx="4346972" cy="2552935"/>
          </a:xfrm>
        </p:spPr>
        <p:txBody>
          <a:bodyPr anchor="t" anchorCtr="0"/>
          <a:lstStyle>
            <a:lvl1pPr algn="l">
              <a:lnSpc>
                <a:spcPct val="100000"/>
              </a:lnSpc>
              <a:defRPr sz="5300">
                <a:solidFill>
                  <a:schemeClr val="tx1"/>
                </a:solidFill>
              </a:defRPr>
            </a:lvl1pPr>
          </a:lstStyle>
          <a:p>
            <a:endParaRPr lang="en-GB" dirty="0"/>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p:nvPr>
        </p:nvSpPr>
        <p:spPr>
          <a:xfrm>
            <a:off x="359569" y="2470570"/>
            <a:ext cx="4346972" cy="294664"/>
          </a:xfrm>
        </p:spPr>
        <p:txBody>
          <a:bodyPr/>
          <a:lstStyle>
            <a:lvl1pPr marL="0" indent="0">
              <a:buFontTx/>
              <a:buNone/>
              <a:defRPr sz="1600">
                <a:solidFill>
                  <a:schemeClr val="tx1"/>
                </a:solidFill>
              </a:defRPr>
            </a:lvl1pPr>
            <a:lvl2pPr marL="270000" indent="0">
              <a:buFontTx/>
              <a:buNone/>
              <a:defRPr/>
            </a:lvl2pPr>
            <a:lvl3pPr marL="540000" indent="0">
              <a:buFontTx/>
              <a:buNone/>
              <a:defRPr/>
            </a:lvl3pPr>
            <a:lvl4pPr>
              <a:buFontTx/>
              <a:buNone/>
              <a:defRPr/>
            </a:lvl4pPr>
            <a:lvl5pPr>
              <a:buFontTx/>
              <a:buNone/>
              <a:defRPr/>
            </a:lvl5pPr>
          </a:lstStyle>
          <a:p>
            <a:pPr lvl="0"/>
            <a:endParaRPr lang="en-GB" dirty="0"/>
          </a:p>
        </p:txBody>
      </p:sp>
      <p:sp>
        <p:nvSpPr>
          <p:cNvPr id="3" name="Text Placeholder 21">
            <a:extLst>
              <a:ext uri="{FF2B5EF4-FFF2-40B4-BE49-F238E27FC236}">
                <a16:creationId xmlns:a16="http://schemas.microsoft.com/office/drawing/2014/main" id="{77FF198B-7BB5-45E1-58C5-81A6C1570857}"/>
              </a:ext>
            </a:extLst>
          </p:cNvPr>
          <p:cNvSpPr>
            <a:spLocks noGrp="1"/>
          </p:cNvSpPr>
          <p:nvPr>
            <p:ph type="body" sz="quarter" idx="23" hasCustomPrompt="1"/>
          </p:nvPr>
        </p:nvSpPr>
        <p:spPr>
          <a:xfrm>
            <a:off x="7704431" y="6538912"/>
            <a:ext cx="108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4" name="TextBox 19">
            <a:extLst>
              <a:ext uri="{FF2B5EF4-FFF2-40B4-BE49-F238E27FC236}">
                <a16:creationId xmlns:a16="http://schemas.microsoft.com/office/drawing/2014/main" id="{B5049E36-3BB6-8C9C-AC84-323F0502D01C}"/>
              </a:ext>
            </a:extLst>
          </p:cNvPr>
          <p:cNvSpPr txBox="1"/>
          <p:nvPr userDrawn="1"/>
        </p:nvSpPr>
        <p:spPr>
          <a:xfrm>
            <a:off x="7704431" y="6303742"/>
            <a:ext cx="1080000" cy="179999"/>
          </a:xfrm>
          <a:prstGeom prst="rect">
            <a:avLst/>
          </a:prstGeom>
          <a:noFill/>
        </p:spPr>
        <p:txBody>
          <a:bodyPr wrap="square" lIns="0" tIns="0" rIns="0" bIns="0" rtlCol="0">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pic>
        <p:nvPicPr>
          <p:cNvPr id="2" name="Graphic 10">
            <a:extLst>
              <a:ext uri="{FF2B5EF4-FFF2-40B4-BE49-F238E27FC236}">
                <a16:creationId xmlns:a16="http://schemas.microsoft.com/office/drawing/2014/main" id="{13609CF1-D11A-EC80-2DC7-1F1FF42C4BF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00" y="357864"/>
            <a:ext cx="1566000" cy="489375"/>
          </a:xfrm>
          <a:prstGeom prst="rect">
            <a:avLst/>
          </a:prstGeom>
        </p:spPr>
      </p:pic>
      <p:sp>
        <p:nvSpPr>
          <p:cNvPr id="5" name="Logo name">
            <a:extLst>
              <a:ext uri="{FF2B5EF4-FFF2-40B4-BE49-F238E27FC236}">
                <a16:creationId xmlns:a16="http://schemas.microsoft.com/office/drawing/2014/main" id="{B21E4EBF-60F4-F720-8284-79BA7BD409D4}"/>
              </a:ext>
            </a:extLst>
          </p:cNvPr>
          <p:cNvSpPr txBox="1"/>
          <p:nvPr userDrawn="1"/>
        </p:nvSpPr>
        <p:spPr>
          <a:xfrm>
            <a:off x="2177483" y="538663"/>
            <a:ext cx="1855969" cy="119063"/>
          </a:xfrm>
          <a:prstGeom prst="rect">
            <a:avLst/>
          </a:prstGeom>
          <a:noFill/>
        </p:spPr>
        <p:txBody>
          <a:bodyPr wrap="square" lIns="0" tIns="0" rIns="0" bIns="0" rtlCol="0" anchor="t" anchorCtr="0">
            <a:noAutofit/>
          </a:bodyPr>
          <a:lstStyle/>
          <a:p>
            <a:r>
              <a:rPr lang="ja-JP" altLang="en-US" sz="800" spc="80" baseline="0" dirty="0">
                <a:solidFill>
                  <a:schemeClr val="tx1"/>
                </a:solidFill>
              </a:rPr>
              <a:t>よりよく、寄り添う 経費精算クラウド</a:t>
            </a:r>
            <a:endParaRPr lang="en-GB" sz="800" spc="80" baseline="0" dirty="0">
              <a:solidFill>
                <a:schemeClr val="tx1"/>
              </a:solidFill>
            </a:endParaRPr>
          </a:p>
        </p:txBody>
      </p:sp>
      <p:grpSp>
        <p:nvGrpSpPr>
          <p:cNvPr id="21" name="Group 13">
            <a:extLst>
              <a:ext uri="{FF2B5EF4-FFF2-40B4-BE49-F238E27FC236}">
                <a16:creationId xmlns:a16="http://schemas.microsoft.com/office/drawing/2014/main" id="{0FDD0C91-FF15-3392-B37B-D9AA9B79F441}"/>
              </a:ext>
            </a:extLst>
          </p:cNvPr>
          <p:cNvGrpSpPr/>
          <p:nvPr userDrawn="1"/>
        </p:nvGrpSpPr>
        <p:grpSpPr>
          <a:xfrm>
            <a:off x="180000" y="6304173"/>
            <a:ext cx="3916362" cy="391466"/>
            <a:chOff x="503237" y="6279121"/>
            <a:chExt cx="3916362" cy="391466"/>
          </a:xfrm>
        </p:grpSpPr>
        <p:pic>
          <p:nvPicPr>
            <p:cNvPr id="23" name="Graphic 14">
              <a:extLst>
                <a:ext uri="{FF2B5EF4-FFF2-40B4-BE49-F238E27FC236}">
                  <a16:creationId xmlns:a16="http://schemas.microsoft.com/office/drawing/2014/main" id="{F68D5F8F-A508-DB48-A04B-6F867723D6C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237" y="6302379"/>
              <a:ext cx="309321" cy="360000"/>
            </a:xfrm>
            <a:prstGeom prst="rect">
              <a:avLst/>
            </a:prstGeom>
          </p:spPr>
        </p:pic>
        <p:sp>
          <p:nvSpPr>
            <p:cNvPr id="25" name="TextBox 15">
              <a:extLst>
                <a:ext uri="{FF2B5EF4-FFF2-40B4-BE49-F238E27FC236}">
                  <a16:creationId xmlns:a16="http://schemas.microsoft.com/office/drawing/2014/main" id="{C5D3CF89-4F1B-52D2-B81E-F9703CDA8132}"/>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株式会社ラクス</a:t>
              </a:r>
            </a:p>
          </p:txBody>
        </p:sp>
        <p:sp>
          <p:nvSpPr>
            <p:cNvPr id="26" name="TextBox 16">
              <a:extLst>
                <a:ext uri="{FF2B5EF4-FFF2-40B4-BE49-F238E27FC236}">
                  <a16:creationId xmlns:a16="http://schemas.microsoft.com/office/drawing/2014/main" id="{20C0B9CC-F40C-0BCB-C1CF-A7DA9225F874}"/>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17">
              <a:extLst>
                <a:ext uri="{FF2B5EF4-FFF2-40B4-BE49-F238E27FC236}">
                  <a16:creationId xmlns:a16="http://schemas.microsoft.com/office/drawing/2014/main" id="{7F29D7F5-08B8-FC61-0218-3AAC9D1F1DF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www.rakurakuseisan.jp</a:t>
              </a:r>
              <a:endParaRPr lang="en-GB" sz="700" spc="0" baseline="0" dirty="0">
                <a:solidFill>
                  <a:schemeClr val="tx1"/>
                </a:solidFill>
              </a:endParaRPr>
            </a:p>
          </p:txBody>
        </p:sp>
      </p:gr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9144000" cy="6129338"/>
          </a:xfrm>
          <a:solidFill>
            <a:schemeClr val="tx1">
              <a:lumMod val="10000"/>
              <a:lumOff val="90000"/>
            </a:schemeClr>
          </a:solidFill>
        </p:spPr>
        <p:txBody>
          <a:bodyPr tIns="108000"/>
          <a:lstStyle>
            <a:lvl1pPr marL="0" indent="0" algn="ctr">
              <a:lnSpc>
                <a:spcPct val="100000"/>
              </a:lnSpc>
              <a:buNone/>
              <a:defRPr>
                <a:solidFill>
                  <a:sysClr val="windowText" lastClr="000000"/>
                </a:solidFill>
              </a:defRPr>
            </a:lvl1pPr>
          </a:lstStyle>
          <a:p>
            <a:r>
              <a:rPr lang="en-US" dirty="0"/>
              <a:t>Click to insert picture</a:t>
            </a:r>
            <a:br>
              <a:rPr lang="en-US" dirty="0"/>
            </a:br>
            <a:r>
              <a:rPr lang="en-US" dirty="0"/>
              <a:t>using the Insert tab</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p:nvPr>
        </p:nvSpPr>
        <p:spPr bwMode="white">
          <a:xfrm>
            <a:off x="359569" y="2812279"/>
            <a:ext cx="4346972" cy="2552935"/>
          </a:xfrm>
        </p:spPr>
        <p:txBody>
          <a:bodyPr anchor="t" anchorCtr="0"/>
          <a:lstStyle>
            <a:lvl1pPr algn="l">
              <a:lnSpc>
                <a:spcPct val="100000"/>
              </a:lnSpc>
              <a:defRPr sz="5300">
                <a:solidFill>
                  <a:schemeClr val="tx1"/>
                </a:solidFill>
              </a:defRPr>
            </a:lvl1pPr>
          </a:lstStyle>
          <a:p>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p:nvPr>
        </p:nvSpPr>
        <p:spPr>
          <a:xfrm>
            <a:off x="359569" y="2470570"/>
            <a:ext cx="4346972" cy="294664"/>
          </a:xfrm>
        </p:spPr>
        <p:txBody>
          <a:bodyPr/>
          <a:lstStyle>
            <a:lvl1pPr marL="0" indent="0">
              <a:buFontTx/>
              <a:buNone/>
              <a:defRPr sz="1600">
                <a:solidFill>
                  <a:schemeClr val="tx1"/>
                </a:solidFill>
              </a:defRPr>
            </a:lvl1pPr>
            <a:lvl2pPr marL="270000" indent="0">
              <a:buFontTx/>
              <a:buNone/>
              <a:defRPr/>
            </a:lvl2pPr>
            <a:lvl3pPr marL="540000" indent="0">
              <a:buFontTx/>
              <a:buNone/>
              <a:defRPr/>
            </a:lvl3pPr>
            <a:lvl4pPr>
              <a:buFontTx/>
              <a:buNone/>
              <a:defRPr/>
            </a:lvl4pPr>
            <a:lvl5pPr>
              <a:buFontTx/>
              <a:buNone/>
              <a:defRPr/>
            </a:lvl5pPr>
          </a:lstStyle>
          <a:p>
            <a:pPr lvl="0"/>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9144000" cy="720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975" dirty="0">
              <a:solidFill>
                <a:schemeClr val="bg1"/>
              </a:solidFill>
            </a:endParaRPr>
          </a:p>
        </p:txBody>
      </p:sp>
      <p:sp>
        <p:nvSpPr>
          <p:cNvPr id="4" name="Text Placeholder 21">
            <a:extLst>
              <a:ext uri="{FF2B5EF4-FFF2-40B4-BE49-F238E27FC236}">
                <a16:creationId xmlns:a16="http://schemas.microsoft.com/office/drawing/2014/main" id="{A89BA8C1-D994-42F6-EC5D-0F8103551127}"/>
              </a:ext>
            </a:extLst>
          </p:cNvPr>
          <p:cNvSpPr>
            <a:spLocks noGrp="1"/>
          </p:cNvSpPr>
          <p:nvPr>
            <p:ph type="body" sz="quarter" idx="23" hasCustomPrompt="1"/>
          </p:nvPr>
        </p:nvSpPr>
        <p:spPr>
          <a:xfrm>
            <a:off x="7704431" y="6538912"/>
            <a:ext cx="108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E43BEE65-C9C3-F2BB-79BC-DA4CF55E69EB}"/>
              </a:ext>
            </a:extLst>
          </p:cNvPr>
          <p:cNvSpPr txBox="1"/>
          <p:nvPr userDrawn="1"/>
        </p:nvSpPr>
        <p:spPr>
          <a:xfrm>
            <a:off x="7704431" y="6303742"/>
            <a:ext cx="1080000" cy="179999"/>
          </a:xfrm>
          <a:prstGeom prst="rect">
            <a:avLst/>
          </a:prstGeom>
          <a:noFill/>
        </p:spPr>
        <p:txBody>
          <a:bodyPr wrap="square" lIns="0" tIns="0" rIns="0" bIns="0" rtlCol="0">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8" name="Text Placeholder 7">
            <a:extLst>
              <a:ext uri="{FF2B5EF4-FFF2-40B4-BE49-F238E27FC236}">
                <a16:creationId xmlns:a16="http://schemas.microsoft.com/office/drawing/2014/main" id="{159AB382-2383-2E41-47B2-0D0C83B1AF44}"/>
              </a:ext>
            </a:extLst>
          </p:cNvPr>
          <p:cNvSpPr>
            <a:spLocks noGrp="1"/>
          </p:cNvSpPr>
          <p:nvPr>
            <p:ph type="body" sz="quarter" idx="20" hasCustomPrompt="1"/>
          </p:nvPr>
        </p:nvSpPr>
        <p:spPr>
          <a:xfrm>
            <a:off x="3679200" y="444"/>
            <a:ext cx="5464800" cy="6131639"/>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grpSp>
        <p:nvGrpSpPr>
          <p:cNvPr id="29" name="グループ化 28">
            <a:extLst>
              <a:ext uri="{FF2B5EF4-FFF2-40B4-BE49-F238E27FC236}">
                <a16:creationId xmlns:a16="http://schemas.microsoft.com/office/drawing/2014/main" id="{C9EE8C10-CF43-CEE1-1085-9F2CCDD9E218}"/>
              </a:ext>
            </a:extLst>
          </p:cNvPr>
          <p:cNvGrpSpPr/>
          <p:nvPr userDrawn="1"/>
        </p:nvGrpSpPr>
        <p:grpSpPr>
          <a:xfrm>
            <a:off x="180000" y="6304173"/>
            <a:ext cx="7430111" cy="391466"/>
            <a:chOff x="503237" y="6279121"/>
            <a:chExt cx="7430111" cy="391466"/>
          </a:xfrm>
        </p:grpSpPr>
        <p:grpSp>
          <p:nvGrpSpPr>
            <p:cNvPr id="30" name="Group 13">
              <a:extLst>
                <a:ext uri="{FF2B5EF4-FFF2-40B4-BE49-F238E27FC236}">
                  <a16:creationId xmlns:a16="http://schemas.microsoft.com/office/drawing/2014/main" id="{B703FD08-AE6C-B527-F3D9-3C9867346DE6}"/>
                </a:ext>
              </a:extLst>
            </p:cNvPr>
            <p:cNvGrpSpPr/>
            <p:nvPr userDrawn="1"/>
          </p:nvGrpSpPr>
          <p:grpSpPr>
            <a:xfrm>
              <a:off x="503237" y="6279121"/>
              <a:ext cx="7430111" cy="391466"/>
              <a:chOff x="503237" y="6279121"/>
              <a:chExt cx="7430111" cy="391466"/>
            </a:xfrm>
          </p:grpSpPr>
          <p:pic>
            <p:nvPicPr>
              <p:cNvPr id="32" name="Graphic 14">
                <a:extLst>
                  <a:ext uri="{FF2B5EF4-FFF2-40B4-BE49-F238E27FC236}">
                    <a16:creationId xmlns:a16="http://schemas.microsoft.com/office/drawing/2014/main" id="{807CEE80-5FD1-F764-5011-8E79F5DD53A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237" y="6302379"/>
                <a:ext cx="309321" cy="360000"/>
              </a:xfrm>
              <a:prstGeom prst="rect">
                <a:avLst/>
              </a:prstGeom>
            </p:spPr>
          </p:pic>
          <p:sp>
            <p:nvSpPr>
              <p:cNvPr id="33" name="TextBox 15">
                <a:extLst>
                  <a:ext uri="{FF2B5EF4-FFF2-40B4-BE49-F238E27FC236}">
                    <a16:creationId xmlns:a16="http://schemas.microsoft.com/office/drawing/2014/main" id="{2781E82F-1181-9E85-8419-6C659C26168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34" name="TextBox 16">
                <a:extLst>
                  <a:ext uri="{FF2B5EF4-FFF2-40B4-BE49-F238E27FC236}">
                    <a16:creationId xmlns:a16="http://schemas.microsoft.com/office/drawing/2014/main" id="{53232269-E8D5-A249-AEC2-514C6FFFB5D6}"/>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35" name="TextBox 17">
                <a:extLst>
                  <a:ext uri="{FF2B5EF4-FFF2-40B4-BE49-F238E27FC236}">
                    <a16:creationId xmlns:a16="http://schemas.microsoft.com/office/drawing/2014/main" id="{0025CF5D-D994-9830-96CA-7B7418531CC5}"/>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mail: rakurakuseisan@rakus.co.jp  www.rakurakuseisan.jp</a:t>
                </a:r>
                <a:endParaRPr lang="en-GB" sz="700" spc="0" baseline="0" dirty="0">
                  <a:solidFill>
                    <a:schemeClr val="tx1"/>
                  </a:solidFill>
                </a:endParaRPr>
              </a:p>
            </p:txBody>
          </p:sp>
          <p:sp>
            <p:nvSpPr>
              <p:cNvPr id="36" name="TextBox 18">
                <a:extLst>
                  <a:ext uri="{FF2B5EF4-FFF2-40B4-BE49-F238E27FC236}">
                    <a16:creationId xmlns:a16="http://schemas.microsoft.com/office/drawing/2014/main" id="{6EF6BD49-D7C8-AC7F-56C3-5DEEF9E1D031}"/>
                  </a:ext>
                </a:extLst>
              </p:cNvPr>
              <p:cNvSpPr txBox="1"/>
              <p:nvPr userDrawn="1"/>
            </p:nvSpPr>
            <p:spPr>
              <a:xfrm>
                <a:off x="4014616" y="6287687"/>
                <a:ext cx="3918732"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700" b="0" i="0" u="none" strike="noStrike" spc="0" baseline="0" dirty="0">
                    <a:solidFill>
                      <a:schemeClr val="tx1"/>
                    </a:solidFill>
                    <a:latin typeface="BIZ UDPGothic" panose="020B0400000000000000" pitchFamily="34" charset="-128"/>
                    <a:ea typeface="BIZ UDPGothic" panose="020B0400000000000000" pitchFamily="34" charset="-128"/>
                  </a:rPr>
                  <a:t>03-6675-3811</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7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zh-TW" sz="700" b="0" i="0" u="none" strike="noStrike" spc="0" baseline="0" dirty="0">
                    <a:solidFill>
                      <a:schemeClr val="tx1"/>
                    </a:solidFill>
                    <a:latin typeface="BIZ UDPGothic" panose="020B0400000000000000" pitchFamily="34" charset="-128"/>
                    <a:ea typeface="BIZ UDPGothic" panose="020B0400000000000000" pitchFamily="34" charset="-128"/>
                  </a:rPr>
                  <a:t>    052-218-6937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7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zh-TW" sz="700" b="0" i="0" u="none" strike="noStrike" spc="0" baseline="0" dirty="0">
                    <a:solidFill>
                      <a:schemeClr val="tx1"/>
                    </a:solidFill>
                    <a:latin typeface="BIZ UDPGothic" panose="020B0400000000000000" pitchFamily="34" charset="-128"/>
                    <a:ea typeface="BIZ UDPGothic" panose="020B0400000000000000" pitchFamily="34" charset="-128"/>
                  </a:rPr>
                  <a:t>    011-777-0945</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700" b="0" i="0" u="none" strike="noStrike" spc="0" baseline="0" dirty="0">
                    <a:solidFill>
                      <a:schemeClr val="tx1"/>
                    </a:solidFill>
                    <a:latin typeface="BIZ UDPGothic" panose="020B0400000000000000" pitchFamily="34" charset="-128"/>
                    <a:ea typeface="BIZ UDPGothic" panose="020B0400000000000000" pitchFamily="34" charset="-128"/>
                  </a:rPr>
                  <a:t>札幌</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37" name="TextBox 19">
                <a:extLst>
                  <a:ext uri="{FF2B5EF4-FFF2-40B4-BE49-F238E27FC236}">
                    <a16:creationId xmlns:a16="http://schemas.microsoft.com/office/drawing/2014/main" id="{1172F99D-B22E-C4F8-A537-1598236D52F4}"/>
                  </a:ext>
                </a:extLst>
              </p:cNvPr>
              <p:cNvSpPr txBox="1"/>
              <p:nvPr userDrawn="1"/>
            </p:nvSpPr>
            <p:spPr>
              <a:xfrm>
                <a:off x="4014618" y="6410553"/>
                <a:ext cx="3918730" cy="1227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06-7660-1231</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（大阪）</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    092-688-0220</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（福岡）　　　</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082-909-2689</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（広島）</a:t>
                </a:r>
                <a:endParaRPr lang="en-GB" sz="700" spc="0" baseline="0" dirty="0">
                  <a:solidFill>
                    <a:schemeClr val="tx1"/>
                  </a:solidFill>
                </a:endParaRPr>
              </a:p>
            </p:txBody>
          </p:sp>
        </p:grpSp>
        <p:sp>
          <p:nvSpPr>
            <p:cNvPr id="31" name="TextBox 19">
              <a:extLst>
                <a:ext uri="{FF2B5EF4-FFF2-40B4-BE49-F238E27FC236}">
                  <a16:creationId xmlns:a16="http://schemas.microsoft.com/office/drawing/2014/main" id="{05AE1259-0D2A-328E-7FDB-4AA687AAA2E2}"/>
                </a:ext>
              </a:extLst>
            </p:cNvPr>
            <p:cNvSpPr txBox="1"/>
            <p:nvPr userDrawn="1"/>
          </p:nvSpPr>
          <p:spPr>
            <a:xfrm>
              <a:off x="4018085" y="6553390"/>
              <a:ext cx="1440000" cy="1126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spc="0" baseline="0">
                  <a:solidFill>
                    <a:schemeClr val="tx1"/>
                  </a:solidFill>
                </a:rPr>
                <a:t>受付時間 平日</a:t>
              </a:r>
              <a:r>
                <a:rPr lang="en-US" altLang="ja-JP" sz="700" spc="0" baseline="0" dirty="0">
                  <a:solidFill>
                    <a:schemeClr val="tx1"/>
                  </a:solidFill>
                </a:rPr>
                <a:t>9:30〜18:00</a:t>
              </a:r>
              <a:endParaRPr lang="en-GB" sz="700" spc="0" baseline="0" dirty="0">
                <a:solidFill>
                  <a:schemeClr val="tx1"/>
                </a:solidFill>
              </a:endParaRPr>
            </a:p>
          </p:txBody>
        </p:sp>
      </p:grpSp>
      <p:pic>
        <p:nvPicPr>
          <p:cNvPr id="3" name="Graphic 10">
            <a:extLst>
              <a:ext uri="{FF2B5EF4-FFF2-40B4-BE49-F238E27FC236}">
                <a16:creationId xmlns:a16="http://schemas.microsoft.com/office/drawing/2014/main" id="{C459293E-7416-6CB7-7817-BF1E756EFF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000" y="357864"/>
            <a:ext cx="1566000" cy="489375"/>
          </a:xfrm>
          <a:prstGeom prst="rect">
            <a:avLst/>
          </a:prstGeom>
        </p:spPr>
      </p:pic>
      <p:sp>
        <p:nvSpPr>
          <p:cNvPr id="5" name="Logo name">
            <a:extLst>
              <a:ext uri="{FF2B5EF4-FFF2-40B4-BE49-F238E27FC236}">
                <a16:creationId xmlns:a16="http://schemas.microsoft.com/office/drawing/2014/main" id="{A8C60E4F-8FA5-85E2-E770-D96269A8DEC5}"/>
              </a:ext>
            </a:extLst>
          </p:cNvPr>
          <p:cNvSpPr txBox="1"/>
          <p:nvPr userDrawn="1"/>
        </p:nvSpPr>
        <p:spPr>
          <a:xfrm>
            <a:off x="2177483" y="538663"/>
            <a:ext cx="1855969" cy="119063"/>
          </a:xfrm>
          <a:prstGeom prst="rect">
            <a:avLst/>
          </a:prstGeom>
          <a:noFill/>
        </p:spPr>
        <p:txBody>
          <a:bodyPr wrap="square" lIns="0" tIns="0" rIns="0" bIns="0" rtlCol="0" anchor="t" anchorCtr="0">
            <a:noAutofit/>
          </a:bodyPr>
          <a:lstStyle/>
          <a:p>
            <a:r>
              <a:rPr lang="ja-JP" altLang="en-US" sz="800" spc="80" baseline="0" dirty="0">
                <a:solidFill>
                  <a:schemeClr val="tx1"/>
                </a:solidFill>
              </a:rPr>
              <a:t>よりよく、寄り添う 経費精算クラウド</a:t>
            </a:r>
            <a:endParaRPr lang="en-GB" sz="800" spc="80" baseline="0" dirty="0">
              <a:solidFill>
                <a:schemeClr val="tx1"/>
              </a:solidFill>
            </a:endParaRPr>
          </a:p>
        </p:txBody>
      </p:sp>
    </p:spTree>
    <p:extLst>
      <p:ext uri="{BB962C8B-B14F-4D97-AF65-F5344CB8AC3E}">
        <p14:creationId xmlns:p14="http://schemas.microsoft.com/office/powerpoint/2010/main" val="1078632026"/>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3" name="Picture 8" descr="Shape, icon&#10;&#10;Description automatically generated">
            <a:extLst>
              <a:ext uri="{FF2B5EF4-FFF2-40B4-BE49-F238E27FC236}">
                <a16:creationId xmlns:a16="http://schemas.microsoft.com/office/drawing/2014/main" id="{194E95AF-DDFA-20D7-1359-DFC1053E64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308" r="16503"/>
          <a:stretch/>
        </p:blipFill>
        <p:spPr>
          <a:xfrm>
            <a:off x="5364316" y="-4278"/>
            <a:ext cx="3779684" cy="6781673"/>
          </a:xfrm>
          <a:prstGeom prst="rect">
            <a:avLst/>
          </a:prstGeom>
        </p:spPr>
      </p:pic>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5" name="Graphic 2">
            <a:extLst>
              <a:ext uri="{FF2B5EF4-FFF2-40B4-BE49-F238E27FC236}">
                <a16:creationId xmlns:a16="http://schemas.microsoft.com/office/drawing/2014/main" id="{96B3450A-B461-C504-4F06-6614153D48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797" y="356640"/>
            <a:ext cx="1357200" cy="424125"/>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359569" y="412905"/>
            <a:ext cx="5022000" cy="793750"/>
          </a:xfrm>
        </p:spPr>
        <p:txBody>
          <a:bodyPr/>
          <a:lstStyle>
            <a:lvl1pPr>
              <a:defRPr/>
            </a:lvl1pPr>
          </a:lstStyle>
          <a:p>
            <a:r>
              <a:rPr lang="en-US" dirty="0" err="1"/>
              <a:t>目次</a:t>
            </a:r>
            <a:endParaRPr lang="en-GB" dirty="0"/>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359569" y="1313104"/>
            <a:ext cx="5022470" cy="4492384"/>
          </a:xfrm>
        </p:spPr>
        <p:txBody>
          <a:bodyPr tIns="54000"/>
          <a:lstStyle>
            <a:lvl1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1pPr>
            <a:lvl2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2pPr>
            <a:lvl3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3pPr>
            <a:lvl4pPr marL="324000" indent="-297000">
              <a:lnSpc>
                <a:spcPct val="100000"/>
              </a:lnSpc>
              <a:spcBef>
                <a:spcPts val="0"/>
              </a:spcBef>
              <a:spcAft>
                <a:spcPts val="1200"/>
              </a:spcAft>
              <a:buClr>
                <a:schemeClr val="tx1"/>
              </a:buClr>
              <a:buFont typeface="+mj-lt"/>
              <a:buAutoNum type="arabicPeriod"/>
              <a:defRPr sz="2300" b="1">
                <a:solidFill>
                  <a:schemeClr val="tx1"/>
                </a:solidFill>
              </a:defRPr>
            </a:lvl4pPr>
            <a:lvl5pPr marL="324000" indent="-297000">
              <a:lnSpc>
                <a:spcPct val="100000"/>
              </a:lnSpc>
              <a:spcBef>
                <a:spcPts val="0"/>
              </a:spcBef>
              <a:spcAft>
                <a:spcPts val="1200"/>
              </a:spcAft>
              <a:buClr>
                <a:schemeClr val="tx1"/>
              </a:buClr>
              <a:buFont typeface="+mj-lt"/>
              <a:buAutoNum type="arabicPeriod"/>
              <a:defRPr sz="2300" b="1">
                <a:solidFill>
                  <a:schemeClr val="tx1"/>
                </a:solidFill>
              </a:defRPr>
            </a:lvl5pPr>
            <a:lvl6pPr marL="324000" indent="-297000">
              <a:lnSpc>
                <a:spcPct val="100000"/>
              </a:lnSpc>
              <a:spcBef>
                <a:spcPts val="0"/>
              </a:spcBef>
              <a:spcAft>
                <a:spcPts val="1200"/>
              </a:spcAft>
              <a:buClr>
                <a:schemeClr val="tx1"/>
              </a:buClr>
              <a:buFont typeface="+mj-lt"/>
              <a:buAutoNum type="arabicPeriod"/>
              <a:defRPr sz="2300" b="1">
                <a:solidFill>
                  <a:schemeClr val="tx1"/>
                </a:solidFill>
              </a:defRPr>
            </a:lvl6pPr>
            <a:lvl7pPr marL="324000" indent="-297000">
              <a:lnSpc>
                <a:spcPct val="100000"/>
              </a:lnSpc>
              <a:spcBef>
                <a:spcPts val="0"/>
              </a:spcBef>
              <a:spcAft>
                <a:spcPts val="1200"/>
              </a:spcAft>
              <a:buClr>
                <a:schemeClr val="tx1"/>
              </a:buClr>
              <a:buFont typeface="+mj-lt"/>
              <a:buAutoNum type="arabicPeriod"/>
              <a:defRPr sz="2300" b="1">
                <a:solidFill>
                  <a:schemeClr val="tx1"/>
                </a:solidFill>
              </a:defRPr>
            </a:lvl7pPr>
            <a:lvl8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8pPr>
            <a:lvl9pPr marL="324000" indent="-297000">
              <a:lnSpc>
                <a:spcPct val="100000"/>
              </a:lnSpc>
              <a:spcBef>
                <a:spcPts val="0"/>
              </a:spcBef>
              <a:spcAft>
                <a:spcPts val="1200"/>
              </a:spcAft>
              <a:buClr>
                <a:schemeClr val="tx1"/>
              </a:buClr>
              <a:buSzPct val="100000"/>
              <a:buFont typeface="+mj-lt"/>
              <a:buAutoNum type="arabicPeriod"/>
              <a:defRPr sz="1725"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55" userDrawn="1">
          <p15:clr>
            <a:srgbClr val="A4A3A4"/>
          </p15:clr>
        </p15:guide>
        <p15:guide id="2" orient="horz" pos="822" userDrawn="1">
          <p15:clr>
            <a:srgbClr val="A4A3A4"/>
          </p15:clr>
        </p15:guide>
        <p15:guide id="3" orient="horz" pos="867" userDrawn="1">
          <p15:clr>
            <a:srgbClr val="A4A3A4"/>
          </p15:clr>
        </p15:guide>
        <p15:guide id="4" orient="horz" pos="3657"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359569" y="411725"/>
            <a:ext cx="4808779"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359569" y="1313104"/>
            <a:ext cx="8424863" cy="4492384"/>
          </a:xfrm>
        </p:spPr>
        <p:txBody>
          <a:bodyPr tIns="54000" numCol="2" spcCol="360000"/>
          <a:lstStyle>
            <a:lvl1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1pPr>
            <a:lvl2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2pPr>
            <a:lvl3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3pPr>
            <a:lvl4pPr marL="324000" indent="-297000">
              <a:lnSpc>
                <a:spcPct val="100000"/>
              </a:lnSpc>
              <a:spcBef>
                <a:spcPts val="0"/>
              </a:spcBef>
              <a:spcAft>
                <a:spcPts val="1200"/>
              </a:spcAft>
              <a:buClr>
                <a:schemeClr val="tx1"/>
              </a:buClr>
              <a:buFont typeface="+mj-lt"/>
              <a:buAutoNum type="arabicPeriod"/>
              <a:defRPr sz="2300" b="1">
                <a:solidFill>
                  <a:schemeClr val="tx1"/>
                </a:solidFill>
              </a:defRPr>
            </a:lvl4pPr>
            <a:lvl5pPr marL="324000" indent="-297000">
              <a:lnSpc>
                <a:spcPct val="100000"/>
              </a:lnSpc>
              <a:spcBef>
                <a:spcPts val="0"/>
              </a:spcBef>
              <a:spcAft>
                <a:spcPts val="1200"/>
              </a:spcAft>
              <a:buClr>
                <a:schemeClr val="tx1"/>
              </a:buClr>
              <a:buFont typeface="+mj-lt"/>
              <a:buAutoNum type="arabicPeriod"/>
              <a:defRPr sz="2300" b="1">
                <a:solidFill>
                  <a:schemeClr val="tx1"/>
                </a:solidFill>
              </a:defRPr>
            </a:lvl5pPr>
            <a:lvl6pPr marL="324000" indent="-297000">
              <a:lnSpc>
                <a:spcPct val="100000"/>
              </a:lnSpc>
              <a:spcBef>
                <a:spcPts val="0"/>
              </a:spcBef>
              <a:spcAft>
                <a:spcPts val="1200"/>
              </a:spcAft>
              <a:buClr>
                <a:schemeClr val="tx1"/>
              </a:buClr>
              <a:buFont typeface="+mj-lt"/>
              <a:buAutoNum type="arabicPeriod"/>
              <a:defRPr sz="2300" b="1">
                <a:solidFill>
                  <a:schemeClr val="tx1"/>
                </a:solidFill>
              </a:defRPr>
            </a:lvl6pPr>
            <a:lvl7pPr marL="324000" indent="-297000">
              <a:lnSpc>
                <a:spcPct val="100000"/>
              </a:lnSpc>
              <a:spcBef>
                <a:spcPts val="0"/>
              </a:spcBef>
              <a:spcAft>
                <a:spcPts val="1200"/>
              </a:spcAft>
              <a:buClr>
                <a:schemeClr val="tx1"/>
              </a:buClr>
              <a:buFont typeface="+mj-lt"/>
              <a:buAutoNum type="arabicPeriod"/>
              <a:defRPr sz="2300" b="1">
                <a:solidFill>
                  <a:schemeClr val="tx1"/>
                </a:solidFill>
              </a:defRPr>
            </a:lvl7pPr>
            <a:lvl8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8pPr>
            <a:lvl9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55" userDrawn="1">
          <p15:clr>
            <a:srgbClr val="A4A3A4"/>
          </p15:clr>
        </p15:guide>
        <p15:guide id="2" orient="horz" pos="822" userDrawn="1">
          <p15:clr>
            <a:srgbClr val="A4A3A4"/>
          </p15:clr>
        </p15:guide>
        <p15:guide id="3" orient="horz" pos="867" userDrawn="1">
          <p15:clr>
            <a:srgbClr val="A4A3A4"/>
          </p15:clr>
        </p15:guide>
        <p15:guide id="4" orient="horz" pos="3657" userDrawn="1">
          <p15:clr>
            <a:srgbClr val="A4A3A4"/>
          </p15:clr>
        </p15:guide>
        <p15:guide id="5" pos="2795" userDrawn="1">
          <p15:clr>
            <a:srgbClr val="A4A3A4"/>
          </p15:clr>
        </p15:guide>
        <p15:guide id="6" pos="2965"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8" y="413359"/>
            <a:ext cx="7130891" cy="79375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8" y="1233488"/>
            <a:ext cx="8424862"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2795" userDrawn="1">
          <p15:clr>
            <a:srgbClr val="A4A3A4"/>
          </p15:clr>
        </p15:guide>
        <p15:guide id="2" pos="2965"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9" y="423863"/>
            <a:ext cx="7130891" cy="79375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4072"/>
            <a:ext cx="3924000"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1681" y="1234071"/>
            <a:ext cx="3924000"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616262076"/>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6" name="Graphic 7">
            <a:extLst>
              <a:ext uri="{FF2B5EF4-FFF2-40B4-BE49-F238E27FC236}">
                <a16:creationId xmlns:a16="http://schemas.microsoft.com/office/drawing/2014/main" id="{34E7E475-15C3-9D76-6B37-27084AB8A7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2073" y="0"/>
            <a:ext cx="46863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9" y="423863"/>
            <a:ext cx="7130891" cy="79375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4379"/>
            <a:ext cx="3924000" cy="5135014"/>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1681" y="1234379"/>
            <a:ext cx="3924000" cy="5135014"/>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8" name="Graphic 8">
            <a:extLst>
              <a:ext uri="{FF2B5EF4-FFF2-40B4-BE49-F238E27FC236}">
                <a16:creationId xmlns:a16="http://schemas.microsoft.com/office/drawing/2014/main" id="{0E11F9D6-6861-40E5-A1EC-7D16801FD8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7231" y="356640"/>
            <a:ext cx="1357200" cy="424125"/>
          </a:xfrm>
          <a:prstGeom prst="rect">
            <a:avLst/>
          </a:prstGeom>
        </p:spPr>
      </p:pic>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E3BDFDA9-D0C7-1544-E036-649FDA3383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4181" y="-6350"/>
            <a:ext cx="46863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9" y="423863"/>
            <a:ext cx="7130891" cy="79375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7864"/>
            <a:ext cx="3924000" cy="5128956"/>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1681" y="1237864"/>
            <a:ext cx="3924000" cy="5128956"/>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6" name="Graphic 8">
            <a:extLst>
              <a:ext uri="{FF2B5EF4-FFF2-40B4-BE49-F238E27FC236}">
                <a16:creationId xmlns:a16="http://schemas.microsoft.com/office/drawing/2014/main" id="{F106DC7E-6A77-E822-4559-9E7BBDE1627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7231" y="356640"/>
            <a:ext cx="1357200" cy="424125"/>
          </a:xfrm>
          <a:prstGeom prst="rect">
            <a:avLst/>
          </a:prstGeom>
        </p:spPr>
      </p:pic>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359569" y="360000"/>
            <a:ext cx="7130891" cy="793750"/>
          </a:xfrm>
          <a:prstGeom prst="rect">
            <a:avLst/>
          </a:prstGeom>
        </p:spPr>
        <p:txBody>
          <a:bodyPr vert="horz" lIns="0" tIns="0" rIns="0" bIns="0" rtlCol="0" anchor="t" anchorCtr="0">
            <a:noAutofit/>
          </a:bodyPr>
          <a:lstStyle/>
          <a:p>
            <a:r>
              <a:rPr lang="ja-JP" altLang="en-US" dirty="0"/>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359569" y="1376363"/>
            <a:ext cx="8424863"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628650" y="706534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3028950" y="706534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8125964" y="6510665"/>
            <a:ext cx="658468"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377427" y="6486525"/>
            <a:ext cx="1948135"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r>
              <a:rPr lang="en-US" altLang="ja-JP" sz="600" dirty="0">
                <a:solidFill>
                  <a:schemeClr val="tx1"/>
                </a:solidFill>
              </a:rPr>
              <a:t>.</a:t>
            </a:r>
            <a:endParaRPr lang="en-GB" sz="600" dirty="0">
              <a:solidFill>
                <a:schemeClr val="tx1"/>
              </a:solidFill>
            </a:endParaRPr>
          </a:p>
        </p:txBody>
      </p:sp>
      <p:pic>
        <p:nvPicPr>
          <p:cNvPr id="9" name="Graphic 7">
            <a:extLst>
              <a:ext uri="{FF2B5EF4-FFF2-40B4-BE49-F238E27FC236}">
                <a16:creationId xmlns:a16="http://schemas.microsoft.com/office/drawing/2014/main" id="{04914B74-449F-0973-07B4-9F72F47FDBB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231" y="360000"/>
            <a:ext cx="1357200" cy="424125"/>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52" r:id="rId5"/>
    <p:sldLayoutId id="2147483675" r:id="rId6"/>
    <p:sldLayoutId id="2147483664" r:id="rId7"/>
    <p:sldLayoutId id="2147483665" r:id="rId8"/>
  </p:sldLayoutIdLst>
  <p:hf hdr="0" ftr="0" dt="0"/>
  <p:txStyles>
    <p:titleStyle>
      <a:lvl1pPr algn="l" defTabSz="685800" rtl="0" eaLnBrk="1" latinLnBrk="0" hangingPunct="1">
        <a:lnSpc>
          <a:spcPct val="120000"/>
        </a:lnSpc>
        <a:spcBef>
          <a:spcPct val="0"/>
        </a:spcBef>
        <a:buNone/>
        <a:defRPr kumimoji="1" sz="2300" b="1" kern="1200">
          <a:solidFill>
            <a:schemeClr val="tx2"/>
          </a:solidFill>
          <a:latin typeface="+mj-lt"/>
          <a:ea typeface="+mj-ea"/>
          <a:cs typeface="+mj-cs"/>
        </a:defRPr>
      </a:lvl1pPr>
    </p:titleStyle>
    <p:body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27" userDrawn="1">
          <p15:clr>
            <a:srgbClr val="A4A3A4"/>
          </p15:clr>
        </p15:guide>
        <p15:guide id="3" pos="55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80.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4.xml.rels><?xml version="1.0" encoding="UTF-8" standalone="yes"?>
<Relationships xmlns="http://schemas.openxmlformats.org/package/2006/relationships"><Relationship Id="rId2" Type="http://schemas.openxmlformats.org/officeDocument/2006/relationships/hyperlink" Target="https://www.rakurakuseisan.jp/environment/index.php"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113.jpeg"/><Relationship Id="rId5" Type="http://schemas.openxmlformats.org/officeDocument/2006/relationships/image" Target="../media/image112.png"/><Relationship Id="rId4" Type="http://schemas.openxmlformats.org/officeDocument/2006/relationships/image" Target="../media/image1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 Id="rId5" Type="http://schemas.openxmlformats.org/officeDocument/2006/relationships/image" Target="../media/image124.png"/><Relationship Id="rId4" Type="http://schemas.openxmlformats.org/officeDocument/2006/relationships/image" Target="../media/image123.png"/></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5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apps.apple.com/us/app/%E6%A5%BD%E6%A5%BD%E7%B2%BE%E7%AE%97/id1352852886?l=ja&amp;ls=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hyperlink" Target="https://play.google.com/store/apps/details?id=jp.co.rakus.rakurakuseisan&amp;hl=j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4A61E-3478-7649-27F9-5266467E6BD3}"/>
              </a:ext>
            </a:extLst>
          </p:cNvPr>
          <p:cNvSpPr>
            <a:spLocks noGrp="1"/>
          </p:cNvSpPr>
          <p:nvPr>
            <p:ph type="ctrTitle"/>
          </p:nvPr>
        </p:nvSpPr>
        <p:spPr>
          <a:noFill/>
        </p:spPr>
        <p:txBody>
          <a:bodyPr/>
          <a:lstStyle/>
          <a:p>
            <a:pPr>
              <a:lnSpc>
                <a:spcPct val="120000"/>
              </a:lnSpc>
            </a:pPr>
            <a:r>
              <a:rPr kumimoji="1" lang="ja-JP" altLang="en-US" dirty="0">
                <a:solidFill>
                  <a:srgbClr val="464646"/>
                </a:solidFill>
              </a:rPr>
              <a:t>申請者向け</a:t>
            </a:r>
            <a:br>
              <a:rPr kumimoji="1" lang="en-US" altLang="ja-JP" dirty="0">
                <a:solidFill>
                  <a:srgbClr val="464646"/>
                </a:solidFill>
              </a:rPr>
            </a:br>
            <a:r>
              <a:rPr kumimoji="1" lang="ja-JP" altLang="en-US" dirty="0">
                <a:solidFill>
                  <a:srgbClr val="464646"/>
                </a:solidFill>
              </a:rPr>
              <a:t>マニュアル</a:t>
            </a:r>
          </a:p>
        </p:txBody>
      </p:sp>
      <p:sp>
        <p:nvSpPr>
          <p:cNvPr id="3" name="テキスト プレースホルダー 2">
            <a:extLst>
              <a:ext uri="{FF2B5EF4-FFF2-40B4-BE49-F238E27FC236}">
                <a16:creationId xmlns:a16="http://schemas.microsoft.com/office/drawing/2014/main" id="{C2410CAB-A636-4287-F54F-8A3BDA469D91}"/>
              </a:ext>
            </a:extLst>
          </p:cNvPr>
          <p:cNvSpPr>
            <a:spLocks noGrp="1"/>
          </p:cNvSpPr>
          <p:nvPr>
            <p:ph type="body" sz="quarter" idx="18"/>
          </p:nvPr>
        </p:nvSpPr>
        <p:spPr/>
        <p:txBody>
          <a:bodyPr/>
          <a:lstStyle/>
          <a:p>
            <a:r>
              <a:rPr kumimoji="1" lang="ja-JP" altLang="en-US" dirty="0">
                <a:solidFill>
                  <a:schemeClr val="tx1"/>
                </a:solidFill>
              </a:rPr>
              <a:t>経費精算</a:t>
            </a:r>
            <a:r>
              <a:rPr kumimoji="1" lang="ja-JP" altLang="en-US" dirty="0">
                <a:solidFill>
                  <a:srgbClr val="464646"/>
                </a:solidFill>
              </a:rPr>
              <a:t>システム「楽楽精算</a:t>
            </a:r>
            <a:r>
              <a:rPr kumimoji="1" lang="ja-JP" altLang="en-US" dirty="0">
                <a:solidFill>
                  <a:schemeClr val="tx1"/>
                </a:solidFill>
              </a:rPr>
              <a:t>」</a:t>
            </a:r>
          </a:p>
        </p:txBody>
      </p:sp>
      <p:sp>
        <p:nvSpPr>
          <p:cNvPr id="5" name="テキスト プレースホルダー 4">
            <a:extLst>
              <a:ext uri="{FF2B5EF4-FFF2-40B4-BE49-F238E27FC236}">
                <a16:creationId xmlns:a16="http://schemas.microsoft.com/office/drawing/2014/main" id="{B7E89C53-5FE4-168F-7809-D05D602D9446}"/>
              </a:ext>
            </a:extLst>
          </p:cNvPr>
          <p:cNvSpPr>
            <a:spLocks noGrp="1"/>
          </p:cNvSpPr>
          <p:nvPr>
            <p:ph type="body" sz="quarter" idx="23"/>
          </p:nvPr>
        </p:nvSpPr>
        <p:spPr>
          <a:xfrm>
            <a:off x="7704431" y="6538912"/>
            <a:ext cx="1080000" cy="180000"/>
          </a:xfrm>
        </p:spPr>
        <p:txBody>
          <a:bodyPr/>
          <a:lstStyle/>
          <a:p>
            <a:r>
              <a:rPr kumimoji="1" lang="en-US" altLang="ja-JP" dirty="0"/>
              <a:t>2024/03</a:t>
            </a:r>
            <a:endParaRPr kumimoji="1" lang="ja-JP" altLang="en-US" dirty="0"/>
          </a:p>
        </p:txBody>
      </p:sp>
    </p:spTree>
    <p:extLst>
      <p:ext uri="{BB962C8B-B14F-4D97-AF65-F5344CB8AC3E}">
        <p14:creationId xmlns:p14="http://schemas.microsoft.com/office/powerpoint/2010/main" val="37600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60A76046-036A-10F1-48AA-2FC0572F7ABB}"/>
              </a:ext>
            </a:extLst>
          </p:cNvPr>
          <p:cNvSpPr/>
          <p:nvPr/>
        </p:nvSpPr>
        <p:spPr>
          <a:xfrm>
            <a:off x="360363" y="1233488"/>
            <a:ext cx="8425657" cy="5148262"/>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indent="0">
              <a:lnSpc>
                <a:spcPct val="150000"/>
              </a:lnSpc>
              <a:buNone/>
            </a:pPr>
            <a:r>
              <a:rPr lang="en-US" altLang="ja-JP" sz="1600" b="1" dirty="0">
                <a:solidFill>
                  <a:schemeClr val="tx1"/>
                </a:solidFill>
              </a:rPr>
              <a:t>【</a:t>
            </a:r>
            <a:r>
              <a:rPr lang="ja-JP" altLang="ja-JP" sz="1600" b="1" dirty="0">
                <a:solidFill>
                  <a:schemeClr val="tx1"/>
                </a:solidFill>
              </a:rPr>
              <a:t>マニュアル作成者様</a:t>
            </a:r>
            <a:r>
              <a:rPr lang="ja-JP" altLang="en-US" sz="1600" b="1" dirty="0">
                <a:solidFill>
                  <a:schemeClr val="tx1"/>
                </a:solidFill>
              </a:rPr>
              <a:t>・管理者様へ</a:t>
            </a:r>
            <a:r>
              <a:rPr lang="en-US" altLang="ja-JP" sz="1600" b="1" dirty="0">
                <a:solidFill>
                  <a:schemeClr val="tx1"/>
                </a:solidFill>
              </a:rPr>
              <a:t>】</a:t>
            </a:r>
            <a:r>
              <a:rPr lang="ja-JP" altLang="en-US" sz="1600" b="1" dirty="0">
                <a:solidFill>
                  <a:schemeClr val="tx1"/>
                </a:solidFill>
              </a:rPr>
              <a:t>　配布時には本ページは削除して配布してください。</a:t>
            </a:r>
            <a:br>
              <a:rPr lang="en-US" altLang="ja-JP" sz="1300" b="1" dirty="0">
                <a:solidFill>
                  <a:schemeClr val="tx1"/>
                </a:solidFill>
              </a:rPr>
            </a:br>
            <a:r>
              <a:rPr lang="ja-JP" altLang="en-US" sz="1300" b="1" dirty="0">
                <a:solidFill>
                  <a:schemeClr val="tx1"/>
                </a:solidFill>
              </a:rPr>
              <a:t>■管理者様向け：</a:t>
            </a:r>
            <a:r>
              <a:rPr lang="en-US" altLang="ja-JP" sz="1300" b="1" dirty="0">
                <a:solidFill>
                  <a:schemeClr val="tx1"/>
                </a:solidFill>
              </a:rPr>
              <a:t>QR</a:t>
            </a:r>
            <a:r>
              <a:rPr lang="ja-JP" altLang="en-US" sz="1300" b="1" dirty="0">
                <a:solidFill>
                  <a:schemeClr val="tx1"/>
                </a:solidFill>
              </a:rPr>
              <a:t>コードのダウンロード方法</a:t>
            </a:r>
            <a:endParaRPr lang="en-US" altLang="ja-JP" sz="1300" b="1" dirty="0">
              <a:solidFill>
                <a:schemeClr val="tx1"/>
              </a:solidFill>
            </a:endParaRPr>
          </a:p>
          <a:p>
            <a:pPr marL="0" indent="0">
              <a:lnSpc>
                <a:spcPct val="150000"/>
              </a:lnSpc>
              <a:buNone/>
            </a:pPr>
            <a:r>
              <a:rPr lang="ja-JP" altLang="en-US" sz="1100" dirty="0">
                <a:solidFill>
                  <a:schemeClr val="tx1"/>
                </a:solidFill>
              </a:rPr>
              <a:t>管理者は、「管理」タブ </a:t>
            </a:r>
            <a:r>
              <a:rPr lang="en-US" altLang="ja-JP" sz="1100" dirty="0">
                <a:solidFill>
                  <a:schemeClr val="tx1"/>
                </a:solidFill>
              </a:rPr>
              <a:t>&gt; </a:t>
            </a:r>
            <a:r>
              <a:rPr lang="ja-JP" altLang="en-US" sz="1100" dirty="0">
                <a:solidFill>
                  <a:schemeClr val="tx1"/>
                </a:solidFill>
              </a:rPr>
              <a:t>「セキュリティ」タブ </a:t>
            </a:r>
            <a:r>
              <a:rPr lang="en-US" altLang="ja-JP" sz="1100" dirty="0">
                <a:solidFill>
                  <a:schemeClr val="tx1"/>
                </a:solidFill>
              </a:rPr>
              <a:t>&gt; </a:t>
            </a:r>
            <a:r>
              <a:rPr lang="ja-JP" altLang="en-US" sz="1100" dirty="0">
                <a:solidFill>
                  <a:schemeClr val="tx1"/>
                </a:solidFill>
              </a:rPr>
              <a:t>スマートフォン設定から</a:t>
            </a:r>
            <a:r>
              <a:rPr lang="en-US" altLang="ja-JP" sz="1100" dirty="0">
                <a:solidFill>
                  <a:schemeClr val="tx1"/>
                </a:solidFill>
              </a:rPr>
              <a:t>QR</a:t>
            </a:r>
            <a:r>
              <a:rPr lang="ja-JP" altLang="en-US" sz="1100" dirty="0">
                <a:solidFill>
                  <a:schemeClr val="tx1"/>
                </a:solidFill>
              </a:rPr>
              <a:t>コードをダウンロードできます。</a:t>
            </a:r>
            <a:endParaRPr lang="en-US" altLang="ja-JP" sz="1000" dirty="0">
              <a:solidFill>
                <a:schemeClr val="tx1"/>
              </a:solidFill>
            </a:endParaRPr>
          </a:p>
          <a:p>
            <a:pPr>
              <a:lnSpc>
                <a:spcPct val="150000"/>
              </a:lnSpc>
            </a:pPr>
            <a:r>
              <a:rPr lang="en-US" altLang="ja-JP" sz="1000" dirty="0">
                <a:solidFill>
                  <a:schemeClr val="tx1"/>
                </a:solidFill>
              </a:rPr>
              <a:t>※</a:t>
            </a:r>
            <a:r>
              <a:rPr lang="ja-JP" altLang="en-US" sz="1000" dirty="0">
                <a:solidFill>
                  <a:schemeClr val="tx1"/>
                </a:solidFill>
              </a:rPr>
              <a:t>ＱＲコードはデンソーウェーブの登録商標です</a:t>
            </a:r>
          </a:p>
          <a:p>
            <a:pPr>
              <a:lnSpc>
                <a:spcPct val="150000"/>
              </a:lnSpc>
            </a:pPr>
            <a:endParaRPr lang="en-US" altLang="ja-JP" sz="1000" dirty="0">
              <a:solidFill>
                <a:schemeClr val="tx1"/>
              </a:solidFill>
            </a:endParaRPr>
          </a:p>
        </p:txBody>
      </p:sp>
      <p:sp>
        <p:nvSpPr>
          <p:cNvPr id="6" name="タイトル 5">
            <a:extLst>
              <a:ext uri="{FF2B5EF4-FFF2-40B4-BE49-F238E27FC236}">
                <a16:creationId xmlns:a16="http://schemas.microsoft.com/office/drawing/2014/main" id="{10E59815-EC06-C3FF-0325-144EA97713CE}"/>
              </a:ext>
            </a:extLst>
          </p:cNvPr>
          <p:cNvSpPr>
            <a:spLocks noGrp="1"/>
          </p:cNvSpPr>
          <p:nvPr>
            <p:ph type="title"/>
          </p:nvPr>
        </p:nvSpPr>
        <p:spPr/>
        <p:txBody>
          <a:bodyPr/>
          <a:lstStyle/>
          <a:p>
            <a:pPr defTabSz="196850">
              <a:lnSpc>
                <a:spcPct val="120000"/>
              </a:lnSpc>
              <a:tabLst>
                <a:tab pos="714375" algn="l"/>
              </a:tabLst>
            </a:pPr>
            <a:r>
              <a:rPr lang="en-US" altLang="ja-JP" dirty="0"/>
              <a:t>2-4.</a:t>
            </a:r>
            <a:r>
              <a:rPr lang="ja-JP" altLang="en-US" dirty="0"/>
              <a:t>　</a:t>
            </a:r>
            <a:r>
              <a:rPr lang="en-US" altLang="ja-JP" dirty="0"/>
              <a:t>	</a:t>
            </a:r>
            <a:r>
              <a:rPr lang="ja-JP" altLang="en-US" dirty="0"/>
              <a:t>スマートフォンアプリ</a:t>
            </a:r>
            <a:r>
              <a:rPr lang="en-US" altLang="ja-JP" dirty="0"/>
              <a:t>:</a:t>
            </a:r>
            <a:br>
              <a:rPr lang="en-US" altLang="ja-JP" dirty="0"/>
            </a:br>
            <a:r>
              <a:rPr lang="en-US" altLang="ja-JP" dirty="0"/>
              <a:t>			QR</a:t>
            </a:r>
            <a:r>
              <a:rPr lang="ja-JP" altLang="en-US" dirty="0"/>
              <a:t>コードによる「楽楽精算」</a:t>
            </a:r>
            <a:r>
              <a:rPr lang="en-US" altLang="ja-JP" dirty="0"/>
              <a:t>URL</a:t>
            </a:r>
            <a:r>
              <a:rPr lang="ja-JP" altLang="en-US" dirty="0"/>
              <a:t>の入力方法</a:t>
            </a:r>
          </a:p>
        </p:txBody>
      </p:sp>
      <p:sp>
        <p:nvSpPr>
          <p:cNvPr id="5" name="スライド番号プレースホルダー 4">
            <a:extLst>
              <a:ext uri="{FF2B5EF4-FFF2-40B4-BE49-F238E27FC236}">
                <a16:creationId xmlns:a16="http://schemas.microsoft.com/office/drawing/2014/main" id="{C27B31DC-2D6E-2515-4E50-A7D1E40B14F3}"/>
              </a:ext>
            </a:extLst>
          </p:cNvPr>
          <p:cNvSpPr>
            <a:spLocks noGrp="1"/>
          </p:cNvSpPr>
          <p:nvPr>
            <p:ph type="sldNum" sz="quarter" idx="12"/>
          </p:nvPr>
        </p:nvSpPr>
        <p:spPr/>
        <p:txBody>
          <a:bodyPr/>
          <a:lstStyle/>
          <a:p>
            <a:fld id="{D8A28372-6A5A-4399-8FC5-CCF396CD4981}" type="slidenum">
              <a:rPr lang="en-GB" smtClean="0"/>
              <a:t>10</a:t>
            </a:fld>
            <a:endParaRPr lang="en-GB"/>
          </a:p>
        </p:txBody>
      </p:sp>
      <p:grpSp>
        <p:nvGrpSpPr>
          <p:cNvPr id="2" name="グループ化 1">
            <a:extLst>
              <a:ext uri="{FF2B5EF4-FFF2-40B4-BE49-F238E27FC236}">
                <a16:creationId xmlns:a16="http://schemas.microsoft.com/office/drawing/2014/main" id="{0BBA1F7B-42BD-A12F-2BC3-EA7C271BBC4F}"/>
              </a:ext>
            </a:extLst>
          </p:cNvPr>
          <p:cNvGrpSpPr/>
          <p:nvPr/>
        </p:nvGrpSpPr>
        <p:grpSpPr>
          <a:xfrm>
            <a:off x="459949" y="2553651"/>
            <a:ext cx="5208253" cy="3729454"/>
            <a:chOff x="3971109" y="3047601"/>
            <a:chExt cx="4814116" cy="3447227"/>
          </a:xfrm>
        </p:grpSpPr>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2AB6072C-078C-7C01-CC08-692859966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109" y="3047601"/>
              <a:ext cx="4814116" cy="3447227"/>
            </a:xfrm>
            <a:prstGeom prst="rect">
              <a:avLst/>
            </a:prstGeom>
          </p:spPr>
        </p:pic>
        <p:sp>
          <p:nvSpPr>
            <p:cNvPr id="11" name="正方形/長方形 10">
              <a:extLst>
                <a:ext uri="{FF2B5EF4-FFF2-40B4-BE49-F238E27FC236}">
                  <a16:creationId xmlns:a16="http://schemas.microsoft.com/office/drawing/2014/main" id="{34EB2DDA-5492-0270-EC56-493661FC7079}"/>
                </a:ext>
              </a:extLst>
            </p:cNvPr>
            <p:cNvSpPr/>
            <p:nvPr/>
          </p:nvSpPr>
          <p:spPr>
            <a:xfrm>
              <a:off x="5028706" y="3212912"/>
              <a:ext cx="553488" cy="23862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4" name="正方形/長方形 13">
              <a:extLst>
                <a:ext uri="{FF2B5EF4-FFF2-40B4-BE49-F238E27FC236}">
                  <a16:creationId xmlns:a16="http://schemas.microsoft.com/office/drawing/2014/main" id="{EE187438-C6DC-0F65-56AF-EC4E16D659F2}"/>
                </a:ext>
              </a:extLst>
            </p:cNvPr>
            <p:cNvSpPr/>
            <p:nvPr/>
          </p:nvSpPr>
          <p:spPr>
            <a:xfrm>
              <a:off x="5834742" y="5607477"/>
              <a:ext cx="836023" cy="23357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spTree>
    <p:extLst>
      <p:ext uri="{BB962C8B-B14F-4D97-AF65-F5344CB8AC3E}">
        <p14:creationId xmlns:p14="http://schemas.microsoft.com/office/powerpoint/2010/main" val="426622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0E59815-EC06-C3FF-0325-144EA97713CE}"/>
              </a:ext>
            </a:extLst>
          </p:cNvPr>
          <p:cNvSpPr>
            <a:spLocks noGrp="1"/>
          </p:cNvSpPr>
          <p:nvPr>
            <p:ph type="title"/>
          </p:nvPr>
        </p:nvSpPr>
        <p:spPr/>
        <p:txBody>
          <a:bodyPr/>
          <a:lstStyle/>
          <a:p>
            <a:r>
              <a:rPr lang="en-US" altLang="ja-JP" dirty="0"/>
              <a:t>2-5.</a:t>
            </a:r>
            <a:r>
              <a:rPr lang="ja-JP" altLang="en-US" dirty="0"/>
              <a:t>　</a:t>
            </a:r>
            <a:r>
              <a:rPr lang="en-US" altLang="ja-JP" dirty="0"/>
              <a:t>TOP</a:t>
            </a:r>
            <a:r>
              <a:rPr lang="ja-JP" altLang="en-US" dirty="0"/>
              <a:t>画面（ログイン成功画面）</a:t>
            </a:r>
          </a:p>
        </p:txBody>
      </p:sp>
      <p:sp>
        <p:nvSpPr>
          <p:cNvPr id="5" name="スライド番号プレースホルダー 4">
            <a:extLst>
              <a:ext uri="{FF2B5EF4-FFF2-40B4-BE49-F238E27FC236}">
                <a16:creationId xmlns:a16="http://schemas.microsoft.com/office/drawing/2014/main" id="{C27B31DC-2D6E-2515-4E50-A7D1E40B14F3}"/>
              </a:ext>
            </a:extLst>
          </p:cNvPr>
          <p:cNvSpPr>
            <a:spLocks noGrp="1"/>
          </p:cNvSpPr>
          <p:nvPr>
            <p:ph type="sldNum" sz="quarter" idx="12"/>
          </p:nvPr>
        </p:nvSpPr>
        <p:spPr/>
        <p:txBody>
          <a:bodyPr/>
          <a:lstStyle/>
          <a:p>
            <a:fld id="{D8A28372-6A5A-4399-8FC5-CCF396CD4981}" type="slidenum">
              <a:rPr lang="en-GB" smtClean="0"/>
              <a:t>11</a:t>
            </a:fld>
            <a:endParaRPr lang="en-GB"/>
          </a:p>
        </p:txBody>
      </p:sp>
      <p:pic>
        <p:nvPicPr>
          <p:cNvPr id="2" name="図 1">
            <a:extLst>
              <a:ext uri="{FF2B5EF4-FFF2-40B4-BE49-F238E27FC236}">
                <a16:creationId xmlns:a16="http://schemas.microsoft.com/office/drawing/2014/main" id="{65172887-6B53-060E-767F-DBB9DD04614B}"/>
              </a:ext>
            </a:extLst>
          </p:cNvPr>
          <p:cNvPicPr>
            <a:picLocks noChangeAspect="1"/>
          </p:cNvPicPr>
          <p:nvPr/>
        </p:nvPicPr>
        <p:blipFill>
          <a:blip r:embed="rId2"/>
          <a:stretch>
            <a:fillRect/>
          </a:stretch>
        </p:blipFill>
        <p:spPr>
          <a:xfrm>
            <a:off x="3641130" y="1743076"/>
            <a:ext cx="5144094" cy="3936271"/>
          </a:xfrm>
          <a:prstGeom prst="rect">
            <a:avLst/>
          </a:prstGeom>
          <a:ln w="9525">
            <a:solidFill>
              <a:srgbClr val="D2D2D2"/>
            </a:solidFill>
          </a:ln>
        </p:spPr>
      </p:pic>
      <p:sp>
        <p:nvSpPr>
          <p:cNvPr id="3" name="コンテンツ プレースホルダー 2">
            <a:extLst>
              <a:ext uri="{FF2B5EF4-FFF2-40B4-BE49-F238E27FC236}">
                <a16:creationId xmlns:a16="http://schemas.microsoft.com/office/drawing/2014/main" id="{8DCD3244-C462-CC5B-59FB-C8D0D7552F10}"/>
              </a:ext>
            </a:extLst>
          </p:cNvPr>
          <p:cNvSpPr txBox="1">
            <a:spLocks/>
          </p:cNvSpPr>
          <p:nvPr/>
        </p:nvSpPr>
        <p:spPr>
          <a:xfrm>
            <a:off x="358773" y="1743076"/>
            <a:ext cx="3282357" cy="3298707"/>
          </a:xfrm>
          <a:prstGeom prst="rect">
            <a:avLst/>
          </a:prstGeom>
        </p:spPr>
        <p:txBody>
          <a:bodyPr vert="horz" lIns="144000" tIns="0" rIns="180000" bIns="0" rtlCol="0" anchor="t" anchorCtr="0">
            <a:norm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交通費や出張費の精算</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外出や出張の際にかかった経費を入力します。</a:t>
            </a:r>
            <a:br>
              <a:rPr lang="en-US" altLang="ja-JP" sz="1000" dirty="0">
                <a:latin typeface="BIZ UDPゴシック" panose="020B0400000000000000" pitchFamily="50" charset="-128"/>
                <a:ea typeface="BIZ UDPゴシック" panose="020B0400000000000000" pitchFamily="50" charset="-128"/>
              </a:rPr>
            </a:br>
            <a:endParaRPr lang="en-US" altLang="ja-JP" sz="1000" dirty="0">
              <a:latin typeface="BIZ UDPゴシック" panose="020B0400000000000000" pitchFamily="50" charset="-128"/>
              <a:ea typeface="BIZ UDPゴシック" panose="020B0400000000000000" pitchFamily="50" charset="-128"/>
            </a:endParaRPr>
          </a:p>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経費や支払依頼の精算</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立て替えて物品購入した際などに入力します。</a:t>
            </a:r>
            <a:br>
              <a:rPr lang="en-US" altLang="ja-JP" sz="1000" dirty="0">
                <a:latin typeface="BIZ UDPゴシック" panose="020B0400000000000000" pitchFamily="50" charset="-128"/>
                <a:ea typeface="BIZ UDPゴシック" panose="020B0400000000000000" pitchFamily="50" charset="-128"/>
              </a:rPr>
            </a:br>
            <a:endParaRPr lang="en-US" altLang="ja-JP" sz="1000" dirty="0">
              <a:latin typeface="BIZ UDPゴシック" panose="020B0400000000000000" pitchFamily="50" charset="-128"/>
              <a:ea typeface="BIZ UDPゴシック" panose="020B0400000000000000" pitchFamily="50" charset="-128"/>
            </a:endParaRPr>
          </a:p>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個人設定</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ログアウトやパスワードの変更ができます。</a:t>
            </a:r>
            <a:br>
              <a:rPr lang="en-US" altLang="ja-JP"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スマートフォンの場合も画面右上のユーザー名をタッチするとパスワードを変更できます。</a:t>
            </a:r>
            <a:br>
              <a:rPr lang="en-US" altLang="ja-JP" sz="1000" dirty="0">
                <a:latin typeface="BIZ UDPゴシック" panose="020B0400000000000000" pitchFamily="50" charset="-128"/>
                <a:ea typeface="BIZ UDPゴシック" panose="020B0400000000000000" pitchFamily="50" charset="-128"/>
              </a:rPr>
            </a:br>
            <a:endParaRPr lang="en-US" altLang="ja-JP" sz="1000" b="1" dirty="0">
              <a:latin typeface="BIZ UDPゴシック" panose="020B0400000000000000" pitchFamily="50" charset="-128"/>
              <a:ea typeface="BIZ UDPゴシック" panose="020B0400000000000000" pitchFamily="50" charset="-128"/>
            </a:endParaRPr>
          </a:p>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一時保存／差戻し</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一時保存した伝票や、差し戻しされた伝票がある</a:t>
            </a:r>
            <a:br>
              <a:rPr lang="en-US" altLang="ja-JP"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場合に表示されます。</a:t>
            </a:r>
          </a:p>
        </p:txBody>
      </p:sp>
      <p:sp>
        <p:nvSpPr>
          <p:cNvPr id="4" name="正方形/長方形 3">
            <a:extLst>
              <a:ext uri="{FF2B5EF4-FFF2-40B4-BE49-F238E27FC236}">
                <a16:creationId xmlns:a16="http://schemas.microsoft.com/office/drawing/2014/main" id="{DEBB6787-A8BE-EAC3-9D0C-0F55B5E969A1}"/>
              </a:ext>
            </a:extLst>
          </p:cNvPr>
          <p:cNvSpPr/>
          <p:nvPr/>
        </p:nvSpPr>
        <p:spPr>
          <a:xfrm>
            <a:off x="3755188" y="2339264"/>
            <a:ext cx="1957715" cy="3955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8" name="正方形/長方形 7">
            <a:extLst>
              <a:ext uri="{FF2B5EF4-FFF2-40B4-BE49-F238E27FC236}">
                <a16:creationId xmlns:a16="http://schemas.microsoft.com/office/drawing/2014/main" id="{82343F34-E2C7-7717-27F6-05E753C46626}"/>
              </a:ext>
            </a:extLst>
          </p:cNvPr>
          <p:cNvSpPr/>
          <p:nvPr/>
        </p:nvSpPr>
        <p:spPr>
          <a:xfrm>
            <a:off x="5785015" y="2339264"/>
            <a:ext cx="1823799" cy="3955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9" name="正方形/長方形 8">
            <a:extLst>
              <a:ext uri="{FF2B5EF4-FFF2-40B4-BE49-F238E27FC236}">
                <a16:creationId xmlns:a16="http://schemas.microsoft.com/office/drawing/2014/main" id="{E54C6A92-A7F3-071E-C5E5-3B18B59EE365}"/>
              </a:ext>
            </a:extLst>
          </p:cNvPr>
          <p:cNvSpPr/>
          <p:nvPr/>
        </p:nvSpPr>
        <p:spPr>
          <a:xfrm>
            <a:off x="3755188" y="3395443"/>
            <a:ext cx="1982882" cy="16463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0" name="正方形/長方形 9">
            <a:extLst>
              <a:ext uri="{FF2B5EF4-FFF2-40B4-BE49-F238E27FC236}">
                <a16:creationId xmlns:a16="http://schemas.microsoft.com/office/drawing/2014/main" id="{03EDDF28-9B93-E06F-C748-A30CA01F953B}"/>
              </a:ext>
            </a:extLst>
          </p:cNvPr>
          <p:cNvSpPr/>
          <p:nvPr/>
        </p:nvSpPr>
        <p:spPr>
          <a:xfrm>
            <a:off x="8125965" y="1743076"/>
            <a:ext cx="658468" cy="19777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cxnSp>
        <p:nvCxnSpPr>
          <p:cNvPr id="14" name="直線コネクタ 13">
            <a:extLst>
              <a:ext uri="{FF2B5EF4-FFF2-40B4-BE49-F238E27FC236}">
                <a16:creationId xmlns:a16="http://schemas.microsoft.com/office/drawing/2014/main" id="{C868219C-57F4-B8DE-05C0-0C91CB23A93E}"/>
              </a:ext>
            </a:extLst>
          </p:cNvPr>
          <p:cNvCxnSpPr>
            <a:cxnSpLocks/>
          </p:cNvCxnSpPr>
          <p:nvPr/>
        </p:nvCxnSpPr>
        <p:spPr>
          <a:xfrm flipV="1">
            <a:off x="6636406" y="1551963"/>
            <a:ext cx="0" cy="78730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CC229C3-5DD5-3277-9E95-9144B9D6D68D}"/>
              </a:ext>
            </a:extLst>
          </p:cNvPr>
          <p:cNvCxnSpPr>
            <a:cxnSpLocks/>
          </p:cNvCxnSpPr>
          <p:nvPr/>
        </p:nvCxnSpPr>
        <p:spPr>
          <a:xfrm flipV="1">
            <a:off x="8456817" y="1551963"/>
            <a:ext cx="0" cy="19111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1B55F1D-247A-B30B-E854-AB0191BCBBDA}"/>
              </a:ext>
            </a:extLst>
          </p:cNvPr>
          <p:cNvCxnSpPr>
            <a:cxnSpLocks/>
          </p:cNvCxnSpPr>
          <p:nvPr/>
        </p:nvCxnSpPr>
        <p:spPr>
          <a:xfrm flipV="1">
            <a:off x="4723716" y="1551963"/>
            <a:ext cx="0" cy="78730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BB8CFBB-A938-9018-ABF4-0C7A2AE4BFE3}"/>
              </a:ext>
            </a:extLst>
          </p:cNvPr>
          <p:cNvCxnSpPr>
            <a:cxnSpLocks/>
          </p:cNvCxnSpPr>
          <p:nvPr/>
        </p:nvCxnSpPr>
        <p:spPr>
          <a:xfrm flipV="1">
            <a:off x="4723716" y="5041783"/>
            <a:ext cx="0" cy="78730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B1E3193-D138-5906-5C3E-96B2313FF394}"/>
              </a:ext>
            </a:extLst>
          </p:cNvPr>
          <p:cNvSpPr txBox="1"/>
          <p:nvPr/>
        </p:nvSpPr>
        <p:spPr>
          <a:xfrm>
            <a:off x="4486245" y="1229647"/>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1</a:t>
            </a:r>
            <a:endParaRPr lang="ja-JP" altLang="en-US" sz="1400" dirty="0"/>
          </a:p>
        </p:txBody>
      </p:sp>
      <p:sp>
        <p:nvSpPr>
          <p:cNvPr id="27" name="テキスト ボックス 26">
            <a:extLst>
              <a:ext uri="{FF2B5EF4-FFF2-40B4-BE49-F238E27FC236}">
                <a16:creationId xmlns:a16="http://schemas.microsoft.com/office/drawing/2014/main" id="{343C4000-F462-EBA1-BFB2-C00B4BAF491A}"/>
              </a:ext>
            </a:extLst>
          </p:cNvPr>
          <p:cNvSpPr txBox="1"/>
          <p:nvPr/>
        </p:nvSpPr>
        <p:spPr>
          <a:xfrm>
            <a:off x="6398935" y="1229647"/>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2</a:t>
            </a:r>
            <a:endParaRPr lang="ja-JP" altLang="en-US" sz="1400" dirty="0"/>
          </a:p>
        </p:txBody>
      </p:sp>
      <p:sp>
        <p:nvSpPr>
          <p:cNvPr id="28" name="テキスト ボックス 27">
            <a:extLst>
              <a:ext uri="{FF2B5EF4-FFF2-40B4-BE49-F238E27FC236}">
                <a16:creationId xmlns:a16="http://schemas.microsoft.com/office/drawing/2014/main" id="{1D5B2507-04E3-829F-7FD1-9B5D59611EE2}"/>
              </a:ext>
            </a:extLst>
          </p:cNvPr>
          <p:cNvSpPr txBox="1"/>
          <p:nvPr/>
        </p:nvSpPr>
        <p:spPr>
          <a:xfrm>
            <a:off x="8217727" y="1229647"/>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3</a:t>
            </a:r>
            <a:endParaRPr lang="ja-JP" altLang="en-US" sz="1400" dirty="0"/>
          </a:p>
        </p:txBody>
      </p:sp>
      <p:sp>
        <p:nvSpPr>
          <p:cNvPr id="29" name="テキスト ボックス 28">
            <a:extLst>
              <a:ext uri="{FF2B5EF4-FFF2-40B4-BE49-F238E27FC236}">
                <a16:creationId xmlns:a16="http://schemas.microsoft.com/office/drawing/2014/main" id="{0ED3316F-5AF5-AFDE-168A-255A39F1566E}"/>
              </a:ext>
            </a:extLst>
          </p:cNvPr>
          <p:cNvSpPr txBox="1"/>
          <p:nvPr/>
        </p:nvSpPr>
        <p:spPr>
          <a:xfrm>
            <a:off x="4486245" y="5838327"/>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4</a:t>
            </a:r>
            <a:endParaRPr lang="ja-JP" altLang="en-US" sz="1400" dirty="0"/>
          </a:p>
        </p:txBody>
      </p:sp>
    </p:spTree>
    <p:extLst>
      <p:ext uri="{BB962C8B-B14F-4D97-AF65-F5344CB8AC3E}">
        <p14:creationId xmlns:p14="http://schemas.microsoft.com/office/powerpoint/2010/main" val="236740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634391"/>
            <a:ext cx="5022470" cy="3589217"/>
          </a:xfrm>
        </p:spPr>
        <p:txBody>
          <a:bodyPr anchor="ctr"/>
          <a:lstStyle/>
          <a:p>
            <a:pPr>
              <a:lnSpc>
                <a:spcPct val="150000"/>
              </a:lnSpc>
              <a:buFont typeface="+mj-lt"/>
              <a:buAutoNum type="arabicPeriod" startAt="3"/>
            </a:pPr>
            <a:r>
              <a:rPr lang="ja-JP" altLang="en-US" dirty="0"/>
              <a:t> 申請・精算手順</a:t>
            </a:r>
            <a:br>
              <a:rPr lang="en-US" altLang="ja-JP" sz="2400" dirty="0"/>
            </a:br>
            <a:r>
              <a:rPr lang="en-US" altLang="ja-JP" sz="1800" dirty="0"/>
              <a:t>3-1. </a:t>
            </a:r>
            <a:r>
              <a:rPr lang="ja-JP" altLang="en-US" sz="1800" dirty="0"/>
              <a:t>伝票作成の流れ</a:t>
            </a:r>
            <a:br>
              <a:rPr lang="en-US" altLang="ja-JP" sz="1800" dirty="0"/>
            </a:br>
            <a:r>
              <a:rPr lang="en-US" altLang="ja-JP" sz="1800" dirty="0"/>
              <a:t>3-2. </a:t>
            </a:r>
            <a:r>
              <a:rPr lang="ja-JP" altLang="en-US" sz="1800" dirty="0"/>
              <a:t>明細の修正・コピー・削除</a:t>
            </a:r>
            <a:br>
              <a:rPr lang="ja-JP" altLang="en-US" sz="1800" dirty="0"/>
            </a:br>
            <a:r>
              <a:rPr lang="en-US" altLang="ja-JP" sz="1800" dirty="0"/>
              <a:t>3-3. </a:t>
            </a:r>
            <a:r>
              <a:rPr lang="ja-JP" altLang="en-US" sz="1800" dirty="0"/>
              <a:t>承認者の追加</a:t>
            </a:r>
            <a:br>
              <a:rPr lang="ja-JP" altLang="en-US" sz="1800" dirty="0"/>
            </a:br>
            <a:r>
              <a:rPr lang="en-US" altLang="ja-JP" sz="1800" dirty="0"/>
              <a:t>3-4. </a:t>
            </a:r>
            <a:r>
              <a:rPr lang="ja-JP" altLang="en-US" sz="1800" dirty="0"/>
              <a:t>伝票の一時保存</a:t>
            </a:r>
            <a:br>
              <a:rPr lang="en-US" altLang="ja-JP" sz="1800" dirty="0"/>
            </a:br>
            <a:r>
              <a:rPr lang="en-US" altLang="ja-JP" sz="1800" dirty="0"/>
              <a:t>3-5. </a:t>
            </a:r>
            <a:r>
              <a:rPr lang="ja-JP" altLang="en-US" sz="1800" dirty="0"/>
              <a:t>事前申請・仮払金がある場合の精算</a:t>
            </a:r>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12</a:t>
            </a:fld>
            <a:endParaRPr lang="en-GB"/>
          </a:p>
        </p:txBody>
      </p:sp>
    </p:spTree>
    <p:extLst>
      <p:ext uri="{BB962C8B-B14F-4D97-AF65-F5344CB8AC3E}">
        <p14:creationId xmlns:p14="http://schemas.microsoft.com/office/powerpoint/2010/main" val="342005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C847F9-7AE9-A70C-6913-9C50DBCD08A5}"/>
              </a:ext>
            </a:extLst>
          </p:cNvPr>
          <p:cNvSpPr>
            <a:spLocks noGrp="1"/>
          </p:cNvSpPr>
          <p:nvPr>
            <p:ph type="title"/>
          </p:nvPr>
        </p:nvSpPr>
        <p:spPr/>
        <p:txBody>
          <a:bodyPr/>
          <a:lstStyle/>
          <a:p>
            <a:r>
              <a:rPr lang="en-US" altLang="ja-JP" dirty="0"/>
              <a:t>3</a:t>
            </a:r>
            <a:r>
              <a:rPr kumimoji="1" lang="en-US" altLang="ja-JP" dirty="0"/>
              <a:t>-1.</a:t>
            </a:r>
            <a:r>
              <a:rPr kumimoji="1" lang="ja-JP" altLang="en-US" dirty="0"/>
              <a:t>　伝票作成の流れ</a:t>
            </a:r>
          </a:p>
        </p:txBody>
      </p:sp>
      <p:sp>
        <p:nvSpPr>
          <p:cNvPr id="3" name="コンテンツ プレースホルダー 2">
            <a:extLst>
              <a:ext uri="{FF2B5EF4-FFF2-40B4-BE49-F238E27FC236}">
                <a16:creationId xmlns:a16="http://schemas.microsoft.com/office/drawing/2014/main" id="{B941B07F-57C4-C918-A3D3-B2A6A5ADA841}"/>
              </a:ext>
            </a:extLst>
          </p:cNvPr>
          <p:cNvSpPr>
            <a:spLocks noGrp="1"/>
          </p:cNvSpPr>
          <p:nvPr>
            <p:ph sz="half" idx="1"/>
          </p:nvPr>
        </p:nvSpPr>
        <p:spPr>
          <a:xfrm>
            <a:off x="359569" y="1526592"/>
            <a:ext cx="3924000" cy="4692871"/>
          </a:xfrm>
        </p:spPr>
        <p:txBody>
          <a:bodyPr/>
          <a:lstStyle/>
          <a:p>
            <a:pPr marL="228600" indent="-228600">
              <a:buFont typeface="+mj-lt"/>
              <a:buAutoNum type="arabicPeriod"/>
            </a:pPr>
            <a:r>
              <a:rPr kumimoji="1" lang="ja-JP" altLang="en-US" sz="1000" dirty="0"/>
              <a:t>「申請・承認」画面から、申請したい申請種別のアイコンを</a:t>
            </a:r>
            <a:br>
              <a:rPr kumimoji="1" lang="en-US" altLang="ja-JP" sz="1000" dirty="0"/>
            </a:br>
            <a:r>
              <a:rPr kumimoji="1" lang="ja-JP" altLang="en-US" sz="1000" dirty="0"/>
              <a:t>クリックします。</a:t>
            </a:r>
            <a:br>
              <a:rPr kumimoji="1" lang="ja-JP" altLang="en-US" sz="1000" dirty="0"/>
            </a:br>
            <a:r>
              <a:rPr kumimoji="1" lang="en-US" altLang="ja-JP" sz="1000" dirty="0"/>
              <a:t>※</a:t>
            </a:r>
            <a:r>
              <a:rPr kumimoji="1" lang="ja-JP" altLang="en-US" sz="1000" dirty="0"/>
              <a:t>複数部門に所属している場合は、プルダウンから</a:t>
            </a:r>
            <a:br>
              <a:rPr kumimoji="1" lang="en-US" altLang="ja-JP" sz="1000" dirty="0"/>
            </a:br>
            <a:r>
              <a:rPr kumimoji="1" lang="ja-JP" altLang="en-US" sz="1000" dirty="0"/>
              <a:t>　「所属部門」を選択してからアイコンをクリックしてください。</a:t>
            </a:r>
          </a:p>
          <a:p>
            <a:pPr marL="0" indent="0">
              <a:buNone/>
            </a:pPr>
            <a:endParaRPr kumimoji="1" lang="ja-JP" altLang="en-US" sz="1000" dirty="0"/>
          </a:p>
          <a:p>
            <a:pPr marL="0" indent="0">
              <a:buNone/>
            </a:pPr>
            <a:endParaRPr kumimoji="1" lang="ja-JP" altLang="en-US" sz="1000" dirty="0"/>
          </a:p>
          <a:p>
            <a:pPr marL="0" indent="0">
              <a:buNone/>
            </a:pPr>
            <a:endParaRPr kumimoji="1" lang="ja-JP" altLang="en-US" sz="1000" dirty="0"/>
          </a:p>
          <a:p>
            <a:pPr marL="0" indent="0">
              <a:buNone/>
            </a:pPr>
            <a:endParaRPr kumimoji="1" lang="en-US" altLang="ja-JP" sz="1000" dirty="0"/>
          </a:p>
          <a:p>
            <a:pPr marL="0" indent="0">
              <a:buNone/>
            </a:pPr>
            <a:endParaRPr lang="en-US" altLang="ja-JP" sz="1000" dirty="0"/>
          </a:p>
          <a:p>
            <a:pPr marL="0" indent="0">
              <a:buNone/>
            </a:pPr>
            <a:endParaRPr kumimoji="1" lang="en-US" altLang="ja-JP" sz="1000" dirty="0"/>
          </a:p>
          <a:p>
            <a:pPr marL="0" indent="0">
              <a:buNone/>
            </a:pPr>
            <a:endParaRPr lang="en-US" altLang="ja-JP" sz="1000" dirty="0"/>
          </a:p>
          <a:p>
            <a:pPr marL="0" indent="0">
              <a:buNone/>
            </a:pPr>
            <a:endParaRPr kumimoji="1" lang="en-US" altLang="ja-JP" sz="1000" dirty="0"/>
          </a:p>
          <a:p>
            <a:pPr marL="0" indent="0">
              <a:buNone/>
            </a:pPr>
            <a:endParaRPr kumimoji="1" lang="en-US" altLang="ja-JP" sz="1000" dirty="0"/>
          </a:p>
          <a:p>
            <a:pPr marL="0" indent="0">
              <a:buNone/>
            </a:pPr>
            <a:endParaRPr kumimoji="1" lang="ja-JP" altLang="en-US" sz="1000" dirty="0"/>
          </a:p>
          <a:p>
            <a:pPr marL="0" indent="0">
              <a:buNone/>
            </a:pPr>
            <a:r>
              <a:rPr kumimoji="1" lang="en-US" altLang="ja-JP" sz="1000" dirty="0"/>
              <a:t>2. </a:t>
            </a:r>
            <a:r>
              <a:rPr kumimoji="1" lang="ja-JP" altLang="en-US" sz="1000" dirty="0"/>
              <a:t>ヘッダ部分（基本情報）を入力します。</a:t>
            </a:r>
            <a:br>
              <a:rPr kumimoji="1" lang="en-US" altLang="ja-JP" sz="1000" dirty="0"/>
            </a:br>
            <a:endParaRPr kumimoji="1" lang="ja-JP" altLang="en-US" sz="1000" dirty="0"/>
          </a:p>
          <a:p>
            <a:endParaRPr kumimoji="1" lang="ja-JP" altLang="en-US" sz="1000" dirty="0"/>
          </a:p>
        </p:txBody>
      </p:sp>
      <p:sp>
        <p:nvSpPr>
          <p:cNvPr id="4" name="コンテンツ プレースホルダー 3">
            <a:extLst>
              <a:ext uri="{FF2B5EF4-FFF2-40B4-BE49-F238E27FC236}">
                <a16:creationId xmlns:a16="http://schemas.microsoft.com/office/drawing/2014/main" id="{82C90CC5-CA69-0715-CA73-0A6C5F5EC6C5}"/>
              </a:ext>
            </a:extLst>
          </p:cNvPr>
          <p:cNvSpPr>
            <a:spLocks noGrp="1"/>
          </p:cNvSpPr>
          <p:nvPr>
            <p:ph sz="half" idx="2"/>
          </p:nvPr>
        </p:nvSpPr>
        <p:spPr/>
        <p:txBody>
          <a:bodyPr/>
          <a:lstStyle/>
          <a:p>
            <a:pPr marL="228600" indent="-228600">
              <a:buFont typeface="+mj-lt"/>
              <a:buAutoNum type="arabicPeriod" startAt="3"/>
            </a:pPr>
            <a:r>
              <a:rPr kumimoji="1" lang="ja-JP" altLang="en-US" sz="1100" dirty="0"/>
              <a:t>「明細追加」をクリック</a:t>
            </a:r>
            <a:endParaRPr kumimoji="1" lang="en-US" altLang="ja-JP" sz="1100" dirty="0"/>
          </a:p>
          <a:p>
            <a:pPr marL="228600" indent="-228600">
              <a:buFont typeface="+mj-lt"/>
              <a:buAutoNum type="arabicPeriod" startAt="3"/>
            </a:pP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kumimoji="1" lang="en-US" altLang="ja-JP" sz="1100" dirty="0"/>
          </a:p>
          <a:p>
            <a:pPr marL="228600" indent="-228600">
              <a:buFont typeface="+mj-lt"/>
              <a:buAutoNum type="arabicPeriod" startAt="3"/>
            </a:pP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kumimoji="1" lang="ja-JP" altLang="en-US" sz="1100" dirty="0"/>
          </a:p>
          <a:p>
            <a:pPr marL="228600" indent="-228600">
              <a:buFont typeface="+mj-lt"/>
              <a:buAutoNum type="arabicPeriod" startAt="3"/>
            </a:pPr>
            <a:r>
              <a:rPr kumimoji="1" lang="ja-JP" altLang="en-US" sz="1100" dirty="0"/>
              <a:t>明細情報を入力し「確定」をクリック</a:t>
            </a:r>
            <a:br>
              <a:rPr kumimoji="1" lang="en-US" altLang="ja-JP" sz="1100" dirty="0"/>
            </a:br>
            <a:endParaRPr kumimoji="1" lang="ja-JP" altLang="en-US" sz="1100" dirty="0"/>
          </a:p>
          <a:p>
            <a:pPr marL="228600" indent="-228600">
              <a:buFont typeface="+mj-lt"/>
              <a:buAutoNum type="arabicPeriod" startAt="3"/>
            </a:pPr>
            <a:r>
              <a:rPr kumimoji="1" lang="ja-JP" altLang="en-US" sz="1100" dirty="0"/>
              <a:t>上記</a:t>
            </a:r>
            <a:r>
              <a:rPr kumimoji="1" lang="en-US" altLang="ja-JP" sz="1100" dirty="0"/>
              <a:t>3</a:t>
            </a:r>
            <a:r>
              <a:rPr kumimoji="1" lang="ja-JP" altLang="en-US" sz="1100" dirty="0"/>
              <a:t>～</a:t>
            </a:r>
            <a:r>
              <a:rPr kumimoji="1" lang="en-US" altLang="ja-JP" sz="1100" dirty="0"/>
              <a:t>4</a:t>
            </a:r>
            <a:r>
              <a:rPr kumimoji="1" lang="ja-JP" altLang="en-US" sz="1100" dirty="0"/>
              <a:t>を繰り返し、明細を登録します。</a:t>
            </a:r>
            <a:br>
              <a:rPr kumimoji="1" lang="en-US" altLang="ja-JP" sz="1100" dirty="0"/>
            </a:br>
            <a:endParaRPr kumimoji="1" lang="ja-JP" altLang="en-US" sz="1100" dirty="0"/>
          </a:p>
          <a:p>
            <a:pPr marL="228600" indent="-228600">
              <a:buFont typeface="+mj-lt"/>
              <a:buAutoNum type="arabicPeriod" startAt="3"/>
            </a:pPr>
            <a:r>
              <a:rPr kumimoji="1" lang="ja-JP" altLang="en-US" sz="1100" dirty="0"/>
              <a:t>内容を確認し、画面右下の「申請」をクリックすると、</a:t>
            </a:r>
            <a:br>
              <a:rPr kumimoji="1" lang="en-US" altLang="ja-JP" sz="1100" dirty="0"/>
            </a:br>
            <a:r>
              <a:rPr kumimoji="1" lang="ja-JP" altLang="en-US" sz="1100" dirty="0"/>
              <a:t>承認者のもとにデータが送信されます。</a:t>
            </a:r>
          </a:p>
          <a:p>
            <a:pPr marL="0" indent="0">
              <a:buNone/>
            </a:pPr>
            <a:endParaRPr kumimoji="1" lang="en-US" altLang="ja-JP" sz="1100" dirty="0"/>
          </a:p>
          <a:p>
            <a:pPr marL="0" indent="0">
              <a:buNone/>
            </a:pPr>
            <a:endParaRPr kumimoji="1" lang="en-US" altLang="ja-JP" sz="1100" dirty="0"/>
          </a:p>
          <a:p>
            <a:pPr marL="0" indent="0">
              <a:buNone/>
            </a:pPr>
            <a:endParaRPr lang="en-US" altLang="ja-JP" sz="1100" dirty="0"/>
          </a:p>
          <a:p>
            <a:pPr marL="0" indent="0">
              <a:buNone/>
            </a:pPr>
            <a:endParaRPr kumimoji="1" lang="ja-JP" altLang="en-US" sz="1100" dirty="0"/>
          </a:p>
          <a:p>
            <a:pPr marL="0" indent="0">
              <a:buNone/>
            </a:pPr>
            <a:r>
              <a:rPr kumimoji="1" lang="ja-JP" altLang="en-US" sz="1100" dirty="0"/>
              <a:t>≪以上≫</a:t>
            </a:r>
          </a:p>
          <a:p>
            <a:pPr marL="228600" indent="-228600">
              <a:buFont typeface="+mj-lt"/>
              <a:buAutoNum type="arabicPeriod" startAt="3"/>
            </a:pPr>
            <a:endParaRPr kumimoji="1" lang="ja-JP" altLang="en-US" sz="1100" dirty="0"/>
          </a:p>
        </p:txBody>
      </p:sp>
      <p:sp>
        <p:nvSpPr>
          <p:cNvPr id="5" name="スライド番号プレースホルダー 4">
            <a:extLst>
              <a:ext uri="{FF2B5EF4-FFF2-40B4-BE49-F238E27FC236}">
                <a16:creationId xmlns:a16="http://schemas.microsoft.com/office/drawing/2014/main" id="{26F411CC-F5C2-0CBF-45A8-E305324A5BD4}"/>
              </a:ext>
            </a:extLst>
          </p:cNvPr>
          <p:cNvSpPr>
            <a:spLocks noGrp="1"/>
          </p:cNvSpPr>
          <p:nvPr>
            <p:ph type="sldNum" sz="quarter" idx="12"/>
          </p:nvPr>
        </p:nvSpPr>
        <p:spPr/>
        <p:txBody>
          <a:bodyPr/>
          <a:lstStyle/>
          <a:p>
            <a:fld id="{D8A28372-6A5A-4399-8FC5-CCF396CD4981}" type="slidenum">
              <a:rPr lang="en-GB" smtClean="0"/>
              <a:t>13</a:t>
            </a:fld>
            <a:endParaRPr lang="en-GB"/>
          </a:p>
        </p:txBody>
      </p:sp>
      <p:pic>
        <p:nvPicPr>
          <p:cNvPr id="21" name="図 20">
            <a:extLst>
              <a:ext uri="{FF2B5EF4-FFF2-40B4-BE49-F238E27FC236}">
                <a16:creationId xmlns:a16="http://schemas.microsoft.com/office/drawing/2014/main" id="{1C2D1893-CC04-5551-832B-35A77E16BCF8}"/>
              </a:ext>
            </a:extLst>
          </p:cNvPr>
          <p:cNvPicPr/>
          <p:nvPr/>
        </p:nvPicPr>
        <p:blipFill rotWithShape="1">
          <a:blip r:embed="rId2"/>
          <a:srcRect l="1737" t="3676" r="1936" b="3628"/>
          <a:stretch/>
        </p:blipFill>
        <p:spPr>
          <a:xfrm>
            <a:off x="394447" y="4371856"/>
            <a:ext cx="3404213" cy="2009894"/>
          </a:xfrm>
          <a:prstGeom prst="rect">
            <a:avLst/>
          </a:prstGeom>
          <a:ln w="12700">
            <a:solidFill>
              <a:srgbClr val="D2D2D2"/>
            </a:solidFill>
          </a:ln>
        </p:spPr>
      </p:pic>
      <p:pic>
        <p:nvPicPr>
          <p:cNvPr id="22" name="図 21">
            <a:extLst>
              <a:ext uri="{FF2B5EF4-FFF2-40B4-BE49-F238E27FC236}">
                <a16:creationId xmlns:a16="http://schemas.microsoft.com/office/drawing/2014/main" id="{88ED73D0-CC7B-4319-6732-9701F7003DFC}"/>
              </a:ext>
            </a:extLst>
          </p:cNvPr>
          <p:cNvPicPr/>
          <p:nvPr/>
        </p:nvPicPr>
        <p:blipFill rotWithShape="1">
          <a:blip r:embed="rId3"/>
          <a:srcRect l="1911" t="3555" r="1814" b="2556"/>
          <a:stretch/>
        </p:blipFill>
        <p:spPr>
          <a:xfrm>
            <a:off x="4887019" y="1504686"/>
            <a:ext cx="3473968" cy="2091193"/>
          </a:xfrm>
          <a:prstGeom prst="rect">
            <a:avLst/>
          </a:prstGeom>
          <a:ln w="12700">
            <a:solidFill>
              <a:srgbClr val="D2D2D2"/>
            </a:solidFill>
          </a:ln>
        </p:spPr>
      </p:pic>
      <p:pic>
        <p:nvPicPr>
          <p:cNvPr id="23" name="図 22">
            <a:extLst>
              <a:ext uri="{FF2B5EF4-FFF2-40B4-BE49-F238E27FC236}">
                <a16:creationId xmlns:a16="http://schemas.microsoft.com/office/drawing/2014/main" id="{6F427AF2-4BEA-4B3A-A0E9-242313C81D3F}"/>
              </a:ext>
            </a:extLst>
          </p:cNvPr>
          <p:cNvPicPr/>
          <p:nvPr/>
        </p:nvPicPr>
        <p:blipFill rotWithShape="1">
          <a:blip r:embed="rId4"/>
          <a:srcRect l="4255" t="10514" r="2475" b="9876"/>
          <a:stretch/>
        </p:blipFill>
        <p:spPr>
          <a:xfrm>
            <a:off x="4887457" y="5178304"/>
            <a:ext cx="1510748" cy="405516"/>
          </a:xfrm>
          <a:prstGeom prst="rect">
            <a:avLst/>
          </a:prstGeom>
          <a:ln w="12700">
            <a:solidFill>
              <a:srgbClr val="D2D2D2"/>
            </a:solidFill>
          </a:ln>
        </p:spPr>
      </p:pic>
      <p:sp>
        <p:nvSpPr>
          <p:cNvPr id="8" name="正方形/長方形 7">
            <a:extLst>
              <a:ext uri="{FF2B5EF4-FFF2-40B4-BE49-F238E27FC236}">
                <a16:creationId xmlns:a16="http://schemas.microsoft.com/office/drawing/2014/main" id="{43B0446E-8EB0-F7A5-79D6-EBE4B889ABE3}"/>
              </a:ext>
            </a:extLst>
          </p:cNvPr>
          <p:cNvSpPr/>
          <p:nvPr/>
        </p:nvSpPr>
        <p:spPr>
          <a:xfrm>
            <a:off x="421605" y="4534088"/>
            <a:ext cx="2209417" cy="64491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75E3F89C-589C-62F4-BD84-7DABBFDB299C}"/>
              </a:ext>
            </a:extLst>
          </p:cNvPr>
          <p:cNvSpPr/>
          <p:nvPr/>
        </p:nvSpPr>
        <p:spPr>
          <a:xfrm>
            <a:off x="4903304" y="2332145"/>
            <a:ext cx="484689" cy="20460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D908A653-C03C-4235-2492-F23EF471906B}"/>
              </a:ext>
            </a:extLst>
          </p:cNvPr>
          <p:cNvSpPr/>
          <p:nvPr/>
        </p:nvSpPr>
        <p:spPr>
          <a:xfrm>
            <a:off x="5544442" y="5246200"/>
            <a:ext cx="697388" cy="27233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9" name="テキスト ボックス 8">
            <a:extLst>
              <a:ext uri="{FF2B5EF4-FFF2-40B4-BE49-F238E27FC236}">
                <a16:creationId xmlns:a16="http://schemas.microsoft.com/office/drawing/2014/main" id="{F06C9C3D-7A8B-D6CC-FC1B-C13EED8EA209}"/>
              </a:ext>
            </a:extLst>
          </p:cNvPr>
          <p:cNvSpPr txBox="1"/>
          <p:nvPr/>
        </p:nvSpPr>
        <p:spPr>
          <a:xfrm>
            <a:off x="279467" y="1172060"/>
            <a:ext cx="1740922" cy="341376"/>
          </a:xfrm>
          <a:prstGeom prst="rect">
            <a:avLst/>
          </a:prstGeom>
          <a:noFill/>
        </p:spPr>
        <p:txBody>
          <a:bodyPr wrap="square">
            <a:spAutoFit/>
          </a:bodyPr>
          <a:lstStyle/>
          <a:p>
            <a:pPr marL="0" indent="0">
              <a:lnSpc>
                <a:spcPct val="150000"/>
              </a:lnSpc>
              <a:buNone/>
            </a:pPr>
            <a:r>
              <a:rPr kumimoji="1" lang="ja-JP" altLang="en-US" sz="1300" b="1" dirty="0">
                <a:solidFill>
                  <a:schemeClr val="tx2"/>
                </a:solidFill>
              </a:rPr>
              <a:t>伝票作成の手順</a:t>
            </a:r>
            <a:endParaRPr kumimoji="1" lang="en-US" altLang="ja-JP" sz="1300" b="1" dirty="0">
              <a:solidFill>
                <a:schemeClr val="tx2"/>
              </a:solidFill>
            </a:endParaRPr>
          </a:p>
        </p:txBody>
      </p:sp>
      <p:pic>
        <p:nvPicPr>
          <p:cNvPr id="13" name="図 12">
            <a:extLst>
              <a:ext uri="{FF2B5EF4-FFF2-40B4-BE49-F238E27FC236}">
                <a16:creationId xmlns:a16="http://schemas.microsoft.com/office/drawing/2014/main" id="{91B11C0C-F0E0-0138-7092-FF400AAF0B85}"/>
              </a:ext>
            </a:extLst>
          </p:cNvPr>
          <p:cNvPicPr>
            <a:picLocks noChangeAspect="1"/>
          </p:cNvPicPr>
          <p:nvPr/>
        </p:nvPicPr>
        <p:blipFill>
          <a:blip r:embed="rId5"/>
          <a:stretch>
            <a:fillRect/>
          </a:stretch>
        </p:blipFill>
        <p:spPr>
          <a:xfrm>
            <a:off x="368319" y="2392942"/>
            <a:ext cx="3062858" cy="1194233"/>
          </a:xfrm>
          <a:prstGeom prst="rect">
            <a:avLst/>
          </a:prstGeom>
          <a:ln w="12700">
            <a:solidFill>
              <a:srgbClr val="D2D2D2"/>
            </a:solidFill>
          </a:ln>
        </p:spPr>
      </p:pic>
      <p:sp>
        <p:nvSpPr>
          <p:cNvPr id="14" name="正方形/長方形 13">
            <a:extLst>
              <a:ext uri="{FF2B5EF4-FFF2-40B4-BE49-F238E27FC236}">
                <a16:creationId xmlns:a16="http://schemas.microsoft.com/office/drawing/2014/main" id="{6F0FA4A2-F760-D857-150C-AE402407AEB6}"/>
              </a:ext>
            </a:extLst>
          </p:cNvPr>
          <p:cNvSpPr/>
          <p:nvPr/>
        </p:nvSpPr>
        <p:spPr>
          <a:xfrm>
            <a:off x="968843" y="2680210"/>
            <a:ext cx="807705" cy="24534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F3881F3D-DF26-DC2C-F9F7-C2362907E0E2}"/>
              </a:ext>
            </a:extLst>
          </p:cNvPr>
          <p:cNvSpPr/>
          <p:nvPr/>
        </p:nvSpPr>
        <p:spPr>
          <a:xfrm>
            <a:off x="977593" y="2680210"/>
            <a:ext cx="807705" cy="2453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6" name="正方形/長方形 15">
            <a:extLst>
              <a:ext uri="{FF2B5EF4-FFF2-40B4-BE49-F238E27FC236}">
                <a16:creationId xmlns:a16="http://schemas.microsoft.com/office/drawing/2014/main" id="{9D004A6B-C5DA-4EBC-52F7-B14F0AB5AEE1}"/>
              </a:ext>
            </a:extLst>
          </p:cNvPr>
          <p:cNvSpPr/>
          <p:nvPr/>
        </p:nvSpPr>
        <p:spPr>
          <a:xfrm>
            <a:off x="525279" y="3036021"/>
            <a:ext cx="545875" cy="3613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30578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CBA3039-4DB4-5ED1-2DC9-6C60D77E2B36}"/>
              </a:ext>
            </a:extLst>
          </p:cNvPr>
          <p:cNvSpPr>
            <a:spLocks noGrp="1"/>
          </p:cNvSpPr>
          <p:nvPr>
            <p:ph sz="half" idx="1"/>
          </p:nvPr>
        </p:nvSpPr>
        <p:spPr>
          <a:xfrm>
            <a:off x="368319" y="1234071"/>
            <a:ext cx="3924000" cy="5148262"/>
          </a:xfrm>
        </p:spPr>
        <p:txBody>
          <a:bodyPr/>
          <a:lstStyle/>
          <a:p>
            <a:pPr marL="0" indent="0">
              <a:buNone/>
            </a:pPr>
            <a:r>
              <a:rPr kumimoji="1" lang="ja-JP" altLang="en-US" b="1" dirty="0">
                <a:solidFill>
                  <a:schemeClr val="tx2"/>
                </a:solidFill>
              </a:rPr>
              <a:t>明細の修正・コピー</a:t>
            </a:r>
            <a:endParaRPr kumimoji="1" lang="en-US" altLang="ja-JP" b="1" dirty="0">
              <a:solidFill>
                <a:schemeClr val="tx2"/>
              </a:solidFill>
            </a:endParaRPr>
          </a:p>
          <a:p>
            <a:pPr marL="228600" indent="-228600">
              <a:buFont typeface="+mj-lt"/>
              <a:buAutoNum type="arabicPeriod"/>
            </a:pPr>
            <a:r>
              <a:rPr lang="ja-JP" altLang="en-US" sz="1100" dirty="0"/>
              <a:t>追加済の明細を修正する場合は「鉛筆マーク」をクリック</a:t>
            </a:r>
            <a:br>
              <a:rPr lang="en-US" altLang="ja-JP" sz="1100" dirty="0"/>
            </a:br>
            <a:r>
              <a:rPr lang="ja-JP" altLang="en-US" sz="1100" dirty="0"/>
              <a:t>明細をコピーする場合は「紙マーク」をクリック</a:t>
            </a:r>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2. </a:t>
            </a:r>
            <a:r>
              <a:rPr lang="ja-JP" altLang="en-US" sz="1100" dirty="0"/>
              <a:t>明細情報入力欄が表示されるので、</a:t>
            </a:r>
            <a:br>
              <a:rPr lang="en-US" altLang="ja-JP" sz="1100" dirty="0"/>
            </a:br>
            <a:r>
              <a:rPr lang="ja-JP" altLang="en-US" sz="1100" dirty="0"/>
              <a:t>　　内容を修正（変更）して、「確定」をクリック</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r>
              <a:rPr lang="ja-JP" altLang="en-US" sz="1100" dirty="0"/>
              <a:t>≪以上≫</a:t>
            </a:r>
          </a:p>
          <a:p>
            <a:pPr marL="0" indent="0">
              <a:buNone/>
            </a:pPr>
            <a:endParaRPr lang="ja-JP" altLang="en-US" sz="1100" dirty="0"/>
          </a:p>
          <a:p>
            <a:pPr marL="0" indent="0">
              <a:buNone/>
            </a:pPr>
            <a:endParaRPr kumimoji="1" lang="ja-JP" altLang="en-US" dirty="0"/>
          </a:p>
        </p:txBody>
      </p:sp>
      <p:pic>
        <p:nvPicPr>
          <p:cNvPr id="14" name="図 13">
            <a:extLst>
              <a:ext uri="{FF2B5EF4-FFF2-40B4-BE49-F238E27FC236}">
                <a16:creationId xmlns:a16="http://schemas.microsoft.com/office/drawing/2014/main" id="{31CC45A3-9360-ED54-EEE2-8CF4094B174B}"/>
              </a:ext>
            </a:extLst>
          </p:cNvPr>
          <p:cNvPicPr>
            <a:picLocks noChangeAspect="1"/>
          </p:cNvPicPr>
          <p:nvPr/>
        </p:nvPicPr>
        <p:blipFill>
          <a:blip r:embed="rId2"/>
          <a:stretch>
            <a:fillRect/>
          </a:stretch>
        </p:blipFill>
        <p:spPr>
          <a:xfrm>
            <a:off x="368319" y="1960608"/>
            <a:ext cx="3906500" cy="1039581"/>
          </a:xfrm>
          <a:prstGeom prst="rect">
            <a:avLst/>
          </a:prstGeom>
          <a:ln w="12700">
            <a:solidFill>
              <a:srgbClr val="D2D2D2"/>
            </a:solidFill>
          </a:ln>
        </p:spPr>
      </p:pic>
      <p:sp>
        <p:nvSpPr>
          <p:cNvPr id="2" name="タイトル 1">
            <a:extLst>
              <a:ext uri="{FF2B5EF4-FFF2-40B4-BE49-F238E27FC236}">
                <a16:creationId xmlns:a16="http://schemas.microsoft.com/office/drawing/2014/main" id="{CB88B118-10C7-2EFC-0D75-75D56755FDF4}"/>
              </a:ext>
            </a:extLst>
          </p:cNvPr>
          <p:cNvSpPr>
            <a:spLocks noGrp="1"/>
          </p:cNvSpPr>
          <p:nvPr>
            <p:ph type="title"/>
          </p:nvPr>
        </p:nvSpPr>
        <p:spPr/>
        <p:txBody>
          <a:bodyPr/>
          <a:lstStyle/>
          <a:p>
            <a:r>
              <a:rPr lang="en-US" altLang="ja-JP" dirty="0"/>
              <a:t>3</a:t>
            </a:r>
            <a:r>
              <a:rPr kumimoji="1" lang="en-US" altLang="ja-JP" dirty="0"/>
              <a:t>-2.</a:t>
            </a:r>
            <a:r>
              <a:rPr kumimoji="1" lang="ja-JP" altLang="en-US" dirty="0"/>
              <a:t>　明細の修正・コピー</a:t>
            </a:r>
            <a:r>
              <a:rPr lang="ja-JP" altLang="en-US" dirty="0"/>
              <a:t>・</a:t>
            </a:r>
            <a:r>
              <a:rPr kumimoji="1" lang="ja-JP" altLang="en-US" dirty="0"/>
              <a:t>削除</a:t>
            </a:r>
          </a:p>
        </p:txBody>
      </p:sp>
      <p:sp>
        <p:nvSpPr>
          <p:cNvPr id="4" name="コンテンツ プレースホルダー 3">
            <a:extLst>
              <a:ext uri="{FF2B5EF4-FFF2-40B4-BE49-F238E27FC236}">
                <a16:creationId xmlns:a16="http://schemas.microsoft.com/office/drawing/2014/main" id="{5ABB1231-788E-7DAC-6508-03DC0608CE1F}"/>
              </a:ext>
            </a:extLst>
          </p:cNvPr>
          <p:cNvSpPr>
            <a:spLocks noGrp="1"/>
          </p:cNvSpPr>
          <p:nvPr>
            <p:ph sz="half" idx="2"/>
          </p:nvPr>
        </p:nvSpPr>
        <p:spPr>
          <a:xfrm>
            <a:off x="4860431" y="1239309"/>
            <a:ext cx="3924000" cy="5148262"/>
          </a:xfrm>
        </p:spPr>
        <p:txBody>
          <a:bodyPr/>
          <a:lstStyle/>
          <a:p>
            <a:pPr marL="0" indent="0">
              <a:buNone/>
            </a:pPr>
            <a:r>
              <a:rPr kumimoji="1" lang="ja-JP" altLang="en-US" b="1" dirty="0">
                <a:solidFill>
                  <a:schemeClr val="tx2"/>
                </a:solidFill>
              </a:rPr>
              <a:t>明細の削除</a:t>
            </a:r>
            <a:endParaRPr kumimoji="1" lang="en-US" altLang="ja-JP" b="1" dirty="0">
              <a:solidFill>
                <a:schemeClr val="tx2"/>
              </a:solidFill>
            </a:endParaRPr>
          </a:p>
          <a:p>
            <a:pPr marL="0" indent="0">
              <a:buNone/>
            </a:pPr>
            <a:r>
              <a:rPr kumimoji="1" lang="en-US" altLang="ja-JP" sz="1100" dirty="0"/>
              <a:t>1. </a:t>
            </a:r>
            <a:r>
              <a:rPr kumimoji="1" lang="ja-JP" altLang="en-US" sz="1100" dirty="0"/>
              <a:t>削除したい明細の「ゴミ箱マーク」をクリック</a:t>
            </a:r>
          </a:p>
          <a:p>
            <a:pPr marL="0" indent="0">
              <a:buNone/>
            </a:pPr>
            <a:endParaRPr kumimoji="1" lang="ja-JP" altLang="en-US" sz="1100" dirty="0"/>
          </a:p>
          <a:p>
            <a:pPr marL="0" indent="0">
              <a:buNone/>
            </a:pPr>
            <a:endParaRPr kumimoji="1" lang="ja-JP" altLang="en-US" sz="1100" dirty="0"/>
          </a:p>
          <a:p>
            <a:pPr marL="0" indent="0">
              <a:buNone/>
            </a:pPr>
            <a:endParaRPr kumimoji="1" lang="ja-JP" altLang="en-US" sz="1100" dirty="0"/>
          </a:p>
          <a:p>
            <a:pPr marL="0" indent="0">
              <a:buNone/>
            </a:pPr>
            <a:endParaRPr kumimoji="1" lang="en-US" altLang="ja-JP" sz="1100" dirty="0"/>
          </a:p>
          <a:p>
            <a:pPr marL="0" indent="0">
              <a:buNone/>
            </a:pPr>
            <a:endParaRPr lang="en-US" altLang="ja-JP" sz="1100" dirty="0"/>
          </a:p>
          <a:p>
            <a:pPr marL="0" indent="0">
              <a:buNone/>
            </a:pPr>
            <a:endParaRPr kumimoji="1" lang="en-US" altLang="ja-JP" sz="1100" dirty="0"/>
          </a:p>
          <a:p>
            <a:pPr marL="0" indent="0">
              <a:buNone/>
            </a:pPr>
            <a:endParaRPr lang="en-US" altLang="ja-JP" sz="1100" dirty="0"/>
          </a:p>
          <a:p>
            <a:pPr marL="0" indent="0">
              <a:buNone/>
            </a:pPr>
            <a:endParaRPr kumimoji="1" lang="en-US" altLang="ja-JP" sz="1100" dirty="0"/>
          </a:p>
          <a:p>
            <a:pPr marL="0" indent="0">
              <a:buNone/>
            </a:pPr>
            <a:endParaRPr kumimoji="1" lang="en-US" altLang="ja-JP" sz="1100" dirty="0"/>
          </a:p>
          <a:p>
            <a:pPr marL="0" indent="0">
              <a:buNone/>
            </a:pPr>
            <a:r>
              <a:rPr kumimoji="1" lang="en-US" altLang="ja-JP" sz="1100" dirty="0"/>
              <a:t>2. </a:t>
            </a:r>
            <a:r>
              <a:rPr kumimoji="1" lang="ja-JP" altLang="en-US" sz="1100" dirty="0"/>
              <a:t>「</a:t>
            </a:r>
            <a:r>
              <a:rPr kumimoji="1" lang="en-US" altLang="ja-JP" sz="1100" dirty="0"/>
              <a:t>OK</a:t>
            </a:r>
            <a:r>
              <a:rPr kumimoji="1" lang="ja-JP" altLang="en-US" sz="1100" dirty="0"/>
              <a:t>」をクリック</a:t>
            </a:r>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a:p>
            <a:pPr marL="0" indent="0">
              <a:buNone/>
            </a:pPr>
            <a:endParaRPr kumimoji="1" lang="en-US" altLang="ja-JP" sz="1200" dirty="0"/>
          </a:p>
          <a:p>
            <a:pPr marL="0" indent="0">
              <a:buNone/>
            </a:pPr>
            <a:endParaRPr lang="en-US" altLang="ja-JP" sz="1200" dirty="0"/>
          </a:p>
          <a:p>
            <a:pPr marL="0" indent="0">
              <a:buNone/>
            </a:pPr>
            <a:endParaRPr kumimoji="1" lang="en-US" altLang="ja-JP" sz="1200" dirty="0"/>
          </a:p>
          <a:p>
            <a:pPr marL="0" indent="0">
              <a:buNone/>
            </a:pPr>
            <a:endParaRPr kumimoji="1" lang="ja-JP" altLang="en-US" sz="1200" dirty="0"/>
          </a:p>
          <a:p>
            <a:pPr marL="0" indent="0">
              <a:buNone/>
            </a:pPr>
            <a:r>
              <a:rPr kumimoji="1" lang="ja-JP" altLang="en-US" sz="1100" dirty="0"/>
              <a:t>≪以上≫</a:t>
            </a:r>
          </a:p>
        </p:txBody>
      </p:sp>
      <p:sp>
        <p:nvSpPr>
          <p:cNvPr id="5" name="スライド番号プレースホルダー 4">
            <a:extLst>
              <a:ext uri="{FF2B5EF4-FFF2-40B4-BE49-F238E27FC236}">
                <a16:creationId xmlns:a16="http://schemas.microsoft.com/office/drawing/2014/main" id="{2B3C4399-B05F-A26C-CBF3-B6514D8FE65B}"/>
              </a:ext>
            </a:extLst>
          </p:cNvPr>
          <p:cNvSpPr>
            <a:spLocks noGrp="1"/>
          </p:cNvSpPr>
          <p:nvPr>
            <p:ph type="sldNum" sz="quarter" idx="12"/>
          </p:nvPr>
        </p:nvSpPr>
        <p:spPr/>
        <p:txBody>
          <a:bodyPr/>
          <a:lstStyle/>
          <a:p>
            <a:fld id="{D8A28372-6A5A-4399-8FC5-CCF396CD4981}" type="slidenum">
              <a:rPr lang="en-GB" smtClean="0"/>
              <a:t>14</a:t>
            </a:fld>
            <a:endParaRPr lang="en-GB"/>
          </a:p>
        </p:txBody>
      </p:sp>
      <p:pic>
        <p:nvPicPr>
          <p:cNvPr id="7" name="図 6">
            <a:extLst>
              <a:ext uri="{FF2B5EF4-FFF2-40B4-BE49-F238E27FC236}">
                <a16:creationId xmlns:a16="http://schemas.microsoft.com/office/drawing/2014/main" id="{39D174BB-94BC-A9EA-C59A-4C7EFF690FEC}"/>
              </a:ext>
            </a:extLst>
          </p:cNvPr>
          <p:cNvPicPr/>
          <p:nvPr/>
        </p:nvPicPr>
        <p:blipFill rotWithShape="1">
          <a:blip r:embed="rId3"/>
          <a:srcRect l="4820" t="10724" r="3896" b="9405"/>
          <a:stretch/>
        </p:blipFill>
        <p:spPr>
          <a:xfrm>
            <a:off x="384943" y="3999937"/>
            <a:ext cx="3889876" cy="1484754"/>
          </a:xfrm>
          <a:prstGeom prst="rect">
            <a:avLst/>
          </a:prstGeom>
          <a:ln w="12700">
            <a:solidFill>
              <a:srgbClr val="D2D2D2"/>
            </a:solidFill>
          </a:ln>
        </p:spPr>
      </p:pic>
      <p:pic>
        <p:nvPicPr>
          <p:cNvPr id="10" name="図 9">
            <a:extLst>
              <a:ext uri="{FF2B5EF4-FFF2-40B4-BE49-F238E27FC236}">
                <a16:creationId xmlns:a16="http://schemas.microsoft.com/office/drawing/2014/main" id="{7207AB6E-A700-A961-C89A-60F3F76CCEF3}"/>
              </a:ext>
            </a:extLst>
          </p:cNvPr>
          <p:cNvPicPr/>
          <p:nvPr/>
        </p:nvPicPr>
        <p:blipFill rotWithShape="1">
          <a:blip r:embed="rId4"/>
          <a:srcRect l="7057" t="8373" r="5030" b="7683"/>
          <a:stretch/>
        </p:blipFill>
        <p:spPr>
          <a:xfrm>
            <a:off x="4876756" y="3838228"/>
            <a:ext cx="2177142" cy="1367246"/>
          </a:xfrm>
          <a:prstGeom prst="rect">
            <a:avLst/>
          </a:prstGeom>
          <a:ln w="12700">
            <a:solidFill>
              <a:srgbClr val="D2D2D2"/>
            </a:solidFill>
          </a:ln>
        </p:spPr>
      </p:pic>
      <p:sp>
        <p:nvSpPr>
          <p:cNvPr id="13" name="正方形/長方形 12">
            <a:extLst>
              <a:ext uri="{FF2B5EF4-FFF2-40B4-BE49-F238E27FC236}">
                <a16:creationId xmlns:a16="http://schemas.microsoft.com/office/drawing/2014/main" id="{4D08A923-685D-9E5A-7C2F-A4DFCEBD605D}"/>
              </a:ext>
            </a:extLst>
          </p:cNvPr>
          <p:cNvSpPr/>
          <p:nvPr/>
        </p:nvSpPr>
        <p:spPr>
          <a:xfrm>
            <a:off x="3744645" y="5122780"/>
            <a:ext cx="391241" cy="20022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9090E51D-F1A5-5F04-D5A8-E12CFFF52A08}"/>
              </a:ext>
            </a:extLst>
          </p:cNvPr>
          <p:cNvSpPr/>
          <p:nvPr/>
        </p:nvSpPr>
        <p:spPr>
          <a:xfrm>
            <a:off x="5279678" y="4772991"/>
            <a:ext cx="685800" cy="2721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nvGrpSpPr>
          <p:cNvPr id="17" name="グループ化 16">
            <a:extLst>
              <a:ext uri="{FF2B5EF4-FFF2-40B4-BE49-F238E27FC236}">
                <a16:creationId xmlns:a16="http://schemas.microsoft.com/office/drawing/2014/main" id="{98809CA4-BF1B-F1A6-FC42-605357B9F99D}"/>
              </a:ext>
            </a:extLst>
          </p:cNvPr>
          <p:cNvGrpSpPr/>
          <p:nvPr/>
        </p:nvGrpSpPr>
        <p:grpSpPr>
          <a:xfrm>
            <a:off x="3889027" y="2501791"/>
            <a:ext cx="232923" cy="517832"/>
            <a:chOff x="3889027" y="2475664"/>
            <a:chExt cx="232923" cy="517832"/>
          </a:xfrm>
        </p:grpSpPr>
        <p:sp>
          <p:nvSpPr>
            <p:cNvPr id="11" name="正方形/長方形 10">
              <a:extLst>
                <a:ext uri="{FF2B5EF4-FFF2-40B4-BE49-F238E27FC236}">
                  <a16:creationId xmlns:a16="http://schemas.microsoft.com/office/drawing/2014/main" id="{F9A38FCF-F2BC-0F16-E232-94008493D4B1}"/>
                </a:ext>
              </a:extLst>
            </p:cNvPr>
            <p:cNvSpPr/>
            <p:nvPr/>
          </p:nvSpPr>
          <p:spPr>
            <a:xfrm>
              <a:off x="3889027" y="2483031"/>
              <a:ext cx="232923" cy="49192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6" name="正方形/長方形 15">
              <a:extLst>
                <a:ext uri="{FF2B5EF4-FFF2-40B4-BE49-F238E27FC236}">
                  <a16:creationId xmlns:a16="http://schemas.microsoft.com/office/drawing/2014/main" id="{20B80ECD-6AE1-DD1A-1A46-A645D9F2936D}"/>
                </a:ext>
              </a:extLst>
            </p:cNvPr>
            <p:cNvSpPr/>
            <p:nvPr/>
          </p:nvSpPr>
          <p:spPr>
            <a:xfrm>
              <a:off x="3896720" y="2475664"/>
              <a:ext cx="225230" cy="5178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pic>
        <p:nvPicPr>
          <p:cNvPr id="22" name="図 21">
            <a:extLst>
              <a:ext uri="{FF2B5EF4-FFF2-40B4-BE49-F238E27FC236}">
                <a16:creationId xmlns:a16="http://schemas.microsoft.com/office/drawing/2014/main" id="{D9D5C628-90A9-49E4-7F74-771DEF6F2E26}"/>
              </a:ext>
            </a:extLst>
          </p:cNvPr>
          <p:cNvPicPr>
            <a:picLocks noChangeAspect="1"/>
          </p:cNvPicPr>
          <p:nvPr/>
        </p:nvPicPr>
        <p:blipFill>
          <a:blip r:embed="rId2"/>
          <a:stretch>
            <a:fillRect/>
          </a:stretch>
        </p:blipFill>
        <p:spPr>
          <a:xfrm>
            <a:off x="4878725" y="1960608"/>
            <a:ext cx="3906500" cy="1039581"/>
          </a:xfrm>
          <a:prstGeom prst="rect">
            <a:avLst/>
          </a:prstGeom>
          <a:ln w="12700">
            <a:solidFill>
              <a:srgbClr val="D2D2D2"/>
            </a:solidFill>
          </a:ln>
        </p:spPr>
      </p:pic>
      <p:grpSp>
        <p:nvGrpSpPr>
          <p:cNvPr id="23" name="グループ化 22">
            <a:extLst>
              <a:ext uri="{FF2B5EF4-FFF2-40B4-BE49-F238E27FC236}">
                <a16:creationId xmlns:a16="http://schemas.microsoft.com/office/drawing/2014/main" id="{8E413B8E-5604-BB24-FBF4-51AC2FA211A2}"/>
              </a:ext>
            </a:extLst>
          </p:cNvPr>
          <p:cNvGrpSpPr/>
          <p:nvPr/>
        </p:nvGrpSpPr>
        <p:grpSpPr>
          <a:xfrm>
            <a:off x="8583183" y="2535416"/>
            <a:ext cx="192498" cy="265730"/>
            <a:chOff x="3889027" y="2458693"/>
            <a:chExt cx="232923" cy="517832"/>
          </a:xfrm>
        </p:grpSpPr>
        <p:sp>
          <p:nvSpPr>
            <p:cNvPr id="24" name="正方形/長方形 23">
              <a:extLst>
                <a:ext uri="{FF2B5EF4-FFF2-40B4-BE49-F238E27FC236}">
                  <a16:creationId xmlns:a16="http://schemas.microsoft.com/office/drawing/2014/main" id="{D46F3744-3E9C-19AF-407A-27B49F873E92}"/>
                </a:ext>
              </a:extLst>
            </p:cNvPr>
            <p:cNvSpPr/>
            <p:nvPr/>
          </p:nvSpPr>
          <p:spPr>
            <a:xfrm>
              <a:off x="3889027" y="2483031"/>
              <a:ext cx="232923" cy="49192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5" name="正方形/長方形 24">
              <a:extLst>
                <a:ext uri="{FF2B5EF4-FFF2-40B4-BE49-F238E27FC236}">
                  <a16:creationId xmlns:a16="http://schemas.microsoft.com/office/drawing/2014/main" id="{EBC0787F-BB97-778C-C340-29F227008FBF}"/>
                </a:ext>
              </a:extLst>
            </p:cNvPr>
            <p:cNvSpPr/>
            <p:nvPr/>
          </p:nvSpPr>
          <p:spPr>
            <a:xfrm>
              <a:off x="3896720" y="2458693"/>
              <a:ext cx="225230" cy="5178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Tree>
    <p:extLst>
      <p:ext uri="{BB962C8B-B14F-4D97-AF65-F5344CB8AC3E}">
        <p14:creationId xmlns:p14="http://schemas.microsoft.com/office/powerpoint/2010/main" val="125401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37F503C-BBCA-DFA9-2DCD-6F89A5601504}"/>
              </a:ext>
            </a:extLst>
          </p:cNvPr>
          <p:cNvSpPr>
            <a:spLocks noGrp="1"/>
          </p:cNvSpPr>
          <p:nvPr>
            <p:ph sz="half" idx="1"/>
          </p:nvPr>
        </p:nvSpPr>
        <p:spPr/>
        <p:txBody>
          <a:bodyPr/>
          <a:lstStyle/>
          <a:p>
            <a:pPr marL="0" indent="0">
              <a:buNone/>
            </a:pPr>
            <a:r>
              <a:rPr kumimoji="1" lang="ja-JP" altLang="en-US" sz="1100" dirty="0"/>
              <a:t>申請内容により承認者が変わる場合や、一時的に承認者を追加する場合に使用します。「承認者の追加」は追加のみ可能で、削除や承認フローの編集はできません。</a:t>
            </a:r>
            <a:endParaRPr kumimoji="1" lang="en-US" altLang="ja-JP" sz="1100" dirty="0"/>
          </a:p>
          <a:p>
            <a:pPr marL="0" indent="0">
              <a:buNone/>
            </a:pPr>
            <a:endParaRPr lang="en-US" altLang="ja-JP" sz="1100" dirty="0"/>
          </a:p>
          <a:p>
            <a:pPr marL="0" indent="0">
              <a:buNone/>
            </a:pPr>
            <a:r>
              <a:rPr lang="ja-JP" altLang="en-US" b="1" dirty="0">
                <a:solidFill>
                  <a:schemeClr val="tx2"/>
                </a:solidFill>
              </a:rPr>
              <a:t>承認者の追加方法</a:t>
            </a:r>
            <a:endParaRPr lang="en-US" altLang="ja-JP" b="1" dirty="0">
              <a:solidFill>
                <a:schemeClr val="tx2"/>
              </a:solidFill>
            </a:endParaRPr>
          </a:p>
          <a:p>
            <a:pPr marL="228600" indent="-228600">
              <a:buFont typeface="+mj-lt"/>
              <a:buAutoNum type="arabicPeriod"/>
            </a:pPr>
            <a:r>
              <a:rPr kumimoji="1" lang="ja-JP" altLang="en-US" sz="1100" dirty="0"/>
              <a:t>伝票右上の「承認者の追加」をクリック</a:t>
            </a: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endParaRPr lang="en-US" altLang="ja-JP" sz="1100" dirty="0"/>
          </a:p>
          <a:p>
            <a:pPr marL="228600" indent="-228600">
              <a:buFont typeface="+mj-lt"/>
              <a:buAutoNum type="arabicPeriod"/>
            </a:pPr>
            <a:r>
              <a:rPr kumimoji="1" lang="ja-JP" altLang="en-US" sz="1100" dirty="0"/>
              <a:t>承認フローが表示されたら、追加したい箇所の＋をクリック</a:t>
            </a:r>
            <a:br>
              <a:rPr kumimoji="1" lang="ja-JP" altLang="en-US" sz="1100" dirty="0"/>
            </a:br>
            <a:endParaRPr kumimoji="1" lang="ja-JP" altLang="en-US" sz="1100" dirty="0"/>
          </a:p>
        </p:txBody>
      </p:sp>
      <p:pic>
        <p:nvPicPr>
          <p:cNvPr id="15" name="図 14">
            <a:extLst>
              <a:ext uri="{FF2B5EF4-FFF2-40B4-BE49-F238E27FC236}">
                <a16:creationId xmlns:a16="http://schemas.microsoft.com/office/drawing/2014/main" id="{0A25941B-8498-C26F-CB99-4A683F3CE6D4}"/>
              </a:ext>
            </a:extLst>
          </p:cNvPr>
          <p:cNvPicPr>
            <a:picLocks noChangeAspect="1"/>
          </p:cNvPicPr>
          <p:nvPr/>
        </p:nvPicPr>
        <p:blipFill>
          <a:blip r:embed="rId2"/>
          <a:stretch>
            <a:fillRect/>
          </a:stretch>
        </p:blipFill>
        <p:spPr>
          <a:xfrm>
            <a:off x="368320" y="2549540"/>
            <a:ext cx="2996630" cy="903209"/>
          </a:xfrm>
          <a:prstGeom prst="rect">
            <a:avLst/>
          </a:prstGeom>
          <a:ln w="12700">
            <a:solidFill>
              <a:srgbClr val="D2D2D2"/>
            </a:solidFill>
          </a:ln>
        </p:spPr>
      </p:pic>
      <p:sp>
        <p:nvSpPr>
          <p:cNvPr id="2" name="タイトル 1">
            <a:extLst>
              <a:ext uri="{FF2B5EF4-FFF2-40B4-BE49-F238E27FC236}">
                <a16:creationId xmlns:a16="http://schemas.microsoft.com/office/drawing/2014/main" id="{EBC0D72D-4848-2653-7534-522C8C1F9E4A}"/>
              </a:ext>
            </a:extLst>
          </p:cNvPr>
          <p:cNvSpPr>
            <a:spLocks noGrp="1"/>
          </p:cNvSpPr>
          <p:nvPr>
            <p:ph type="title"/>
          </p:nvPr>
        </p:nvSpPr>
        <p:spPr/>
        <p:txBody>
          <a:bodyPr/>
          <a:lstStyle/>
          <a:p>
            <a:r>
              <a:rPr lang="en-US" altLang="ja-JP" dirty="0"/>
              <a:t>3</a:t>
            </a:r>
            <a:r>
              <a:rPr kumimoji="1" lang="en-US" altLang="ja-JP" dirty="0"/>
              <a:t>-3.</a:t>
            </a:r>
            <a:r>
              <a:rPr kumimoji="1" lang="ja-JP" altLang="en-US" dirty="0"/>
              <a:t>　承認者の追加</a:t>
            </a:r>
          </a:p>
        </p:txBody>
      </p:sp>
      <p:sp>
        <p:nvSpPr>
          <p:cNvPr id="4" name="コンテンツ プレースホルダー 3">
            <a:extLst>
              <a:ext uri="{FF2B5EF4-FFF2-40B4-BE49-F238E27FC236}">
                <a16:creationId xmlns:a16="http://schemas.microsoft.com/office/drawing/2014/main" id="{2F3C42DB-15B7-4401-E958-A197B0887FA8}"/>
              </a:ext>
            </a:extLst>
          </p:cNvPr>
          <p:cNvSpPr>
            <a:spLocks noGrp="1"/>
          </p:cNvSpPr>
          <p:nvPr>
            <p:ph sz="half" idx="2"/>
          </p:nvPr>
        </p:nvSpPr>
        <p:spPr/>
        <p:txBody>
          <a:bodyPr/>
          <a:lstStyle/>
          <a:p>
            <a:pPr marL="228600" indent="-228600">
              <a:buFont typeface="+mj-lt"/>
              <a:buAutoNum type="arabicPeriod" startAt="3"/>
            </a:pPr>
            <a:r>
              <a:rPr kumimoji="1" lang="ja-JP" altLang="en-US" sz="1100" dirty="0"/>
              <a:t>承認ポイントが追加されるので、「社員」または「部門」を選択</a:t>
            </a:r>
            <a:br>
              <a:rPr kumimoji="1" lang="en-US" altLang="ja-JP" sz="1100" dirty="0"/>
            </a:br>
            <a:r>
              <a:rPr kumimoji="1" lang="en-US" altLang="ja-JP" sz="900" dirty="0"/>
              <a:t>※</a:t>
            </a:r>
            <a:r>
              <a:rPr kumimoji="1" lang="ja-JP" altLang="en-US" sz="900" dirty="0"/>
              <a:t>「部門」は指定した部門に所属し承認権限を持ついずれかの社員の</a:t>
            </a:r>
            <a:br>
              <a:rPr kumimoji="1" lang="en-US" altLang="ja-JP" sz="900" dirty="0"/>
            </a:br>
            <a:r>
              <a:rPr kumimoji="1" lang="ja-JP" altLang="en-US" sz="900" dirty="0"/>
              <a:t>　　承認となります。</a:t>
            </a: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endParaRPr kumimoji="1" lang="en-US" altLang="ja-JP" sz="900" dirty="0"/>
          </a:p>
          <a:p>
            <a:pPr marL="228600" indent="-228600">
              <a:buFont typeface="+mj-lt"/>
              <a:buAutoNum type="arabicPeriod" startAt="3"/>
            </a:pPr>
            <a:br>
              <a:rPr kumimoji="1" lang="en-US" altLang="ja-JP" sz="900" dirty="0"/>
            </a:br>
            <a:endParaRPr lang="en-US" altLang="ja-JP" sz="1100" dirty="0"/>
          </a:p>
          <a:p>
            <a:pPr marL="228600" indent="-228600">
              <a:buFont typeface="+mj-lt"/>
              <a:buAutoNum type="arabicPeriod" startAt="3"/>
            </a:pPr>
            <a:r>
              <a:rPr kumimoji="1" lang="en-US" altLang="ja-JP" sz="1100" dirty="0"/>
              <a:t> </a:t>
            </a:r>
            <a:r>
              <a:rPr kumimoji="1" lang="ja-JP" altLang="en-US" sz="1100" dirty="0"/>
              <a:t>「虫眼鏡」マークをクリックし、対象の承認ポイントを選択</a:t>
            </a:r>
            <a:br>
              <a:rPr lang="en-US" altLang="ja-JP" sz="1100" dirty="0"/>
            </a:br>
            <a:endParaRPr kumimoji="1" lang="en-US" altLang="ja-JP" sz="1100" dirty="0"/>
          </a:p>
          <a:p>
            <a:pPr marL="228600" indent="-228600">
              <a:buFont typeface="+mj-lt"/>
              <a:buAutoNum type="arabicPeriod" startAt="3"/>
            </a:pPr>
            <a:r>
              <a:rPr kumimoji="1" lang="en-US" altLang="ja-JP" sz="1100" dirty="0"/>
              <a:t>2</a:t>
            </a:r>
            <a:r>
              <a:rPr kumimoji="1" lang="ja-JP" altLang="en-US" sz="1100" dirty="0"/>
              <a:t>～</a:t>
            </a:r>
            <a:r>
              <a:rPr kumimoji="1" lang="en-US" altLang="ja-JP" sz="1100" dirty="0"/>
              <a:t>4</a:t>
            </a:r>
            <a:r>
              <a:rPr kumimoji="1" lang="ja-JP" altLang="en-US" sz="1100" dirty="0"/>
              <a:t>を繰り返し、承認ポイントを設定後、</a:t>
            </a:r>
            <a:br>
              <a:rPr kumimoji="1" lang="en-US" altLang="ja-JP" sz="1100" dirty="0"/>
            </a:br>
            <a:r>
              <a:rPr kumimoji="1" lang="ja-JP" altLang="en-US" sz="1100" dirty="0"/>
              <a:t>画面下の「確定」をクリック</a:t>
            </a:r>
          </a:p>
          <a:p>
            <a:pPr marL="0" indent="0">
              <a:buNone/>
            </a:pPr>
            <a:endParaRPr kumimoji="1" lang="en-US" altLang="ja-JP" sz="1100" dirty="0"/>
          </a:p>
          <a:p>
            <a:pPr marL="0" indent="0">
              <a:buNone/>
            </a:pPr>
            <a:endParaRPr lang="en-US" altLang="ja-JP" sz="1100" dirty="0"/>
          </a:p>
          <a:p>
            <a:pPr marL="0" indent="0">
              <a:buNone/>
            </a:pPr>
            <a:endParaRPr kumimoji="1"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kumimoji="1" lang="ja-JP" altLang="en-US" sz="1100" dirty="0"/>
              <a:t>≪以上≫</a:t>
            </a:r>
          </a:p>
        </p:txBody>
      </p:sp>
      <p:sp>
        <p:nvSpPr>
          <p:cNvPr id="5" name="スライド番号プレースホルダー 4">
            <a:extLst>
              <a:ext uri="{FF2B5EF4-FFF2-40B4-BE49-F238E27FC236}">
                <a16:creationId xmlns:a16="http://schemas.microsoft.com/office/drawing/2014/main" id="{4304D126-BB22-2B7B-269F-C0248FD65BC0}"/>
              </a:ext>
            </a:extLst>
          </p:cNvPr>
          <p:cNvSpPr>
            <a:spLocks noGrp="1"/>
          </p:cNvSpPr>
          <p:nvPr>
            <p:ph type="sldNum" sz="quarter" idx="12"/>
          </p:nvPr>
        </p:nvSpPr>
        <p:spPr/>
        <p:txBody>
          <a:bodyPr/>
          <a:lstStyle/>
          <a:p>
            <a:fld id="{D8A28372-6A5A-4399-8FC5-CCF396CD4981}" type="slidenum">
              <a:rPr lang="en-GB" smtClean="0"/>
              <a:t>15</a:t>
            </a:fld>
            <a:endParaRPr lang="en-GB"/>
          </a:p>
        </p:txBody>
      </p:sp>
      <p:sp>
        <p:nvSpPr>
          <p:cNvPr id="6" name="正方形/長方形 5">
            <a:extLst>
              <a:ext uri="{FF2B5EF4-FFF2-40B4-BE49-F238E27FC236}">
                <a16:creationId xmlns:a16="http://schemas.microsoft.com/office/drawing/2014/main" id="{DBBDADF8-286F-0569-ACBA-B95F84E5C446}"/>
              </a:ext>
            </a:extLst>
          </p:cNvPr>
          <p:cNvSpPr/>
          <p:nvPr/>
        </p:nvSpPr>
        <p:spPr>
          <a:xfrm>
            <a:off x="2440951" y="3221267"/>
            <a:ext cx="849733" cy="2192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7" name="図 16">
            <a:extLst>
              <a:ext uri="{FF2B5EF4-FFF2-40B4-BE49-F238E27FC236}">
                <a16:creationId xmlns:a16="http://schemas.microsoft.com/office/drawing/2014/main" id="{F9CD661D-D865-1663-77C0-C344520006A0}"/>
              </a:ext>
            </a:extLst>
          </p:cNvPr>
          <p:cNvPicPr>
            <a:picLocks noChangeAspect="1"/>
          </p:cNvPicPr>
          <p:nvPr/>
        </p:nvPicPr>
        <p:blipFill>
          <a:blip r:embed="rId3"/>
          <a:stretch>
            <a:fillRect/>
          </a:stretch>
        </p:blipFill>
        <p:spPr>
          <a:xfrm>
            <a:off x="378198" y="3962400"/>
            <a:ext cx="2095379" cy="2413794"/>
          </a:xfrm>
          <a:prstGeom prst="rect">
            <a:avLst/>
          </a:prstGeom>
          <a:ln w="12700">
            <a:solidFill>
              <a:srgbClr val="D2D2D2"/>
            </a:solidFill>
          </a:ln>
        </p:spPr>
      </p:pic>
      <p:sp>
        <p:nvSpPr>
          <p:cNvPr id="18" name="正方形/長方形 17">
            <a:extLst>
              <a:ext uri="{FF2B5EF4-FFF2-40B4-BE49-F238E27FC236}">
                <a16:creationId xmlns:a16="http://schemas.microsoft.com/office/drawing/2014/main" id="{C2CDD264-6232-AA1B-32C1-369609B0A440}"/>
              </a:ext>
            </a:extLst>
          </p:cNvPr>
          <p:cNvSpPr/>
          <p:nvPr/>
        </p:nvSpPr>
        <p:spPr>
          <a:xfrm>
            <a:off x="481522" y="4658569"/>
            <a:ext cx="511255" cy="2192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0" name="図 19">
            <a:extLst>
              <a:ext uri="{FF2B5EF4-FFF2-40B4-BE49-F238E27FC236}">
                <a16:creationId xmlns:a16="http://schemas.microsoft.com/office/drawing/2014/main" id="{06FE03EE-FD72-2404-BCF7-178246734D22}"/>
              </a:ext>
            </a:extLst>
          </p:cNvPr>
          <p:cNvPicPr>
            <a:picLocks noChangeAspect="1"/>
          </p:cNvPicPr>
          <p:nvPr/>
        </p:nvPicPr>
        <p:blipFill>
          <a:blip r:embed="rId4"/>
          <a:stretch>
            <a:fillRect/>
          </a:stretch>
        </p:blipFill>
        <p:spPr>
          <a:xfrm>
            <a:off x="4876756" y="1800826"/>
            <a:ext cx="2146005" cy="1073003"/>
          </a:xfrm>
          <a:prstGeom prst="rect">
            <a:avLst/>
          </a:prstGeom>
          <a:ln w="12700">
            <a:solidFill>
              <a:srgbClr val="D2D2D2"/>
            </a:solidFill>
          </a:ln>
        </p:spPr>
      </p:pic>
      <p:sp>
        <p:nvSpPr>
          <p:cNvPr id="21" name="正方形/長方形 20">
            <a:extLst>
              <a:ext uri="{FF2B5EF4-FFF2-40B4-BE49-F238E27FC236}">
                <a16:creationId xmlns:a16="http://schemas.microsoft.com/office/drawing/2014/main" id="{24B40BC1-B36A-E51A-ACEF-119907D169B9}"/>
              </a:ext>
            </a:extLst>
          </p:cNvPr>
          <p:cNvSpPr/>
          <p:nvPr/>
        </p:nvSpPr>
        <p:spPr>
          <a:xfrm>
            <a:off x="5100025" y="2177143"/>
            <a:ext cx="534421" cy="6183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3" name="図 22">
            <a:extLst>
              <a:ext uri="{FF2B5EF4-FFF2-40B4-BE49-F238E27FC236}">
                <a16:creationId xmlns:a16="http://schemas.microsoft.com/office/drawing/2014/main" id="{3918532C-318A-60AE-0A63-98C8A3C8B05C}"/>
              </a:ext>
            </a:extLst>
          </p:cNvPr>
          <p:cNvPicPr>
            <a:picLocks noChangeAspect="1"/>
          </p:cNvPicPr>
          <p:nvPr/>
        </p:nvPicPr>
        <p:blipFill>
          <a:blip r:embed="rId5"/>
          <a:stretch>
            <a:fillRect/>
          </a:stretch>
        </p:blipFill>
        <p:spPr>
          <a:xfrm>
            <a:off x="4885465" y="3984171"/>
            <a:ext cx="1491343" cy="2100589"/>
          </a:xfrm>
          <a:prstGeom prst="rect">
            <a:avLst/>
          </a:prstGeom>
          <a:ln w="12700">
            <a:solidFill>
              <a:srgbClr val="D2D2D2"/>
            </a:solidFill>
          </a:ln>
        </p:spPr>
      </p:pic>
      <p:sp>
        <p:nvSpPr>
          <p:cNvPr id="24" name="正方形/長方形 23">
            <a:extLst>
              <a:ext uri="{FF2B5EF4-FFF2-40B4-BE49-F238E27FC236}">
                <a16:creationId xmlns:a16="http://schemas.microsoft.com/office/drawing/2014/main" id="{82E766D0-6757-7804-CC12-2025904E1287}"/>
              </a:ext>
            </a:extLst>
          </p:cNvPr>
          <p:cNvSpPr/>
          <p:nvPr/>
        </p:nvSpPr>
        <p:spPr>
          <a:xfrm>
            <a:off x="4909336" y="4640394"/>
            <a:ext cx="1160538" cy="2012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5" name="正方形/長方形 24">
            <a:extLst>
              <a:ext uri="{FF2B5EF4-FFF2-40B4-BE49-F238E27FC236}">
                <a16:creationId xmlns:a16="http://schemas.microsoft.com/office/drawing/2014/main" id="{FBB0235E-7436-E091-6DA4-CFA42EF1A214}"/>
              </a:ext>
            </a:extLst>
          </p:cNvPr>
          <p:cNvSpPr/>
          <p:nvPr/>
        </p:nvSpPr>
        <p:spPr>
          <a:xfrm>
            <a:off x="5301805" y="5881844"/>
            <a:ext cx="447439" cy="2012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49149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037DC8-279A-499E-0C98-119F072352D7}"/>
              </a:ext>
            </a:extLst>
          </p:cNvPr>
          <p:cNvSpPr>
            <a:spLocks noGrp="1"/>
          </p:cNvSpPr>
          <p:nvPr>
            <p:ph type="title"/>
          </p:nvPr>
        </p:nvSpPr>
        <p:spPr/>
        <p:txBody>
          <a:bodyPr/>
          <a:lstStyle/>
          <a:p>
            <a:r>
              <a:rPr lang="en-US" altLang="ja-JP" dirty="0"/>
              <a:t>3</a:t>
            </a:r>
            <a:r>
              <a:rPr kumimoji="1" lang="en-US" altLang="ja-JP" dirty="0"/>
              <a:t>-4.</a:t>
            </a:r>
            <a:r>
              <a:rPr lang="ja-JP" altLang="en-US" dirty="0"/>
              <a:t> </a:t>
            </a:r>
            <a:r>
              <a:rPr kumimoji="1" lang="ja-JP" altLang="en-US" dirty="0"/>
              <a:t>伝票の一時保存</a:t>
            </a:r>
          </a:p>
        </p:txBody>
      </p:sp>
      <p:sp>
        <p:nvSpPr>
          <p:cNvPr id="3" name="コンテンツ プレースホルダー 2">
            <a:extLst>
              <a:ext uri="{FF2B5EF4-FFF2-40B4-BE49-F238E27FC236}">
                <a16:creationId xmlns:a16="http://schemas.microsoft.com/office/drawing/2014/main" id="{5269CCA3-1822-580F-4F8D-A83CEE8AD9BA}"/>
              </a:ext>
            </a:extLst>
          </p:cNvPr>
          <p:cNvSpPr>
            <a:spLocks noGrp="1"/>
          </p:cNvSpPr>
          <p:nvPr>
            <p:ph sz="half" idx="1"/>
          </p:nvPr>
        </p:nvSpPr>
        <p:spPr/>
        <p:txBody>
          <a:bodyPr/>
          <a:lstStyle/>
          <a:p>
            <a:pPr marL="0" indent="0">
              <a:buNone/>
            </a:pPr>
            <a:r>
              <a:rPr lang="ja-JP" altLang="en-US" b="1" dirty="0">
                <a:solidFill>
                  <a:schemeClr val="tx2"/>
                </a:solidFill>
              </a:rPr>
              <a:t>作成途中の伝票の保存方法（一時保存）</a:t>
            </a:r>
            <a:endParaRPr lang="en-US" altLang="ja-JP" b="1" dirty="0">
              <a:solidFill>
                <a:schemeClr val="tx2"/>
              </a:solidFill>
            </a:endParaRPr>
          </a:p>
          <a:p>
            <a:pPr marL="228600" indent="-228600">
              <a:buFont typeface="+mj-lt"/>
              <a:buAutoNum type="arabicPeriod"/>
            </a:pPr>
            <a:r>
              <a:rPr lang="ja-JP" altLang="en-US" sz="1100" dirty="0"/>
              <a:t>伝票入力後、伝票画面下部にある「一時保存」をクリック</a:t>
            </a:r>
            <a:br>
              <a:rPr lang="ja-JP" altLang="en-US" sz="1100" dirty="0"/>
            </a:br>
            <a:br>
              <a:rPr lang="ja-JP" altLang="en-US" sz="1100" dirty="0"/>
            </a:br>
            <a:br>
              <a:rPr lang="en-US" altLang="ja-JP" sz="1100" dirty="0"/>
            </a:br>
            <a:br>
              <a:rPr lang="ja-JP" altLang="en-US" sz="1100" dirty="0"/>
            </a:br>
            <a:endParaRPr lang="en-US" altLang="ja-JP" sz="1100" dirty="0"/>
          </a:p>
          <a:p>
            <a:pPr marL="228600" indent="-228600">
              <a:buFont typeface="+mj-lt"/>
              <a:buAutoNum type="arabicPeriod"/>
            </a:pPr>
            <a:endParaRPr lang="ja-JP" altLang="en-US" sz="1100" dirty="0"/>
          </a:p>
          <a:p>
            <a:pPr marL="228600" indent="-228600">
              <a:buFont typeface="+mj-lt"/>
              <a:buAutoNum type="arabicPeriod"/>
            </a:pPr>
            <a:r>
              <a:rPr lang="ja-JP" altLang="en-US" sz="1100" dirty="0"/>
              <a:t>保存した伝票の呼び出す際は、「申請・承認」画面にある</a:t>
            </a:r>
            <a:br>
              <a:rPr lang="en-US" altLang="ja-JP" sz="1100" dirty="0"/>
            </a:br>
            <a:r>
              <a:rPr lang="ja-JP" altLang="en-US" sz="1100" dirty="0"/>
              <a:t>「一時保存」の各申請種別名をクリック</a:t>
            </a: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3.</a:t>
            </a:r>
            <a:r>
              <a:rPr lang="ja-JP" altLang="en-US" sz="1100" dirty="0"/>
              <a:t>一覧画面が表示される</a:t>
            </a:r>
          </a:p>
          <a:p>
            <a:pPr marL="228600" indent="-228600">
              <a:buFont typeface="+mj-lt"/>
              <a:buAutoNum type="arabicPeriod"/>
            </a:pPr>
            <a:endParaRPr lang="ja-JP" altLang="en-US" sz="1100" dirty="0"/>
          </a:p>
        </p:txBody>
      </p:sp>
      <p:sp>
        <p:nvSpPr>
          <p:cNvPr id="4" name="コンテンツ プレースホルダー 3">
            <a:extLst>
              <a:ext uri="{FF2B5EF4-FFF2-40B4-BE49-F238E27FC236}">
                <a16:creationId xmlns:a16="http://schemas.microsoft.com/office/drawing/2014/main" id="{E5CEA102-BAF3-09D3-04C6-54CDD4C72CB7}"/>
              </a:ext>
            </a:extLst>
          </p:cNvPr>
          <p:cNvSpPr>
            <a:spLocks noGrp="1"/>
          </p:cNvSpPr>
          <p:nvPr>
            <p:ph sz="half" idx="2"/>
          </p:nvPr>
        </p:nvSpPr>
        <p:spPr/>
        <p:txBody>
          <a:bodyPr/>
          <a:lstStyle/>
          <a:p>
            <a:pPr marL="228600" indent="-228600">
              <a:buFont typeface="+mj-lt"/>
              <a:buAutoNum type="arabicPeriod" startAt="4"/>
            </a:pPr>
            <a:r>
              <a:rPr lang="ja-JP" altLang="en-US" sz="1100" dirty="0"/>
              <a:t>伝票</a:t>
            </a:r>
            <a:r>
              <a:rPr lang="en-US" altLang="ja-JP" sz="1100" dirty="0"/>
              <a:t>No.</a:t>
            </a:r>
            <a:r>
              <a:rPr lang="ja-JP" altLang="en-US" sz="1100" dirty="0"/>
              <a:t>の「修正」をクリックすると、伝票が表示される</a:t>
            </a:r>
            <a:br>
              <a:rPr lang="en-US" altLang="ja-JP" sz="1100" dirty="0"/>
            </a:br>
            <a:br>
              <a:rPr lang="en-US" altLang="ja-JP" sz="1100" dirty="0"/>
            </a:br>
            <a:br>
              <a:rPr lang="en-US" altLang="ja-JP" sz="1100" dirty="0"/>
            </a:br>
            <a:br>
              <a:rPr lang="en-US" altLang="ja-JP" sz="1100" dirty="0"/>
            </a:br>
            <a:br>
              <a:rPr lang="ja-JP" altLang="en-US" sz="1100" dirty="0"/>
            </a:br>
            <a:endParaRPr lang="en-US" altLang="ja-JP" sz="1100" dirty="0"/>
          </a:p>
          <a:p>
            <a:pPr marL="228600" indent="-228600">
              <a:buFont typeface="+mj-lt"/>
              <a:buAutoNum type="arabicPeriod" startAt="4"/>
            </a:pPr>
            <a:endParaRPr lang="en-US" altLang="ja-JP" sz="1100" dirty="0"/>
          </a:p>
          <a:p>
            <a:pPr marL="228600" indent="-228600">
              <a:buFont typeface="+mj-lt"/>
              <a:buAutoNum type="arabicPeriod" startAt="4"/>
            </a:pPr>
            <a:endParaRPr lang="en-US" altLang="ja-JP" sz="1100" dirty="0"/>
          </a:p>
          <a:p>
            <a:pPr marL="228600" indent="-228600">
              <a:buFont typeface="+mj-lt"/>
              <a:buAutoNum type="arabicPeriod" startAt="4"/>
            </a:pPr>
            <a:endParaRPr lang="en-US" altLang="ja-JP" sz="1100" dirty="0"/>
          </a:p>
          <a:p>
            <a:pPr marL="228600" indent="-228600">
              <a:buFont typeface="+mj-lt"/>
              <a:buAutoNum type="arabicPeriod" startAt="4"/>
            </a:pPr>
            <a:r>
              <a:rPr lang="ja-JP" altLang="en-US" sz="1100" dirty="0"/>
              <a:t>呼び出した伝票の入力が完了したら「申請」をクリック</a:t>
            </a:r>
            <a:br>
              <a:rPr lang="en-US" altLang="ja-JP" sz="1100" dirty="0"/>
            </a:br>
            <a:r>
              <a:rPr lang="ja-JP" altLang="en-US" sz="900" dirty="0"/>
              <a:t>各申請アイコン下部の「一覧」からも一時保存伝票の確認ができます。</a:t>
            </a:r>
            <a:endParaRPr lang="en-US" altLang="ja-JP" sz="1100" dirty="0"/>
          </a:p>
          <a:p>
            <a:pPr marL="0" indent="0">
              <a:buNone/>
            </a:pPr>
            <a:br>
              <a:rPr lang="en-US" altLang="ja-JP" sz="1100" dirty="0"/>
            </a:br>
            <a:r>
              <a:rPr lang="ja-JP" altLang="en-US" sz="1100" dirty="0"/>
              <a:t>≪以上≫</a:t>
            </a:r>
            <a:br>
              <a:rPr lang="en-US" altLang="ja-JP" sz="1100" dirty="0"/>
            </a:br>
            <a:endParaRPr kumimoji="1" lang="en-US" altLang="ja-JP" sz="1100" dirty="0"/>
          </a:p>
          <a:p>
            <a:pPr marL="0" indent="0">
              <a:buNone/>
            </a:pPr>
            <a:r>
              <a:rPr kumimoji="1" lang="ja-JP" altLang="en-US" b="1" dirty="0">
                <a:solidFill>
                  <a:schemeClr val="tx2"/>
                </a:solidFill>
              </a:rPr>
              <a:t>伝票の自動保存</a:t>
            </a:r>
          </a:p>
          <a:p>
            <a:pPr marL="0" indent="0">
              <a:buNone/>
            </a:pPr>
            <a:r>
              <a:rPr kumimoji="1" lang="ja-JP" altLang="en-US" sz="1100" dirty="0"/>
              <a:t>「明細の追加」「更新」「削除」を行った時に入力中のデータを自動保存（</a:t>
            </a:r>
            <a:r>
              <a:rPr kumimoji="1" lang="en-US" altLang="ja-JP" sz="1100" dirty="0"/>
              <a:t>30</a:t>
            </a:r>
            <a:r>
              <a:rPr kumimoji="1" lang="ja-JP" altLang="en-US" sz="1100" dirty="0"/>
              <a:t>日間）します。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kumimoji="1" lang="en-US" altLang="ja-JP" sz="900" dirty="0"/>
              <a:t>※</a:t>
            </a:r>
            <a:r>
              <a:rPr kumimoji="1" lang="ja-JP" altLang="en-US" sz="900" dirty="0"/>
              <a:t>各種申請・精算、支払依頼の直前の</a:t>
            </a:r>
            <a:r>
              <a:rPr kumimoji="1" lang="en-US" altLang="ja-JP" sz="900" dirty="0"/>
              <a:t>1</a:t>
            </a:r>
            <a:r>
              <a:rPr kumimoji="1" lang="ja-JP" altLang="en-US" sz="900" dirty="0"/>
              <a:t>伝票分のみ自動保存されます。</a:t>
            </a:r>
            <a:br>
              <a:rPr kumimoji="1" lang="ja-JP" altLang="en-US" sz="1100" dirty="0"/>
            </a:br>
            <a:r>
              <a:rPr kumimoji="1" lang="en-US" altLang="ja-JP" sz="900" dirty="0"/>
              <a:t>※</a:t>
            </a:r>
            <a:r>
              <a:rPr kumimoji="1" lang="ja-JP" altLang="en-US" sz="900" dirty="0"/>
              <a:t>自動保存データは、あくまで一時的な保存状態のため、ブラウザ設定や</a:t>
            </a:r>
            <a:br>
              <a:rPr kumimoji="1" lang="en-US" altLang="ja-JP" sz="900" dirty="0"/>
            </a:br>
            <a:r>
              <a:rPr kumimoji="1" lang="ja-JP" altLang="en-US" sz="900" dirty="0"/>
              <a:t>　ネットワーク状況により消えてしまう場合があります。</a:t>
            </a:r>
            <a:br>
              <a:rPr kumimoji="1" lang="en-US" altLang="ja-JP" sz="900" dirty="0"/>
            </a:br>
            <a:r>
              <a:rPr kumimoji="1" lang="ja-JP" altLang="en-US" sz="900" dirty="0"/>
              <a:t>　保存しておきたい伝票データは必ず「一時保存」することをおすすめします。</a:t>
            </a:r>
          </a:p>
          <a:p>
            <a:pPr marL="0" indent="0">
              <a:buNone/>
            </a:pPr>
            <a:endParaRPr kumimoji="1" lang="ja-JP" altLang="en-US" sz="1100" dirty="0"/>
          </a:p>
        </p:txBody>
      </p:sp>
      <p:sp>
        <p:nvSpPr>
          <p:cNvPr id="5" name="スライド番号プレースホルダー 4">
            <a:extLst>
              <a:ext uri="{FF2B5EF4-FFF2-40B4-BE49-F238E27FC236}">
                <a16:creationId xmlns:a16="http://schemas.microsoft.com/office/drawing/2014/main" id="{68DE8241-1177-81D9-BD5D-FF5392B14E88}"/>
              </a:ext>
            </a:extLst>
          </p:cNvPr>
          <p:cNvSpPr>
            <a:spLocks noGrp="1"/>
          </p:cNvSpPr>
          <p:nvPr>
            <p:ph type="sldNum" sz="quarter" idx="12"/>
          </p:nvPr>
        </p:nvSpPr>
        <p:spPr/>
        <p:txBody>
          <a:bodyPr/>
          <a:lstStyle/>
          <a:p>
            <a:fld id="{D8A28372-6A5A-4399-8FC5-CCF396CD4981}" type="slidenum">
              <a:rPr lang="en-GB" smtClean="0"/>
              <a:t>16</a:t>
            </a:fld>
            <a:endParaRPr lang="en-GB"/>
          </a:p>
        </p:txBody>
      </p:sp>
      <p:pic>
        <p:nvPicPr>
          <p:cNvPr id="6" name="図 5">
            <a:extLst>
              <a:ext uri="{FF2B5EF4-FFF2-40B4-BE49-F238E27FC236}">
                <a16:creationId xmlns:a16="http://schemas.microsoft.com/office/drawing/2014/main" id="{AE7DE675-F3D8-B051-F42A-235F28B383E5}"/>
              </a:ext>
            </a:extLst>
          </p:cNvPr>
          <p:cNvPicPr/>
          <p:nvPr/>
        </p:nvPicPr>
        <p:blipFill rotWithShape="1">
          <a:blip r:embed="rId2"/>
          <a:srcRect l="3093" t="10454" r="2617" b="8518"/>
          <a:stretch/>
        </p:blipFill>
        <p:spPr>
          <a:xfrm>
            <a:off x="385738" y="1785254"/>
            <a:ext cx="2784184" cy="656029"/>
          </a:xfrm>
          <a:prstGeom prst="rect">
            <a:avLst/>
          </a:prstGeom>
          <a:ln w="12700">
            <a:solidFill>
              <a:srgbClr val="D2D2D2"/>
            </a:solidFill>
          </a:ln>
        </p:spPr>
      </p:pic>
      <p:pic>
        <p:nvPicPr>
          <p:cNvPr id="9" name="図 8">
            <a:extLst>
              <a:ext uri="{FF2B5EF4-FFF2-40B4-BE49-F238E27FC236}">
                <a16:creationId xmlns:a16="http://schemas.microsoft.com/office/drawing/2014/main" id="{264DF51E-BB4E-DC48-F473-BAFF49B60F82}"/>
              </a:ext>
            </a:extLst>
          </p:cNvPr>
          <p:cNvPicPr/>
          <p:nvPr/>
        </p:nvPicPr>
        <p:blipFill rotWithShape="1">
          <a:blip r:embed="rId3"/>
          <a:srcRect l="1847" t="9968" r="2666" b="6426"/>
          <a:stretch/>
        </p:blipFill>
        <p:spPr>
          <a:xfrm>
            <a:off x="4885465" y="4755347"/>
            <a:ext cx="3240499" cy="805490"/>
          </a:xfrm>
          <a:prstGeom prst="rect">
            <a:avLst/>
          </a:prstGeom>
          <a:ln w="12700">
            <a:solidFill>
              <a:srgbClr val="D2D2D2"/>
            </a:solidFill>
          </a:ln>
        </p:spPr>
      </p:pic>
      <p:sp>
        <p:nvSpPr>
          <p:cNvPr id="10" name="正方形/長方形 9">
            <a:extLst>
              <a:ext uri="{FF2B5EF4-FFF2-40B4-BE49-F238E27FC236}">
                <a16:creationId xmlns:a16="http://schemas.microsoft.com/office/drawing/2014/main" id="{4469999A-DA03-8E6D-1EF0-81A34888A937}"/>
              </a:ext>
            </a:extLst>
          </p:cNvPr>
          <p:cNvSpPr/>
          <p:nvPr/>
        </p:nvSpPr>
        <p:spPr>
          <a:xfrm>
            <a:off x="2226513" y="1969264"/>
            <a:ext cx="863600" cy="27233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CB6E39D2-CEFF-1678-2BBE-131841F2F9DF}"/>
              </a:ext>
            </a:extLst>
          </p:cNvPr>
          <p:cNvSpPr/>
          <p:nvPr/>
        </p:nvSpPr>
        <p:spPr>
          <a:xfrm>
            <a:off x="4885465" y="4735027"/>
            <a:ext cx="3240499" cy="28341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264A55B5-B255-E054-C20A-E3A45D5918AE}"/>
              </a:ext>
            </a:extLst>
          </p:cNvPr>
          <p:cNvPicPr>
            <a:picLocks noChangeAspect="1"/>
          </p:cNvPicPr>
          <p:nvPr/>
        </p:nvPicPr>
        <p:blipFill>
          <a:blip r:embed="rId4"/>
          <a:stretch>
            <a:fillRect/>
          </a:stretch>
        </p:blipFill>
        <p:spPr>
          <a:xfrm>
            <a:off x="385738" y="3177840"/>
            <a:ext cx="1669485" cy="2152927"/>
          </a:xfrm>
          <a:prstGeom prst="rect">
            <a:avLst/>
          </a:prstGeom>
          <a:ln w="12700">
            <a:solidFill>
              <a:srgbClr val="D2D2D2"/>
            </a:solidFill>
          </a:ln>
        </p:spPr>
      </p:pic>
      <p:sp>
        <p:nvSpPr>
          <p:cNvPr id="16" name="正方形/長方形 15">
            <a:extLst>
              <a:ext uri="{FF2B5EF4-FFF2-40B4-BE49-F238E27FC236}">
                <a16:creationId xmlns:a16="http://schemas.microsoft.com/office/drawing/2014/main" id="{DADB3682-F2F3-1D7C-B4B4-A4DCF0925EC8}"/>
              </a:ext>
            </a:extLst>
          </p:cNvPr>
          <p:cNvSpPr/>
          <p:nvPr/>
        </p:nvSpPr>
        <p:spPr>
          <a:xfrm>
            <a:off x="420250" y="4849084"/>
            <a:ext cx="773519" cy="2078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24D6A422-5FDE-5613-41E5-90D9F4C7ECCD}"/>
              </a:ext>
            </a:extLst>
          </p:cNvPr>
          <p:cNvPicPr>
            <a:picLocks noChangeAspect="1"/>
          </p:cNvPicPr>
          <p:nvPr/>
        </p:nvPicPr>
        <p:blipFill rotWithShape="1">
          <a:blip r:embed="rId5"/>
          <a:srcRect r="9522"/>
          <a:stretch/>
        </p:blipFill>
        <p:spPr>
          <a:xfrm>
            <a:off x="4869099" y="1530962"/>
            <a:ext cx="3906582" cy="1389466"/>
          </a:xfrm>
          <a:prstGeom prst="rect">
            <a:avLst/>
          </a:prstGeom>
          <a:ln w="12700">
            <a:solidFill>
              <a:srgbClr val="D2D2D2"/>
            </a:solidFill>
          </a:ln>
        </p:spPr>
      </p:pic>
      <p:sp>
        <p:nvSpPr>
          <p:cNvPr id="19" name="正方形/長方形 18">
            <a:extLst>
              <a:ext uri="{FF2B5EF4-FFF2-40B4-BE49-F238E27FC236}">
                <a16:creationId xmlns:a16="http://schemas.microsoft.com/office/drawing/2014/main" id="{A7A5CF9F-B0D5-673D-776E-ECD1F9B68183}"/>
              </a:ext>
            </a:extLst>
          </p:cNvPr>
          <p:cNvSpPr/>
          <p:nvPr/>
        </p:nvSpPr>
        <p:spPr>
          <a:xfrm>
            <a:off x="5090708" y="2776524"/>
            <a:ext cx="268873" cy="1690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34913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0D72D-4848-2653-7534-522C8C1F9E4A}"/>
              </a:ext>
            </a:extLst>
          </p:cNvPr>
          <p:cNvSpPr>
            <a:spLocks noGrp="1"/>
          </p:cNvSpPr>
          <p:nvPr>
            <p:ph type="title"/>
          </p:nvPr>
        </p:nvSpPr>
        <p:spPr/>
        <p:txBody>
          <a:bodyPr/>
          <a:lstStyle/>
          <a:p>
            <a:r>
              <a:rPr lang="en-US" altLang="ja-JP" dirty="0"/>
              <a:t>3</a:t>
            </a:r>
            <a:r>
              <a:rPr kumimoji="1" lang="en-US" altLang="ja-JP" dirty="0"/>
              <a:t>-5.</a:t>
            </a:r>
            <a:r>
              <a:rPr kumimoji="1" lang="ja-JP" altLang="en-US" dirty="0"/>
              <a:t>　事前申請・仮払金がある場合の精算</a:t>
            </a:r>
          </a:p>
        </p:txBody>
      </p:sp>
      <p:sp>
        <p:nvSpPr>
          <p:cNvPr id="3" name="コンテンツ プレースホルダー 2">
            <a:extLst>
              <a:ext uri="{FF2B5EF4-FFF2-40B4-BE49-F238E27FC236}">
                <a16:creationId xmlns:a16="http://schemas.microsoft.com/office/drawing/2014/main" id="{F37F503C-BBCA-DFA9-2DCD-6F89A5601504}"/>
              </a:ext>
            </a:extLst>
          </p:cNvPr>
          <p:cNvSpPr>
            <a:spLocks noGrp="1"/>
          </p:cNvSpPr>
          <p:nvPr>
            <p:ph sz="half" idx="1"/>
          </p:nvPr>
        </p:nvSpPr>
        <p:spPr/>
        <p:txBody>
          <a:bodyPr/>
          <a:lstStyle/>
          <a:p>
            <a:pPr marL="0" indent="0">
              <a:buNone/>
            </a:pPr>
            <a:r>
              <a:rPr kumimoji="1" lang="ja-JP" altLang="en-US" sz="1100" dirty="0"/>
              <a:t>事前申請データを紐づけて、事後精算を行う場合の操作方法を説明します。</a:t>
            </a:r>
            <a:endParaRPr kumimoji="1" lang="en-US" altLang="ja-JP" sz="1100" dirty="0"/>
          </a:p>
          <a:p>
            <a:pPr marL="0" indent="0">
              <a:buNone/>
            </a:pPr>
            <a:endParaRPr kumimoji="1" lang="ja-JP" altLang="en-US" sz="1100" dirty="0"/>
          </a:p>
          <a:p>
            <a:pPr marL="228600" indent="-228600">
              <a:buFont typeface="+mj-lt"/>
              <a:buAutoNum type="arabicPeriod"/>
            </a:pPr>
            <a:r>
              <a:rPr lang="en-US" altLang="ja-JP" sz="1100" dirty="0"/>
              <a:t> </a:t>
            </a:r>
            <a:r>
              <a:rPr lang="ja-JP" altLang="en-US" sz="1100" dirty="0"/>
              <a:t>事前申請したい申請種別のアイコンをクリック</a:t>
            </a:r>
            <a:br>
              <a:rPr lang="en-US" altLang="ja-JP" sz="1100" dirty="0"/>
            </a:br>
            <a:r>
              <a:rPr lang="ja-JP" altLang="en-US" sz="1100" dirty="0"/>
              <a:t>　（「出張申請」などオレンジのアイコン）</a:t>
            </a:r>
            <a:br>
              <a:rPr lang="ja-JP" altLang="en-US" sz="1100" dirty="0"/>
            </a:br>
            <a:br>
              <a:rPr lang="ja-JP" altLang="en-US" sz="1100" dirty="0"/>
            </a:br>
            <a:br>
              <a:rPr lang="ja-JP" altLang="en-US" sz="1100" dirty="0"/>
            </a:br>
            <a:br>
              <a:rPr lang="ja-JP" altLang="en-US" sz="1100" dirty="0"/>
            </a:br>
            <a:endParaRPr lang="ja-JP" altLang="en-US" sz="1100" dirty="0"/>
          </a:p>
          <a:p>
            <a:pPr marL="0" indent="0">
              <a:buNone/>
            </a:pPr>
            <a:br>
              <a:rPr lang="ja-JP" altLang="en-US" sz="1100" dirty="0"/>
            </a:br>
            <a:br>
              <a:rPr lang="ja-JP" altLang="en-US" sz="1100" dirty="0"/>
            </a:br>
            <a:br>
              <a:rPr lang="ja-JP" altLang="en-US" sz="1100" dirty="0"/>
            </a:br>
            <a:r>
              <a:rPr lang="en-US" altLang="ja-JP" sz="1100" dirty="0"/>
              <a:t>2. </a:t>
            </a:r>
            <a:r>
              <a:rPr lang="ja-JP" altLang="en-US" sz="1100" dirty="0"/>
              <a:t>事前申請伝票を作成し、申請します。</a:t>
            </a:r>
            <a:endParaRPr lang="en-US" altLang="ja-JP" sz="1100" dirty="0"/>
          </a:p>
          <a:p>
            <a:pPr marL="0" indent="0">
              <a:buNone/>
            </a:pPr>
            <a:r>
              <a:rPr lang="ja-JP" altLang="en-US" sz="1000" dirty="0"/>
              <a:t>　　 </a:t>
            </a:r>
            <a:r>
              <a:rPr lang="en-US" altLang="ja-JP" sz="1000" dirty="0"/>
              <a:t>※</a:t>
            </a:r>
            <a:r>
              <a:rPr lang="ja-JP" altLang="en-US" sz="1000" dirty="0"/>
              <a:t>仮払金を希望する場合は、「希望する」にチェックをつけて申請</a:t>
            </a:r>
            <a:endParaRPr lang="en-US" altLang="ja-JP" sz="700" dirty="0"/>
          </a:p>
        </p:txBody>
      </p:sp>
      <p:sp>
        <p:nvSpPr>
          <p:cNvPr id="4" name="コンテンツ プレースホルダー 3">
            <a:extLst>
              <a:ext uri="{FF2B5EF4-FFF2-40B4-BE49-F238E27FC236}">
                <a16:creationId xmlns:a16="http://schemas.microsoft.com/office/drawing/2014/main" id="{2F3C42DB-15B7-4401-E958-A197B0887FA8}"/>
              </a:ext>
            </a:extLst>
          </p:cNvPr>
          <p:cNvSpPr>
            <a:spLocks noGrp="1"/>
          </p:cNvSpPr>
          <p:nvPr>
            <p:ph sz="half" idx="2"/>
          </p:nvPr>
        </p:nvSpPr>
        <p:spPr/>
        <p:txBody>
          <a:bodyPr/>
          <a:lstStyle/>
          <a:p>
            <a:pPr marL="228600" indent="-228600">
              <a:buFont typeface="+mj-lt"/>
              <a:buAutoNum type="arabicPeriod" startAt="3"/>
            </a:pPr>
            <a:r>
              <a:rPr kumimoji="1" lang="ja-JP" altLang="en-US" sz="1100" dirty="0"/>
              <a:t>事後精算をする際は、「出張精算」など精算したい申請種別のアイコンをクリック</a:t>
            </a:r>
            <a:br>
              <a:rPr kumimoji="1" lang="ja-JP" altLang="en-US" sz="1100" dirty="0"/>
            </a:b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0" indent="0">
              <a:buNone/>
            </a:pPr>
            <a:endParaRPr lang="en-US" altLang="ja-JP" sz="1100" dirty="0"/>
          </a:p>
          <a:p>
            <a:pPr marL="228600" indent="-228600">
              <a:buFont typeface="+mj-lt"/>
              <a:buAutoNum type="arabicPeriod" startAt="3"/>
            </a:pPr>
            <a:r>
              <a:rPr kumimoji="1" lang="ja-JP" altLang="en-US" sz="1100" dirty="0"/>
              <a:t>ヘッダ部分の「申請</a:t>
            </a:r>
            <a:r>
              <a:rPr kumimoji="1" lang="en-US" altLang="ja-JP" sz="1100" dirty="0"/>
              <a:t>No.</a:t>
            </a:r>
            <a:r>
              <a:rPr kumimoji="1" lang="ja-JP" altLang="en-US" sz="1100" dirty="0"/>
              <a:t>」の虫眼鏡マークをクリックし、</a:t>
            </a:r>
            <a:br>
              <a:rPr kumimoji="1" lang="en-US" altLang="ja-JP" sz="1100" dirty="0"/>
            </a:br>
            <a:r>
              <a:rPr kumimoji="1" lang="ja-JP" altLang="en-US" sz="1100" dirty="0"/>
              <a:t>精算したい事前申請伝票の選択（↓マーク）をクリック</a:t>
            </a:r>
            <a:endParaRPr kumimoji="1"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0" indent="0">
              <a:buNone/>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r>
              <a:rPr kumimoji="1" lang="ja-JP" altLang="en-US" sz="1100" dirty="0"/>
              <a:t>事前申請伝票の内容が、精算伝票に反映されるので、</a:t>
            </a:r>
            <a:br>
              <a:rPr kumimoji="1" lang="en-US" altLang="ja-JP" sz="1100" dirty="0"/>
            </a:br>
            <a:r>
              <a:rPr kumimoji="1" lang="ja-JP" altLang="en-US" sz="1100" dirty="0"/>
              <a:t>必要に応じて内容を修正</a:t>
            </a: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r>
              <a:rPr kumimoji="1" lang="ja-JP" altLang="en-US" sz="1100" dirty="0"/>
              <a:t>入力が完了したら「申請」をクリック</a:t>
            </a:r>
          </a:p>
          <a:p>
            <a:pPr marL="0" indent="0">
              <a:buNone/>
            </a:pPr>
            <a:endParaRPr kumimoji="1" lang="en-US" altLang="ja-JP" sz="1100" dirty="0"/>
          </a:p>
          <a:p>
            <a:pPr marL="0" indent="0">
              <a:buNone/>
            </a:pPr>
            <a:r>
              <a:rPr kumimoji="1" lang="ja-JP" altLang="en-US" sz="1100" dirty="0"/>
              <a:t>≪以上≫</a:t>
            </a:r>
          </a:p>
          <a:p>
            <a:pPr marL="228600" indent="-228600">
              <a:buFont typeface="+mj-lt"/>
              <a:buAutoNum type="arabicPeriod" startAt="3"/>
            </a:pPr>
            <a:endParaRPr kumimoji="1" lang="ja-JP" altLang="en-US" sz="1100" dirty="0"/>
          </a:p>
        </p:txBody>
      </p:sp>
      <p:sp>
        <p:nvSpPr>
          <p:cNvPr id="5" name="スライド番号プレースホルダー 4">
            <a:extLst>
              <a:ext uri="{FF2B5EF4-FFF2-40B4-BE49-F238E27FC236}">
                <a16:creationId xmlns:a16="http://schemas.microsoft.com/office/drawing/2014/main" id="{4304D126-BB22-2B7B-269F-C0248FD65BC0}"/>
              </a:ext>
            </a:extLst>
          </p:cNvPr>
          <p:cNvSpPr>
            <a:spLocks noGrp="1"/>
          </p:cNvSpPr>
          <p:nvPr>
            <p:ph type="sldNum" sz="quarter" idx="12"/>
          </p:nvPr>
        </p:nvSpPr>
        <p:spPr/>
        <p:txBody>
          <a:bodyPr/>
          <a:lstStyle/>
          <a:p>
            <a:fld id="{D8A28372-6A5A-4399-8FC5-CCF396CD4981}" type="slidenum">
              <a:rPr lang="en-GB" smtClean="0"/>
              <a:t>17</a:t>
            </a:fld>
            <a:endParaRPr lang="en-GB"/>
          </a:p>
        </p:txBody>
      </p:sp>
      <p:pic>
        <p:nvPicPr>
          <p:cNvPr id="11" name="図 10">
            <a:extLst>
              <a:ext uri="{FF2B5EF4-FFF2-40B4-BE49-F238E27FC236}">
                <a16:creationId xmlns:a16="http://schemas.microsoft.com/office/drawing/2014/main" id="{F35A23C8-5F8B-516A-37A3-D668BD1B0964}"/>
              </a:ext>
            </a:extLst>
          </p:cNvPr>
          <p:cNvPicPr/>
          <p:nvPr/>
        </p:nvPicPr>
        <p:blipFill rotWithShape="1">
          <a:blip r:embed="rId2">
            <a:extLst>
              <a:ext uri="{28A0092B-C50C-407E-A947-70E740481C1C}">
                <a14:useLocalDpi xmlns:a14="http://schemas.microsoft.com/office/drawing/2010/main" val="0"/>
              </a:ext>
            </a:extLst>
          </a:blip>
          <a:srcRect t="1431" r="976" b="10185"/>
          <a:stretch/>
        </p:blipFill>
        <p:spPr>
          <a:xfrm>
            <a:off x="377028" y="4127636"/>
            <a:ext cx="3750546" cy="2254114"/>
          </a:xfrm>
          <a:prstGeom prst="rect">
            <a:avLst/>
          </a:prstGeom>
          <a:ln w="12700">
            <a:solidFill>
              <a:srgbClr val="D2D2D2"/>
            </a:solidFill>
          </a:ln>
        </p:spPr>
      </p:pic>
      <p:pic>
        <p:nvPicPr>
          <p:cNvPr id="13" name="図 12">
            <a:extLst>
              <a:ext uri="{FF2B5EF4-FFF2-40B4-BE49-F238E27FC236}">
                <a16:creationId xmlns:a16="http://schemas.microsoft.com/office/drawing/2014/main" id="{14D5B86E-356C-FB20-B00D-E3578D344682}"/>
              </a:ext>
            </a:extLst>
          </p:cNvPr>
          <p:cNvPicPr/>
          <p:nvPr/>
        </p:nvPicPr>
        <p:blipFill>
          <a:blip r:embed="rId3"/>
          <a:stretch>
            <a:fillRect/>
          </a:stretch>
        </p:blipFill>
        <p:spPr>
          <a:xfrm>
            <a:off x="4830496" y="3554024"/>
            <a:ext cx="3016903" cy="1436146"/>
          </a:xfrm>
          <a:prstGeom prst="rect">
            <a:avLst/>
          </a:prstGeom>
        </p:spPr>
      </p:pic>
      <p:sp>
        <p:nvSpPr>
          <p:cNvPr id="9" name="正方形/長方形 8">
            <a:extLst>
              <a:ext uri="{FF2B5EF4-FFF2-40B4-BE49-F238E27FC236}">
                <a16:creationId xmlns:a16="http://schemas.microsoft.com/office/drawing/2014/main" id="{58EF1317-B154-4947-9427-5E535C5876C3}"/>
              </a:ext>
            </a:extLst>
          </p:cNvPr>
          <p:cNvSpPr/>
          <p:nvPr/>
        </p:nvSpPr>
        <p:spPr>
          <a:xfrm>
            <a:off x="4893122" y="3882222"/>
            <a:ext cx="771781" cy="1397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A331D421-05DA-4C33-C900-E6D212F82E86}"/>
              </a:ext>
            </a:extLst>
          </p:cNvPr>
          <p:cNvSpPr/>
          <p:nvPr/>
        </p:nvSpPr>
        <p:spPr>
          <a:xfrm>
            <a:off x="7493258" y="4537609"/>
            <a:ext cx="153729" cy="1537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465C3178-F8A3-C8E9-CC97-275B446E1CE7}"/>
              </a:ext>
            </a:extLst>
          </p:cNvPr>
          <p:cNvPicPr>
            <a:picLocks noChangeAspect="1"/>
          </p:cNvPicPr>
          <p:nvPr/>
        </p:nvPicPr>
        <p:blipFill>
          <a:blip r:embed="rId4"/>
          <a:stretch>
            <a:fillRect/>
          </a:stretch>
        </p:blipFill>
        <p:spPr>
          <a:xfrm>
            <a:off x="377028" y="2290324"/>
            <a:ext cx="3062858" cy="1194233"/>
          </a:xfrm>
          <a:prstGeom prst="rect">
            <a:avLst/>
          </a:prstGeom>
          <a:ln w="12700">
            <a:solidFill>
              <a:srgbClr val="D2D2D2"/>
            </a:solidFill>
          </a:ln>
        </p:spPr>
      </p:pic>
      <p:sp>
        <p:nvSpPr>
          <p:cNvPr id="21" name="正方形/長方形 20">
            <a:extLst>
              <a:ext uri="{FF2B5EF4-FFF2-40B4-BE49-F238E27FC236}">
                <a16:creationId xmlns:a16="http://schemas.microsoft.com/office/drawing/2014/main" id="{E2AC4F84-3AE0-B6BD-4CE4-3627086BD2DC}"/>
              </a:ext>
            </a:extLst>
          </p:cNvPr>
          <p:cNvSpPr/>
          <p:nvPr/>
        </p:nvSpPr>
        <p:spPr>
          <a:xfrm>
            <a:off x="1167505" y="2933403"/>
            <a:ext cx="545875" cy="3613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2" name="図 21">
            <a:extLst>
              <a:ext uri="{FF2B5EF4-FFF2-40B4-BE49-F238E27FC236}">
                <a16:creationId xmlns:a16="http://schemas.microsoft.com/office/drawing/2014/main" id="{D5FF38B8-01BF-5AC2-FBC7-0D04A06FC1C3}"/>
              </a:ext>
            </a:extLst>
          </p:cNvPr>
          <p:cNvPicPr>
            <a:picLocks noChangeAspect="1"/>
          </p:cNvPicPr>
          <p:nvPr/>
        </p:nvPicPr>
        <p:blipFill>
          <a:blip r:embed="rId4"/>
          <a:stretch>
            <a:fillRect/>
          </a:stretch>
        </p:blipFill>
        <p:spPr>
          <a:xfrm>
            <a:off x="4885465" y="1674916"/>
            <a:ext cx="3062858" cy="1194233"/>
          </a:xfrm>
          <a:prstGeom prst="rect">
            <a:avLst/>
          </a:prstGeom>
          <a:ln w="12700">
            <a:solidFill>
              <a:srgbClr val="D2D2D2"/>
            </a:solidFill>
          </a:ln>
        </p:spPr>
      </p:pic>
      <p:sp>
        <p:nvSpPr>
          <p:cNvPr id="23" name="正方形/長方形 22">
            <a:extLst>
              <a:ext uri="{FF2B5EF4-FFF2-40B4-BE49-F238E27FC236}">
                <a16:creationId xmlns:a16="http://schemas.microsoft.com/office/drawing/2014/main" id="{6028FA66-985A-AE81-C6A7-CACBCC935C42}"/>
              </a:ext>
            </a:extLst>
          </p:cNvPr>
          <p:cNvSpPr/>
          <p:nvPr/>
        </p:nvSpPr>
        <p:spPr>
          <a:xfrm>
            <a:off x="6161298" y="2317995"/>
            <a:ext cx="545875" cy="3613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95138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97BAFDCB-553C-22D9-7B31-4374BC6E816B}"/>
              </a:ext>
            </a:extLst>
          </p:cNvPr>
          <p:cNvSpPr>
            <a:spLocks noGrp="1"/>
          </p:cNvSpPr>
          <p:nvPr>
            <p:ph sz="half" idx="1"/>
          </p:nvPr>
        </p:nvSpPr>
        <p:spPr>
          <a:xfrm>
            <a:off x="359568" y="1241877"/>
            <a:ext cx="8424862" cy="284682"/>
          </a:xfrm>
        </p:spPr>
        <p:txBody>
          <a:bodyPr/>
          <a:lstStyle/>
          <a:p>
            <a:pPr marL="0" indent="0">
              <a:buNone/>
            </a:pPr>
            <a:r>
              <a:rPr lang="ja-JP" altLang="en-US" sz="1100" dirty="0"/>
              <a:t>「申請</a:t>
            </a:r>
            <a:r>
              <a:rPr lang="en-US" altLang="ja-JP" sz="1100" dirty="0"/>
              <a:t>No.</a:t>
            </a:r>
            <a:r>
              <a:rPr lang="ja-JP" altLang="en-US" sz="1100" dirty="0"/>
              <a:t>」に精算したい事前申請伝票が候補として表示されない場合以下のいずれかの可能性があります。</a:t>
            </a:r>
            <a:br>
              <a:rPr lang="en-US" altLang="ja-JP" sz="1100" dirty="0"/>
            </a:br>
            <a:endParaRPr lang="ja-JP" altLang="en-US" sz="1100" dirty="0"/>
          </a:p>
        </p:txBody>
      </p:sp>
      <p:sp>
        <p:nvSpPr>
          <p:cNvPr id="5" name="スライド番号プレースホルダー 4">
            <a:extLst>
              <a:ext uri="{FF2B5EF4-FFF2-40B4-BE49-F238E27FC236}">
                <a16:creationId xmlns:a16="http://schemas.microsoft.com/office/drawing/2014/main" id="{C2468A82-9DE2-994C-92AC-8EE7225C0BB2}"/>
              </a:ext>
            </a:extLst>
          </p:cNvPr>
          <p:cNvSpPr>
            <a:spLocks noGrp="1"/>
          </p:cNvSpPr>
          <p:nvPr>
            <p:ph type="sldNum" sz="quarter" idx="12"/>
          </p:nvPr>
        </p:nvSpPr>
        <p:spPr/>
        <p:txBody>
          <a:bodyPr/>
          <a:lstStyle/>
          <a:p>
            <a:fld id="{D8A28372-6A5A-4399-8FC5-CCF396CD4981}" type="slidenum">
              <a:rPr lang="en-GB" smtClean="0"/>
              <a:t>18</a:t>
            </a:fld>
            <a:endParaRPr lang="en-GB"/>
          </a:p>
        </p:txBody>
      </p:sp>
      <p:sp>
        <p:nvSpPr>
          <p:cNvPr id="8" name="タイトル 1">
            <a:extLst>
              <a:ext uri="{FF2B5EF4-FFF2-40B4-BE49-F238E27FC236}">
                <a16:creationId xmlns:a16="http://schemas.microsoft.com/office/drawing/2014/main" id="{69DB16D0-3C7A-BE0F-A69F-76BA09B868BC}"/>
              </a:ext>
            </a:extLst>
          </p:cNvPr>
          <p:cNvSpPr>
            <a:spLocks noGrp="1"/>
          </p:cNvSpPr>
          <p:nvPr>
            <p:ph type="title"/>
          </p:nvPr>
        </p:nvSpPr>
        <p:spPr>
          <a:xfrm>
            <a:off x="359569" y="423863"/>
            <a:ext cx="7130891" cy="793750"/>
          </a:xfrm>
        </p:spPr>
        <p:txBody>
          <a:bodyPr/>
          <a:lstStyle/>
          <a:p>
            <a:r>
              <a:rPr lang="en-US" altLang="ja-JP" dirty="0"/>
              <a:t>3</a:t>
            </a:r>
            <a:r>
              <a:rPr kumimoji="1" lang="en-US" altLang="ja-JP" dirty="0"/>
              <a:t>-5.</a:t>
            </a:r>
            <a:r>
              <a:rPr kumimoji="1" lang="ja-JP" altLang="en-US" dirty="0"/>
              <a:t>　事前申請・仮払金がある場合の精算</a:t>
            </a:r>
          </a:p>
        </p:txBody>
      </p:sp>
      <p:sp>
        <p:nvSpPr>
          <p:cNvPr id="10" name="正方形/長方形 9">
            <a:extLst>
              <a:ext uri="{FF2B5EF4-FFF2-40B4-BE49-F238E27FC236}">
                <a16:creationId xmlns:a16="http://schemas.microsoft.com/office/drawing/2014/main" id="{F8D27C03-12EC-D32A-0BE2-8728B4BE1085}"/>
              </a:ext>
            </a:extLst>
          </p:cNvPr>
          <p:cNvSpPr/>
          <p:nvPr/>
        </p:nvSpPr>
        <p:spPr>
          <a:xfrm>
            <a:off x="360363" y="1610446"/>
            <a:ext cx="8424862"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effectLst/>
              </a:rPr>
              <a:t>1</a:t>
            </a:r>
            <a:r>
              <a:rPr lang="ja-JP" altLang="en-US" sz="1100" b="1" kern="100" dirty="0">
                <a:solidFill>
                  <a:schemeClr val="tx2"/>
                </a:solidFill>
              </a:rPr>
              <a:t>　</a:t>
            </a:r>
            <a:r>
              <a:rPr lang="ja-JP" altLang="ja-JP" sz="1100" b="1" kern="100" dirty="0">
                <a:solidFill>
                  <a:schemeClr val="tx2"/>
                </a:solidFill>
                <a:effectLst/>
              </a:rPr>
              <a:t>事前申請伝票の承認が完了していない</a:t>
            </a:r>
            <a:endParaRPr lang="en-US" altLang="ja-JP" sz="1100" b="1" kern="100" dirty="0">
              <a:solidFill>
                <a:schemeClr val="tx2"/>
              </a:solidFill>
              <a:effectLst/>
            </a:endParaRPr>
          </a:p>
          <a:p>
            <a:pPr>
              <a:lnSpc>
                <a:spcPct val="120000"/>
              </a:lnSpc>
            </a:pPr>
            <a:endParaRPr lang="en-US" altLang="ja-JP" sz="1100" b="1" kern="100" dirty="0">
              <a:solidFill>
                <a:schemeClr val="tx1"/>
              </a:solidFill>
              <a:effectLst/>
            </a:endParaRPr>
          </a:p>
          <a:p>
            <a:pPr>
              <a:lnSpc>
                <a:spcPct val="120000"/>
              </a:lnSpc>
            </a:pPr>
            <a:r>
              <a:rPr lang="ja-JP" altLang="ja-JP" sz="1100" b="0" kern="100" dirty="0">
                <a:solidFill>
                  <a:schemeClr val="tx1"/>
                </a:solidFill>
                <a:effectLst/>
              </a:rPr>
              <a:t>「一覧」から事前申請伝票の「状態」を確認し、「承認依頼中」と表示されている場合は、まだ承認が完了していません。</a:t>
            </a:r>
            <a:br>
              <a:rPr lang="en-US" altLang="ja-JP" sz="1100" b="0" kern="100" dirty="0">
                <a:solidFill>
                  <a:schemeClr val="tx1"/>
                </a:solidFill>
                <a:effectLst/>
              </a:rPr>
            </a:br>
            <a:r>
              <a:rPr lang="ja-JP" altLang="ja-JP" sz="1100" b="0" kern="100" dirty="0">
                <a:solidFill>
                  <a:schemeClr val="tx1"/>
                </a:solidFill>
                <a:effectLst/>
              </a:rPr>
              <a:t>「承認済」となってから精算をしてください。</a:t>
            </a:r>
            <a:endParaRPr lang="ja-JP" altLang="ja-JP" sz="1100" b="0" kern="100" dirty="0">
              <a:solidFill>
                <a:schemeClr val="tx1"/>
              </a:solidFill>
              <a:effectLst/>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CF04F7A2-07FD-9C07-9466-FB4BB494B9DB}"/>
              </a:ext>
            </a:extLst>
          </p:cNvPr>
          <p:cNvSpPr/>
          <p:nvPr/>
        </p:nvSpPr>
        <p:spPr>
          <a:xfrm>
            <a:off x="360363" y="2824244"/>
            <a:ext cx="8424862"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rPr>
              <a:t>2</a:t>
            </a:r>
            <a:r>
              <a:rPr lang="ja-JP" altLang="en-US" sz="1100" b="1" kern="100" dirty="0">
                <a:solidFill>
                  <a:schemeClr val="tx2"/>
                </a:solidFill>
              </a:rPr>
              <a:t>　</a:t>
            </a:r>
            <a:r>
              <a:rPr lang="ja-JP" altLang="en-US" sz="1100" b="1" kern="100" dirty="0">
                <a:solidFill>
                  <a:schemeClr val="tx2"/>
                </a:solidFill>
                <a:effectLst/>
              </a:rPr>
              <a:t>仮払金支払処理が完了していない</a:t>
            </a:r>
            <a:r>
              <a:rPr lang="en-US" altLang="ja-JP" sz="1100" b="1" kern="100" dirty="0">
                <a:solidFill>
                  <a:schemeClr val="tx2"/>
                </a:solidFill>
                <a:effectLst/>
              </a:rPr>
              <a:t>(</a:t>
            </a:r>
            <a:r>
              <a:rPr lang="ja-JP" altLang="en-US" sz="1100" b="1" kern="100" dirty="0">
                <a:solidFill>
                  <a:schemeClr val="tx2"/>
                </a:solidFill>
                <a:effectLst/>
              </a:rPr>
              <a:t>仮払金ありの場合のみ</a:t>
            </a:r>
            <a:r>
              <a:rPr lang="en-US" altLang="ja-JP" sz="1100" b="1" kern="100" dirty="0">
                <a:solidFill>
                  <a:schemeClr val="tx2"/>
                </a:solidFill>
                <a:effectLst/>
              </a:rPr>
              <a:t>)</a:t>
            </a:r>
          </a:p>
          <a:p>
            <a:pPr>
              <a:lnSpc>
                <a:spcPct val="120000"/>
              </a:lnSpc>
            </a:pPr>
            <a:endParaRPr lang="en-US" altLang="ja-JP" sz="1100" b="1" kern="100" dirty="0">
              <a:solidFill>
                <a:schemeClr val="tx1"/>
              </a:solidFill>
              <a:effectLst/>
            </a:endParaRPr>
          </a:p>
          <a:p>
            <a:pPr>
              <a:lnSpc>
                <a:spcPct val="120000"/>
              </a:lnSpc>
            </a:pPr>
            <a:r>
              <a:rPr lang="ja-JP" altLang="en-US" sz="1100" b="0" kern="100" dirty="0">
                <a:solidFill>
                  <a:schemeClr val="tx1"/>
                </a:solidFill>
                <a:effectLst/>
              </a:rPr>
              <a:t>「一覧」から事前申請伝票の「状態」を確認し、「承認済（</a:t>
            </a:r>
            <a:r>
              <a:rPr lang="en-US" altLang="ja-JP" sz="1100" b="0" kern="100" dirty="0" err="1">
                <a:solidFill>
                  <a:schemeClr val="tx1"/>
                </a:solidFill>
                <a:effectLst/>
              </a:rPr>
              <a:t>YYYY</a:t>
            </a:r>
            <a:r>
              <a:rPr lang="en-US" altLang="ja-JP" sz="1100" b="0" kern="100" dirty="0">
                <a:solidFill>
                  <a:schemeClr val="tx1"/>
                </a:solidFill>
                <a:effectLst/>
              </a:rPr>
              <a:t>/MM/DD</a:t>
            </a:r>
            <a:r>
              <a:rPr lang="ja-JP" altLang="en-US" sz="1100" b="0" kern="100" dirty="0">
                <a:solidFill>
                  <a:schemeClr val="tx1"/>
                </a:solidFill>
                <a:effectLst/>
              </a:rPr>
              <a:t>仮払金支払</a:t>
            </a:r>
            <a:r>
              <a:rPr lang="en-US" altLang="ja-JP" sz="1100" b="0" kern="100" dirty="0">
                <a:solidFill>
                  <a:schemeClr val="tx1"/>
                </a:solidFill>
                <a:effectLst/>
              </a:rPr>
              <a:t>) </a:t>
            </a:r>
            <a:r>
              <a:rPr lang="ja-JP" altLang="en-US" sz="1100" b="0" kern="100" dirty="0">
                <a:solidFill>
                  <a:schemeClr val="tx1"/>
                </a:solidFill>
                <a:effectLst/>
              </a:rPr>
              <a:t>」と表示されていない場合は、</a:t>
            </a:r>
            <a:br>
              <a:rPr lang="ja-JP" altLang="en-US" sz="1100" b="0" kern="100" dirty="0">
                <a:solidFill>
                  <a:schemeClr val="tx1"/>
                </a:solidFill>
                <a:effectLst/>
              </a:rPr>
            </a:br>
            <a:r>
              <a:rPr lang="ja-JP" altLang="en-US" sz="1100" b="0" kern="100" dirty="0">
                <a:solidFill>
                  <a:schemeClr val="tx1"/>
                </a:solidFill>
                <a:effectLst/>
              </a:rPr>
              <a:t>まだ仮払金支払処理が完了していません。処理が完了してから精算をしてください。</a:t>
            </a:r>
          </a:p>
        </p:txBody>
      </p:sp>
      <p:sp>
        <p:nvSpPr>
          <p:cNvPr id="12" name="正方形/長方形 11">
            <a:extLst>
              <a:ext uri="{FF2B5EF4-FFF2-40B4-BE49-F238E27FC236}">
                <a16:creationId xmlns:a16="http://schemas.microsoft.com/office/drawing/2014/main" id="{E5678375-45F6-2D68-E66F-2DFA61D3D5EB}"/>
              </a:ext>
            </a:extLst>
          </p:cNvPr>
          <p:cNvSpPr/>
          <p:nvPr/>
        </p:nvSpPr>
        <p:spPr>
          <a:xfrm>
            <a:off x="359568" y="4038041"/>
            <a:ext cx="8424862"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rPr>
              <a:t>3</a:t>
            </a:r>
            <a:r>
              <a:rPr lang="ja-JP" altLang="en-US" sz="1100" b="1" kern="100" dirty="0">
                <a:solidFill>
                  <a:schemeClr val="tx2"/>
                </a:solidFill>
              </a:rPr>
              <a:t>　</a:t>
            </a:r>
            <a:r>
              <a:rPr lang="ja-JP" altLang="en-US" sz="1100" b="1" kern="100" dirty="0">
                <a:solidFill>
                  <a:schemeClr val="tx2"/>
                </a:solidFill>
                <a:effectLst/>
              </a:rPr>
              <a:t>事前申請時と所属部門が異なっている</a:t>
            </a:r>
          </a:p>
          <a:p>
            <a:pPr>
              <a:lnSpc>
                <a:spcPct val="120000"/>
              </a:lnSpc>
            </a:pPr>
            <a:endParaRPr lang="en-US" altLang="ja-JP" sz="1100" b="1" kern="100" dirty="0">
              <a:solidFill>
                <a:schemeClr val="tx1"/>
              </a:solidFill>
              <a:effectLst/>
            </a:endParaRPr>
          </a:p>
          <a:p>
            <a:pPr>
              <a:lnSpc>
                <a:spcPct val="120000"/>
              </a:lnSpc>
            </a:pPr>
            <a:r>
              <a:rPr lang="ja-JP" altLang="en-US" sz="1100" b="0" kern="100" dirty="0">
                <a:solidFill>
                  <a:schemeClr val="tx1"/>
                </a:solidFill>
                <a:effectLst/>
              </a:rPr>
              <a:t>複数部門に所属している場合は、ログイン直後画面で「所属部門」のプルダウンを切り替え、事前申請時と同じ部門にしてから</a:t>
            </a:r>
            <a:br>
              <a:rPr lang="en-US" altLang="ja-JP" sz="1100" b="0" kern="100" dirty="0">
                <a:solidFill>
                  <a:schemeClr val="tx1"/>
                </a:solidFill>
                <a:effectLst/>
              </a:rPr>
            </a:br>
            <a:r>
              <a:rPr lang="ja-JP" altLang="en-US" sz="1100" b="0" kern="100" dirty="0">
                <a:solidFill>
                  <a:schemeClr val="tx1"/>
                </a:solidFill>
                <a:effectLst/>
              </a:rPr>
              <a:t>精算のアイコンをクリックしてください。　事前申請時の所属と現在の所属が異なる場合は、管理者に連絡してください。</a:t>
            </a:r>
          </a:p>
        </p:txBody>
      </p:sp>
      <p:sp>
        <p:nvSpPr>
          <p:cNvPr id="14" name="正方形/長方形 13">
            <a:extLst>
              <a:ext uri="{FF2B5EF4-FFF2-40B4-BE49-F238E27FC236}">
                <a16:creationId xmlns:a16="http://schemas.microsoft.com/office/drawing/2014/main" id="{4F23CE67-E66B-34A8-C5EC-954FDC5973BB}"/>
              </a:ext>
            </a:extLst>
          </p:cNvPr>
          <p:cNvSpPr/>
          <p:nvPr/>
        </p:nvSpPr>
        <p:spPr>
          <a:xfrm>
            <a:off x="360363" y="5251839"/>
            <a:ext cx="8424862"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effectLst/>
              </a:rPr>
              <a:t>4</a:t>
            </a:r>
            <a:r>
              <a:rPr lang="ja-JP" altLang="en-US" sz="1100" b="1" kern="100" dirty="0">
                <a:solidFill>
                  <a:schemeClr val="tx2"/>
                </a:solidFill>
              </a:rPr>
              <a:t>　</a:t>
            </a:r>
            <a:r>
              <a:rPr lang="ja-JP" altLang="en-US" sz="1100" b="1" kern="100" dirty="0">
                <a:solidFill>
                  <a:schemeClr val="tx2"/>
                </a:solidFill>
                <a:effectLst/>
              </a:rPr>
              <a:t>事前申請伝票が「否認処理」されている</a:t>
            </a:r>
          </a:p>
          <a:p>
            <a:pPr>
              <a:lnSpc>
                <a:spcPct val="120000"/>
              </a:lnSpc>
            </a:pPr>
            <a:endParaRPr lang="en-US" altLang="ja-JP" sz="1100" b="1" kern="100" dirty="0">
              <a:solidFill>
                <a:schemeClr val="tx1"/>
              </a:solidFill>
              <a:effectLst/>
            </a:endParaRPr>
          </a:p>
          <a:p>
            <a:pPr>
              <a:lnSpc>
                <a:spcPct val="120000"/>
              </a:lnSpc>
            </a:pPr>
            <a:r>
              <a:rPr lang="ja-JP" altLang="en-US" sz="1100" b="0" kern="100" dirty="0">
                <a:solidFill>
                  <a:schemeClr val="tx1"/>
                </a:solidFill>
                <a:effectLst/>
              </a:rPr>
              <a:t>「一覧」から事前申請伝票の「状態」を確認し、「否認」と表示されている場合は</a:t>
            </a:r>
            <a:r>
              <a:rPr lang="ja-JP" altLang="en-US" sz="1100" kern="100" dirty="0">
                <a:solidFill>
                  <a:schemeClr val="tx1"/>
                </a:solidFill>
              </a:rPr>
              <a:t>、管理者または経理担当者が伝票を否認処理しています。</a:t>
            </a:r>
            <a:endParaRPr lang="en-US" altLang="ja-JP" sz="1100" kern="100" dirty="0">
              <a:solidFill>
                <a:schemeClr val="tx1"/>
              </a:solidFill>
            </a:endParaRPr>
          </a:p>
          <a:p>
            <a:pPr>
              <a:lnSpc>
                <a:spcPct val="120000"/>
              </a:lnSpc>
            </a:pPr>
            <a:r>
              <a:rPr lang="ja-JP" altLang="en-US" sz="1100" b="0" kern="100" dirty="0">
                <a:solidFill>
                  <a:schemeClr val="tx1"/>
                </a:solidFill>
                <a:effectLst/>
              </a:rPr>
              <a:t>管理者</a:t>
            </a:r>
            <a:r>
              <a:rPr lang="ja-JP" altLang="en-US" sz="1100" kern="100" dirty="0">
                <a:solidFill>
                  <a:schemeClr val="tx1"/>
                </a:solidFill>
              </a:rPr>
              <a:t>または経理担当者</a:t>
            </a:r>
            <a:r>
              <a:rPr lang="ja-JP" altLang="en-US" sz="1100" b="0" kern="100" dirty="0">
                <a:solidFill>
                  <a:schemeClr val="tx1"/>
                </a:solidFill>
                <a:effectLst/>
              </a:rPr>
              <a:t>に確認後、必要であれば事前申請伝票を再度作成し、申請してください。</a:t>
            </a:r>
          </a:p>
        </p:txBody>
      </p:sp>
    </p:spTree>
    <p:extLst>
      <p:ext uri="{BB962C8B-B14F-4D97-AF65-F5344CB8AC3E}">
        <p14:creationId xmlns:p14="http://schemas.microsoft.com/office/powerpoint/2010/main" val="199488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376363"/>
            <a:ext cx="5022470" cy="4429125"/>
          </a:xfrm>
        </p:spPr>
        <p:txBody>
          <a:bodyPr anchor="ctr"/>
          <a:lstStyle/>
          <a:p>
            <a:pPr>
              <a:lnSpc>
                <a:spcPct val="150000"/>
              </a:lnSpc>
              <a:buFont typeface="+mj-lt"/>
              <a:buAutoNum type="arabicPeriod" startAt="4"/>
            </a:pPr>
            <a:r>
              <a:rPr lang="ja-JP" altLang="en-US" sz="2000" dirty="0"/>
              <a:t> 各種申請・精算画面の説明</a:t>
            </a:r>
            <a:br>
              <a:rPr lang="en-US" altLang="ja-JP" sz="1600" dirty="0"/>
            </a:br>
            <a:r>
              <a:rPr lang="en-US" altLang="zh-TW" sz="1600" dirty="0"/>
              <a:t>4-1. </a:t>
            </a:r>
            <a:r>
              <a:rPr lang="zh-TW" altLang="en-US" sz="1600" dirty="0"/>
              <a:t>交通費精算</a:t>
            </a:r>
            <a:br>
              <a:rPr lang="zh-TW" altLang="en-US" sz="1600" dirty="0"/>
            </a:br>
            <a:r>
              <a:rPr lang="en-US" altLang="zh-TW" sz="1600" dirty="0"/>
              <a:t>4-2. </a:t>
            </a:r>
            <a:r>
              <a:rPr lang="zh-TW" altLang="en-US" sz="1600" dirty="0"/>
              <a:t>出張申請　</a:t>
            </a:r>
            <a:br>
              <a:rPr lang="zh-TW" altLang="en-US" sz="1600" dirty="0"/>
            </a:br>
            <a:r>
              <a:rPr lang="en-US" altLang="zh-TW" sz="1600" dirty="0"/>
              <a:t>4-3. </a:t>
            </a:r>
            <a:r>
              <a:rPr lang="zh-TW" altLang="en-US" sz="1600" dirty="0"/>
              <a:t>出張精算</a:t>
            </a:r>
            <a:br>
              <a:rPr lang="en-US" altLang="zh-TW" sz="1600" dirty="0"/>
            </a:br>
            <a:r>
              <a:rPr lang="en-US" altLang="zh-TW" sz="1600" dirty="0"/>
              <a:t>4-6. </a:t>
            </a:r>
            <a:r>
              <a:rPr lang="ja-JP" altLang="en-US" sz="1600" dirty="0"/>
              <a:t>備品購入</a:t>
            </a:r>
            <a:br>
              <a:rPr lang="zh-TW" altLang="en-US" sz="1600" dirty="0"/>
            </a:br>
            <a:r>
              <a:rPr lang="en-US" altLang="zh-TW" sz="1600" dirty="0"/>
              <a:t>4-7. </a:t>
            </a:r>
            <a:r>
              <a:rPr lang="zh-TW" altLang="en-US" sz="1600" dirty="0"/>
              <a:t>経費精算</a:t>
            </a:r>
            <a:br>
              <a:rPr lang="zh-TW" altLang="en-US" sz="1600" dirty="0"/>
            </a:br>
            <a:r>
              <a:rPr lang="en-US" altLang="zh-TW" sz="1600" dirty="0"/>
              <a:t>4-9. </a:t>
            </a:r>
            <a:r>
              <a:rPr lang="zh-TW" altLang="en-US" sz="1600" dirty="0"/>
              <a:t>交際費申請　</a:t>
            </a:r>
            <a:br>
              <a:rPr lang="zh-TW" altLang="en-US" sz="1600" dirty="0"/>
            </a:br>
            <a:r>
              <a:rPr lang="en-US" altLang="zh-TW" sz="1600" dirty="0"/>
              <a:t>4-10. </a:t>
            </a:r>
            <a:r>
              <a:rPr lang="zh-TW" altLang="en-US" sz="1600" dirty="0"/>
              <a:t>交際費精算</a:t>
            </a:r>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19</a:t>
            </a:fld>
            <a:endParaRPr lang="en-GB"/>
          </a:p>
        </p:txBody>
      </p:sp>
    </p:spTree>
    <p:extLst>
      <p:ext uri="{BB962C8B-B14F-4D97-AF65-F5344CB8AC3E}">
        <p14:creationId xmlns:p14="http://schemas.microsoft.com/office/powerpoint/2010/main" val="138856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B2762-A697-76C4-2D10-933014ABD681}"/>
              </a:ext>
            </a:extLst>
          </p:cNvPr>
          <p:cNvSpPr>
            <a:spLocks noGrp="1"/>
          </p:cNvSpPr>
          <p:nvPr>
            <p:ph type="title"/>
          </p:nvPr>
        </p:nvSpPr>
        <p:spPr/>
        <p:txBody>
          <a:bodyPr/>
          <a:lstStyle/>
          <a:p>
            <a:r>
              <a:rPr kumimoji="1" lang="ja-JP" altLang="en-US" dirty="0"/>
              <a:t>目次</a:t>
            </a:r>
          </a:p>
        </p:txBody>
      </p:sp>
      <p:sp>
        <p:nvSpPr>
          <p:cNvPr id="4" name="スライド番号プレースホルダー 3">
            <a:extLst>
              <a:ext uri="{FF2B5EF4-FFF2-40B4-BE49-F238E27FC236}">
                <a16:creationId xmlns:a16="http://schemas.microsoft.com/office/drawing/2014/main" id="{996F02CE-5C4C-6330-790F-37FDABF38229}"/>
              </a:ext>
            </a:extLst>
          </p:cNvPr>
          <p:cNvSpPr>
            <a:spLocks noGrp="1"/>
          </p:cNvSpPr>
          <p:nvPr>
            <p:ph type="sldNum" sz="quarter" idx="12"/>
          </p:nvPr>
        </p:nvSpPr>
        <p:spPr/>
        <p:txBody>
          <a:bodyPr/>
          <a:lstStyle/>
          <a:p>
            <a:fld id="{D8A28372-6A5A-4399-8FC5-CCF396CD4981}" type="slidenum">
              <a:rPr lang="en-GB" smtClean="0"/>
              <a:t>2</a:t>
            </a:fld>
            <a:endParaRPr lang="en-GB"/>
          </a:p>
        </p:txBody>
      </p:sp>
      <p:sp>
        <p:nvSpPr>
          <p:cNvPr id="3" name="テキスト プレースホルダー 2">
            <a:extLst>
              <a:ext uri="{FF2B5EF4-FFF2-40B4-BE49-F238E27FC236}">
                <a16:creationId xmlns:a16="http://schemas.microsoft.com/office/drawing/2014/main" id="{BEFE5E3F-366A-FEDB-4D79-37616269D02C}"/>
              </a:ext>
            </a:extLst>
          </p:cNvPr>
          <p:cNvSpPr>
            <a:spLocks noGrp="1"/>
          </p:cNvSpPr>
          <p:nvPr>
            <p:ph type="body" sz="quarter" idx="13"/>
          </p:nvPr>
        </p:nvSpPr>
        <p:spPr/>
        <p:txBody>
          <a:bodyPr>
            <a:noAutofit/>
          </a:bodyPr>
          <a:lstStyle/>
          <a:p>
            <a:pPr>
              <a:lnSpc>
                <a:spcPct val="120000"/>
              </a:lnSpc>
            </a:pPr>
            <a:r>
              <a:rPr kumimoji="1" lang="ja-JP" altLang="en-US" sz="1400" dirty="0">
                <a:solidFill>
                  <a:srgbClr val="464646"/>
                </a:solidFill>
              </a:rPr>
              <a:t> 「楽楽精算」の動作保証環境</a:t>
            </a:r>
            <a:endParaRPr kumimoji="1" lang="en-US" altLang="ja-JP" sz="1400" dirty="0">
              <a:solidFill>
                <a:srgbClr val="464646"/>
              </a:solidFill>
            </a:endParaRPr>
          </a:p>
          <a:p>
            <a:pPr defTabSz="404813">
              <a:lnSpc>
                <a:spcPct val="120000"/>
              </a:lnSpc>
            </a:pPr>
            <a:r>
              <a:rPr lang="ja-JP" altLang="en-US" sz="1400" dirty="0">
                <a:solidFill>
                  <a:srgbClr val="464646"/>
                </a:solidFill>
              </a:rPr>
              <a:t> </a:t>
            </a:r>
            <a:r>
              <a:rPr kumimoji="1" lang="ja-JP" altLang="en-US" sz="1400" dirty="0">
                <a:solidFill>
                  <a:srgbClr val="464646"/>
                </a:solidFill>
              </a:rPr>
              <a:t>ログインと</a:t>
            </a:r>
            <a:r>
              <a:rPr kumimoji="1" lang="en-US" altLang="ja-JP" sz="1400" dirty="0">
                <a:solidFill>
                  <a:srgbClr val="464646"/>
                </a:solidFill>
              </a:rPr>
              <a:t>TOP</a:t>
            </a:r>
            <a:r>
              <a:rPr kumimoji="1" lang="ja-JP" altLang="en-US" sz="1400" dirty="0">
                <a:solidFill>
                  <a:srgbClr val="464646"/>
                </a:solidFill>
              </a:rPr>
              <a:t>画面</a:t>
            </a:r>
            <a:br>
              <a:rPr lang="en-US" altLang="ja-JP" sz="1400" dirty="0">
                <a:solidFill>
                  <a:srgbClr val="464646"/>
                </a:solidFill>
              </a:rPr>
            </a:br>
            <a:r>
              <a:rPr lang="en-US" altLang="ja-JP" sz="1400" dirty="0">
                <a:solidFill>
                  <a:srgbClr val="464646"/>
                </a:solidFill>
              </a:rPr>
              <a:t> 2-1.</a:t>
            </a:r>
            <a:r>
              <a:rPr lang="ja-JP" altLang="en-US" sz="1400" dirty="0">
                <a:solidFill>
                  <a:srgbClr val="464646"/>
                </a:solidFill>
              </a:rPr>
              <a:t> パスワードを設定する</a:t>
            </a:r>
            <a:br>
              <a:rPr lang="en-US" altLang="ja-JP" sz="1400" dirty="0">
                <a:solidFill>
                  <a:srgbClr val="464646"/>
                </a:solidFill>
              </a:rPr>
            </a:br>
            <a:r>
              <a:rPr lang="en-US" altLang="ja-JP" sz="1400" dirty="0">
                <a:solidFill>
                  <a:srgbClr val="464646"/>
                </a:solidFill>
              </a:rPr>
              <a:t> 2-2. </a:t>
            </a:r>
            <a:r>
              <a:rPr lang="ja-JP" altLang="en-US" sz="1400" dirty="0">
                <a:solidFill>
                  <a:srgbClr val="464646"/>
                </a:solidFill>
              </a:rPr>
              <a:t>パソコン／スマートフォンブラウザでの</a:t>
            </a:r>
            <a:br>
              <a:rPr lang="en-US" altLang="ja-JP" sz="1400" dirty="0">
                <a:solidFill>
                  <a:srgbClr val="464646"/>
                </a:solidFill>
              </a:rPr>
            </a:br>
            <a:r>
              <a:rPr lang="ja-JP" altLang="en-US" sz="1400" dirty="0">
                <a:solidFill>
                  <a:srgbClr val="464646"/>
                </a:solidFill>
              </a:rPr>
              <a:t>　　　　 ログイン方法</a:t>
            </a:r>
            <a:br>
              <a:rPr lang="en-US" altLang="ja-JP" sz="1400" dirty="0">
                <a:solidFill>
                  <a:srgbClr val="464646"/>
                </a:solidFill>
              </a:rPr>
            </a:br>
            <a:r>
              <a:rPr lang="en-US" altLang="ja-JP" sz="1400" dirty="0">
                <a:solidFill>
                  <a:srgbClr val="464646"/>
                </a:solidFill>
              </a:rPr>
              <a:t> 2-3. </a:t>
            </a:r>
            <a:r>
              <a:rPr lang="ja-JP" altLang="en-US" sz="1400" dirty="0">
                <a:solidFill>
                  <a:srgbClr val="464646"/>
                </a:solidFill>
              </a:rPr>
              <a:t>スマートフォンアプリでのログイン方法</a:t>
            </a:r>
            <a:br>
              <a:rPr lang="en-US" altLang="ja-JP" sz="1400" dirty="0">
                <a:solidFill>
                  <a:srgbClr val="464646"/>
                </a:solidFill>
              </a:rPr>
            </a:br>
            <a:r>
              <a:rPr lang="en-US" altLang="ja-JP" sz="1400" dirty="0">
                <a:solidFill>
                  <a:srgbClr val="464646"/>
                </a:solidFill>
              </a:rPr>
              <a:t> 2-4. </a:t>
            </a:r>
            <a:r>
              <a:rPr lang="ja-JP" altLang="en-US" sz="1400" dirty="0">
                <a:solidFill>
                  <a:srgbClr val="464646"/>
                </a:solidFill>
              </a:rPr>
              <a:t>アプリ：</a:t>
            </a:r>
            <a:r>
              <a:rPr lang="en-US" altLang="ja-JP" sz="1400" dirty="0">
                <a:solidFill>
                  <a:srgbClr val="464646"/>
                </a:solidFill>
              </a:rPr>
              <a:t>QR</a:t>
            </a:r>
            <a:r>
              <a:rPr lang="ja-JP" altLang="en-US" sz="1400" dirty="0">
                <a:solidFill>
                  <a:srgbClr val="464646"/>
                </a:solidFill>
              </a:rPr>
              <a:t>コードによる</a:t>
            </a:r>
            <a:br>
              <a:rPr lang="en-US" altLang="ja-JP" sz="1400" dirty="0">
                <a:solidFill>
                  <a:srgbClr val="464646"/>
                </a:solidFill>
              </a:rPr>
            </a:br>
            <a:r>
              <a:rPr lang="en-US" altLang="ja-JP" sz="1400" dirty="0">
                <a:solidFill>
                  <a:srgbClr val="464646"/>
                </a:solidFill>
              </a:rPr>
              <a:t>         </a:t>
            </a:r>
            <a:r>
              <a:rPr lang="ja-JP" altLang="en-US" sz="1400" dirty="0">
                <a:solidFill>
                  <a:srgbClr val="464646"/>
                </a:solidFill>
              </a:rPr>
              <a:t>「楽楽精算」</a:t>
            </a:r>
            <a:r>
              <a:rPr lang="en-US" altLang="ja-JP" sz="1400" dirty="0">
                <a:solidFill>
                  <a:srgbClr val="464646"/>
                </a:solidFill>
              </a:rPr>
              <a:t>URL</a:t>
            </a:r>
            <a:r>
              <a:rPr lang="ja-JP" altLang="en-US" sz="1400" dirty="0">
                <a:solidFill>
                  <a:srgbClr val="464646"/>
                </a:solidFill>
              </a:rPr>
              <a:t>の入力</a:t>
            </a:r>
            <a:br>
              <a:rPr lang="en-US" altLang="ja-JP" sz="1400" dirty="0">
                <a:solidFill>
                  <a:srgbClr val="464646"/>
                </a:solidFill>
              </a:rPr>
            </a:br>
            <a:r>
              <a:rPr lang="en-US" altLang="ja-JP" sz="1400" dirty="0">
                <a:solidFill>
                  <a:srgbClr val="464646"/>
                </a:solidFill>
              </a:rPr>
              <a:t> 2-5. TOP</a:t>
            </a:r>
            <a:r>
              <a:rPr lang="ja-JP" altLang="en-US" sz="1400" dirty="0">
                <a:solidFill>
                  <a:srgbClr val="464646"/>
                </a:solidFill>
              </a:rPr>
              <a:t>画面（ログイン成功画面）　</a:t>
            </a:r>
            <a:endParaRPr kumimoji="1" lang="ja-JP" altLang="en-US" sz="1400" dirty="0">
              <a:solidFill>
                <a:srgbClr val="464646"/>
              </a:solidFill>
            </a:endParaRPr>
          </a:p>
          <a:p>
            <a:pPr defTabSz="404813">
              <a:lnSpc>
                <a:spcPct val="120000"/>
              </a:lnSpc>
            </a:pPr>
            <a:r>
              <a:rPr kumimoji="1" lang="ja-JP" altLang="en-US" sz="1400" dirty="0">
                <a:solidFill>
                  <a:srgbClr val="464646"/>
                </a:solidFill>
              </a:rPr>
              <a:t> 申請・精算手順</a:t>
            </a:r>
            <a:br>
              <a:rPr kumimoji="1" lang="en-US" altLang="ja-JP" sz="1400" dirty="0">
                <a:solidFill>
                  <a:srgbClr val="464646"/>
                </a:solidFill>
              </a:rPr>
            </a:br>
            <a:r>
              <a:rPr kumimoji="1" lang="en-US" altLang="ja-JP" sz="1400" dirty="0">
                <a:solidFill>
                  <a:srgbClr val="464646"/>
                </a:solidFill>
              </a:rPr>
              <a:t> 3-1.</a:t>
            </a:r>
            <a:r>
              <a:rPr lang="ja-JP" altLang="en-US" sz="1400" dirty="0">
                <a:solidFill>
                  <a:srgbClr val="464646"/>
                </a:solidFill>
              </a:rPr>
              <a:t> </a:t>
            </a:r>
            <a:r>
              <a:rPr kumimoji="1" lang="ja-JP" altLang="en-US" sz="1400" dirty="0">
                <a:solidFill>
                  <a:srgbClr val="464646"/>
                </a:solidFill>
              </a:rPr>
              <a:t>伝票作成の流れ</a:t>
            </a:r>
            <a:br>
              <a:rPr kumimoji="1" lang="en-US" altLang="ja-JP" sz="1400" dirty="0">
                <a:solidFill>
                  <a:srgbClr val="464646"/>
                </a:solidFill>
              </a:rPr>
            </a:br>
            <a:r>
              <a:rPr kumimoji="1" lang="en-US" altLang="ja-JP" sz="1400" dirty="0">
                <a:solidFill>
                  <a:srgbClr val="464646"/>
                </a:solidFill>
              </a:rPr>
              <a:t> 3-2.</a:t>
            </a:r>
            <a:r>
              <a:rPr lang="ja-JP" altLang="en-US" sz="1400" dirty="0">
                <a:solidFill>
                  <a:srgbClr val="464646"/>
                </a:solidFill>
              </a:rPr>
              <a:t> </a:t>
            </a:r>
            <a:r>
              <a:rPr kumimoji="1" lang="ja-JP" altLang="en-US" sz="1400" dirty="0">
                <a:solidFill>
                  <a:srgbClr val="464646"/>
                </a:solidFill>
              </a:rPr>
              <a:t>明細の修正・コピー・削除</a:t>
            </a:r>
            <a:br>
              <a:rPr kumimoji="1" lang="en-US" altLang="ja-JP" sz="1400" dirty="0">
                <a:solidFill>
                  <a:srgbClr val="464646"/>
                </a:solidFill>
              </a:rPr>
            </a:br>
            <a:r>
              <a:rPr kumimoji="1" lang="en-US" altLang="ja-JP" sz="1400" dirty="0">
                <a:solidFill>
                  <a:srgbClr val="464646"/>
                </a:solidFill>
              </a:rPr>
              <a:t> 3-3.</a:t>
            </a:r>
            <a:r>
              <a:rPr kumimoji="1" lang="ja-JP" altLang="en-US" sz="1400" dirty="0">
                <a:solidFill>
                  <a:srgbClr val="464646"/>
                </a:solidFill>
              </a:rPr>
              <a:t> 承認者の追加</a:t>
            </a:r>
            <a:br>
              <a:rPr kumimoji="1" lang="en-US" altLang="ja-JP" sz="1400" dirty="0">
                <a:solidFill>
                  <a:srgbClr val="464646"/>
                </a:solidFill>
              </a:rPr>
            </a:br>
            <a:r>
              <a:rPr kumimoji="1" lang="en-US" altLang="ja-JP" sz="1400" dirty="0">
                <a:solidFill>
                  <a:srgbClr val="464646"/>
                </a:solidFill>
              </a:rPr>
              <a:t> 3-4.</a:t>
            </a:r>
            <a:r>
              <a:rPr lang="ja-JP" altLang="en-US" sz="1400" dirty="0">
                <a:solidFill>
                  <a:srgbClr val="464646"/>
                </a:solidFill>
              </a:rPr>
              <a:t> </a:t>
            </a:r>
            <a:r>
              <a:rPr kumimoji="1" lang="ja-JP" altLang="en-US" sz="1400" dirty="0">
                <a:solidFill>
                  <a:srgbClr val="464646"/>
                </a:solidFill>
              </a:rPr>
              <a:t>伝票の一時保存</a:t>
            </a:r>
            <a:br>
              <a:rPr kumimoji="1" lang="en-US" altLang="ja-JP" sz="1400" dirty="0">
                <a:solidFill>
                  <a:srgbClr val="464646"/>
                </a:solidFill>
              </a:rPr>
            </a:br>
            <a:r>
              <a:rPr kumimoji="1" lang="en-US" altLang="ja-JP" sz="1400" dirty="0">
                <a:solidFill>
                  <a:srgbClr val="464646"/>
                </a:solidFill>
              </a:rPr>
              <a:t> 3-5.</a:t>
            </a:r>
            <a:r>
              <a:rPr lang="ja-JP" altLang="en-US" sz="1400" dirty="0">
                <a:solidFill>
                  <a:srgbClr val="464646"/>
                </a:solidFill>
              </a:rPr>
              <a:t> </a:t>
            </a:r>
            <a:r>
              <a:rPr kumimoji="1" lang="ja-JP" altLang="en-US" sz="1400" dirty="0">
                <a:solidFill>
                  <a:srgbClr val="464646"/>
                </a:solidFill>
              </a:rPr>
              <a:t>事前申請、仮払金がある場合の精算</a:t>
            </a:r>
            <a:endParaRPr kumimoji="1" lang="en-US" altLang="ja-JP" sz="1400" dirty="0">
              <a:solidFill>
                <a:srgbClr val="464646"/>
              </a:solidFill>
            </a:endParaRPr>
          </a:p>
          <a:p>
            <a:pPr>
              <a:lnSpc>
                <a:spcPct val="120000"/>
              </a:lnSpc>
              <a:tabLst>
                <a:tab pos="809625" algn="l"/>
              </a:tabLst>
            </a:pPr>
            <a:r>
              <a:rPr kumimoji="1" lang="ja-JP" altLang="en-US" sz="1400" dirty="0">
                <a:solidFill>
                  <a:srgbClr val="464646"/>
                </a:solidFill>
              </a:rPr>
              <a:t> 各種申請・精算画面の</a:t>
            </a:r>
            <a:r>
              <a:rPr lang="ja-JP" altLang="en-US" sz="1400" dirty="0">
                <a:solidFill>
                  <a:srgbClr val="464646"/>
                </a:solidFill>
              </a:rPr>
              <a:t>説明</a:t>
            </a:r>
            <a:br>
              <a:rPr kumimoji="1" lang="en-US" altLang="ja-JP" sz="1400" dirty="0">
                <a:solidFill>
                  <a:srgbClr val="464646"/>
                </a:solidFill>
              </a:rPr>
            </a:br>
            <a:r>
              <a:rPr kumimoji="1" lang="en-US" altLang="ja-JP" sz="1400" dirty="0">
                <a:solidFill>
                  <a:srgbClr val="464646"/>
                </a:solidFill>
              </a:rPr>
              <a:t> </a:t>
            </a:r>
            <a:r>
              <a:rPr lang="en-US" altLang="ja-JP" sz="1400" dirty="0">
                <a:solidFill>
                  <a:srgbClr val="464646"/>
                </a:solidFill>
              </a:rPr>
              <a:t>4</a:t>
            </a:r>
            <a:r>
              <a:rPr kumimoji="1" lang="en-US" altLang="zh-TW" sz="1400" dirty="0">
                <a:solidFill>
                  <a:srgbClr val="464646"/>
                </a:solidFill>
              </a:rPr>
              <a:t>-1.</a:t>
            </a:r>
            <a:r>
              <a:rPr lang="zh-TW" altLang="en-US" sz="1400" dirty="0">
                <a:solidFill>
                  <a:srgbClr val="464646"/>
                </a:solidFill>
              </a:rPr>
              <a:t> </a:t>
            </a:r>
            <a:r>
              <a:rPr kumimoji="1" lang="zh-TW" altLang="en-US" sz="1400" dirty="0">
                <a:solidFill>
                  <a:srgbClr val="464646"/>
                </a:solidFill>
              </a:rPr>
              <a:t>交通費精算</a:t>
            </a:r>
            <a:br>
              <a:rPr kumimoji="1" lang="en-US" altLang="zh-TW" sz="1400" dirty="0">
                <a:solidFill>
                  <a:srgbClr val="464646"/>
                </a:solidFill>
              </a:rPr>
            </a:br>
            <a:r>
              <a:rPr kumimoji="1" lang="en-US" altLang="zh-TW" sz="1400" dirty="0">
                <a:solidFill>
                  <a:srgbClr val="464646"/>
                </a:solidFill>
              </a:rPr>
              <a:t> 4-2.</a:t>
            </a:r>
            <a:r>
              <a:rPr lang="zh-TW" altLang="en-US" sz="1400" dirty="0">
                <a:solidFill>
                  <a:srgbClr val="464646"/>
                </a:solidFill>
              </a:rPr>
              <a:t> </a:t>
            </a:r>
            <a:r>
              <a:rPr kumimoji="1" lang="zh-TW" altLang="en-US" sz="1400" dirty="0">
                <a:solidFill>
                  <a:srgbClr val="464646"/>
                </a:solidFill>
              </a:rPr>
              <a:t>出張申請　</a:t>
            </a:r>
            <a:br>
              <a:rPr kumimoji="1" lang="en-US" altLang="zh-TW" sz="1400" dirty="0">
                <a:solidFill>
                  <a:srgbClr val="464646"/>
                </a:solidFill>
              </a:rPr>
            </a:br>
            <a:r>
              <a:rPr kumimoji="1" lang="en-US" altLang="zh-TW" sz="1400" dirty="0">
                <a:solidFill>
                  <a:srgbClr val="464646"/>
                </a:solidFill>
              </a:rPr>
              <a:t> 4-3.</a:t>
            </a:r>
            <a:r>
              <a:rPr lang="zh-TW" altLang="en-US" sz="1400" dirty="0">
                <a:solidFill>
                  <a:srgbClr val="464646"/>
                </a:solidFill>
              </a:rPr>
              <a:t> </a:t>
            </a:r>
            <a:r>
              <a:rPr kumimoji="1" lang="zh-TW" altLang="en-US" sz="1400" dirty="0">
                <a:solidFill>
                  <a:srgbClr val="464646"/>
                </a:solidFill>
              </a:rPr>
              <a:t>出張精算</a:t>
            </a:r>
            <a:br>
              <a:rPr kumimoji="1" lang="en-US" altLang="zh-TW" sz="1400" dirty="0">
                <a:solidFill>
                  <a:srgbClr val="464646"/>
                </a:solidFill>
              </a:rPr>
            </a:br>
            <a:r>
              <a:rPr lang="ja-JP" altLang="en-US" sz="1400" dirty="0">
                <a:solidFill>
                  <a:srgbClr val="464646"/>
                </a:solidFill>
              </a:rPr>
              <a:t> </a:t>
            </a:r>
            <a:r>
              <a:rPr lang="en-US" altLang="ja-JP" sz="1400" dirty="0">
                <a:solidFill>
                  <a:srgbClr val="464646"/>
                </a:solidFill>
              </a:rPr>
              <a:t>4-6.</a:t>
            </a:r>
            <a:r>
              <a:rPr lang="ja-JP" altLang="en-US" sz="1400" dirty="0">
                <a:solidFill>
                  <a:srgbClr val="464646"/>
                </a:solidFill>
              </a:rPr>
              <a:t> 備品購入</a:t>
            </a:r>
            <a:br>
              <a:rPr kumimoji="1" lang="en-US" altLang="zh-TW" sz="1400" dirty="0">
                <a:solidFill>
                  <a:srgbClr val="464646"/>
                </a:solidFill>
              </a:rPr>
            </a:br>
            <a:r>
              <a:rPr kumimoji="1" lang="en-US" altLang="zh-TW" sz="1400" dirty="0">
                <a:solidFill>
                  <a:srgbClr val="464646"/>
                </a:solidFill>
              </a:rPr>
              <a:t> 4-7.</a:t>
            </a:r>
            <a:r>
              <a:rPr lang="zh-TW" altLang="en-US" sz="1400" dirty="0">
                <a:solidFill>
                  <a:srgbClr val="464646"/>
                </a:solidFill>
              </a:rPr>
              <a:t> </a:t>
            </a:r>
            <a:r>
              <a:rPr kumimoji="1" lang="zh-TW" altLang="en-US" sz="1400" dirty="0">
                <a:solidFill>
                  <a:srgbClr val="464646"/>
                </a:solidFill>
              </a:rPr>
              <a:t>経費精算</a:t>
            </a:r>
            <a:br>
              <a:rPr kumimoji="1" lang="en-US" altLang="zh-TW" sz="1400" dirty="0">
                <a:solidFill>
                  <a:srgbClr val="464646"/>
                </a:solidFill>
              </a:rPr>
            </a:br>
            <a:r>
              <a:rPr kumimoji="1" lang="en-US" altLang="zh-TW" sz="1400" dirty="0">
                <a:solidFill>
                  <a:srgbClr val="464646"/>
                </a:solidFill>
              </a:rPr>
              <a:t> 4-9.</a:t>
            </a:r>
            <a:r>
              <a:rPr lang="zh-TW" altLang="en-US" sz="1400" dirty="0">
                <a:solidFill>
                  <a:srgbClr val="464646"/>
                </a:solidFill>
              </a:rPr>
              <a:t> </a:t>
            </a:r>
            <a:r>
              <a:rPr kumimoji="1" lang="zh-TW" altLang="en-US" sz="1400" dirty="0">
                <a:solidFill>
                  <a:srgbClr val="464646"/>
                </a:solidFill>
              </a:rPr>
              <a:t>交際費申請　</a:t>
            </a:r>
            <a:br>
              <a:rPr kumimoji="1" lang="en-US" altLang="zh-TW" sz="1400" dirty="0">
                <a:solidFill>
                  <a:srgbClr val="464646"/>
                </a:solidFill>
              </a:rPr>
            </a:br>
            <a:r>
              <a:rPr kumimoji="1" lang="en-US" altLang="zh-TW" sz="1400" dirty="0">
                <a:solidFill>
                  <a:srgbClr val="464646"/>
                </a:solidFill>
              </a:rPr>
              <a:t> 4-10.</a:t>
            </a:r>
            <a:r>
              <a:rPr kumimoji="1" lang="zh-TW" altLang="en-US" sz="1400" dirty="0">
                <a:solidFill>
                  <a:srgbClr val="464646"/>
                </a:solidFill>
              </a:rPr>
              <a:t> 交際費精算</a:t>
            </a:r>
            <a:endParaRPr kumimoji="1" lang="en-US" altLang="zh-TW" sz="1400" dirty="0">
              <a:solidFill>
                <a:srgbClr val="464646"/>
              </a:solidFill>
            </a:endParaRPr>
          </a:p>
          <a:p>
            <a:pPr>
              <a:lnSpc>
                <a:spcPct val="120000"/>
              </a:lnSpc>
              <a:tabLst>
                <a:tab pos="809625" algn="l"/>
              </a:tabLst>
            </a:pPr>
            <a:r>
              <a:rPr kumimoji="1" lang="ja-JP" altLang="en-US" sz="1400" dirty="0">
                <a:solidFill>
                  <a:srgbClr val="464646"/>
                </a:solidFill>
              </a:rPr>
              <a:t> 提出内容の確認</a:t>
            </a:r>
            <a:br>
              <a:rPr kumimoji="1" lang="en-US" altLang="ja-JP" sz="1400" dirty="0">
                <a:solidFill>
                  <a:srgbClr val="464646"/>
                </a:solidFill>
              </a:rPr>
            </a:br>
            <a:r>
              <a:rPr kumimoji="1" lang="en-US" altLang="ja-JP" sz="1400" dirty="0">
                <a:solidFill>
                  <a:srgbClr val="464646"/>
                </a:solidFill>
              </a:rPr>
              <a:t> 5-1.</a:t>
            </a:r>
            <a:r>
              <a:rPr kumimoji="1" lang="ja-JP" altLang="en-US" sz="1400" dirty="0">
                <a:solidFill>
                  <a:srgbClr val="464646"/>
                </a:solidFill>
              </a:rPr>
              <a:t> 伝票の閲覧・印刷・検索方法</a:t>
            </a:r>
            <a:br>
              <a:rPr kumimoji="1" lang="en-US" altLang="ja-JP" sz="1400" dirty="0">
                <a:solidFill>
                  <a:srgbClr val="464646"/>
                </a:solidFill>
              </a:rPr>
            </a:br>
            <a:r>
              <a:rPr kumimoji="1" lang="en-US" altLang="ja-JP" sz="1400" dirty="0">
                <a:solidFill>
                  <a:srgbClr val="464646"/>
                </a:solidFill>
              </a:rPr>
              <a:t> 5-2.</a:t>
            </a:r>
            <a:r>
              <a:rPr lang="en-US" altLang="ja-JP" sz="1400" dirty="0">
                <a:solidFill>
                  <a:srgbClr val="464646"/>
                </a:solidFill>
              </a:rPr>
              <a:t> </a:t>
            </a:r>
            <a:r>
              <a:rPr kumimoji="1" lang="ja-JP" altLang="en-US" sz="1400" dirty="0">
                <a:solidFill>
                  <a:srgbClr val="464646"/>
                </a:solidFill>
              </a:rPr>
              <a:t>伝票の取下げ方法</a:t>
            </a:r>
            <a:br>
              <a:rPr kumimoji="1" lang="en-US" altLang="ja-JP" sz="1400" dirty="0">
                <a:solidFill>
                  <a:srgbClr val="464646"/>
                </a:solidFill>
              </a:rPr>
            </a:br>
            <a:r>
              <a:rPr kumimoji="1" lang="en-US" altLang="ja-JP" sz="1400" dirty="0">
                <a:solidFill>
                  <a:srgbClr val="464646"/>
                </a:solidFill>
              </a:rPr>
              <a:t> 5-3.</a:t>
            </a:r>
            <a:r>
              <a:rPr lang="ja-JP" altLang="en-US" sz="1400" dirty="0">
                <a:solidFill>
                  <a:srgbClr val="464646"/>
                </a:solidFill>
              </a:rPr>
              <a:t> </a:t>
            </a:r>
            <a:r>
              <a:rPr kumimoji="1" lang="ja-JP" altLang="en-US" sz="1400" dirty="0">
                <a:solidFill>
                  <a:srgbClr val="464646"/>
                </a:solidFill>
              </a:rPr>
              <a:t>差し戻し伝票の対応</a:t>
            </a:r>
            <a:endParaRPr lang="en-US" altLang="ja-JP" sz="1400" dirty="0">
              <a:solidFill>
                <a:srgbClr val="464646"/>
              </a:solidFill>
            </a:endParaRPr>
          </a:p>
        </p:txBody>
      </p:sp>
    </p:spTree>
    <p:extLst>
      <p:ext uri="{BB962C8B-B14F-4D97-AF65-F5344CB8AC3E}">
        <p14:creationId xmlns:p14="http://schemas.microsoft.com/office/powerpoint/2010/main" val="217204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C6EE639-FFEC-B941-79C6-AA96009FAF25}"/>
              </a:ext>
            </a:extLst>
          </p:cNvPr>
          <p:cNvPicPr/>
          <p:nvPr/>
        </p:nvPicPr>
        <p:blipFill rotWithShape="1">
          <a:blip r:embed="rId2">
            <a:extLst>
              <a:ext uri="{28A0092B-C50C-407E-A947-70E740481C1C}">
                <a14:useLocalDpi xmlns:a14="http://schemas.microsoft.com/office/drawing/2010/main" val="0"/>
              </a:ext>
            </a:extLst>
          </a:blip>
          <a:srcRect l="1" r="5207"/>
          <a:stretch/>
        </p:blipFill>
        <p:spPr>
          <a:xfrm>
            <a:off x="374318" y="1539622"/>
            <a:ext cx="3891122" cy="1474943"/>
          </a:xfrm>
          <a:prstGeom prst="rect">
            <a:avLst/>
          </a:prstGeom>
          <a:ln>
            <a:solidFill>
              <a:schemeClr val="bg1">
                <a:lumMod val="65000"/>
              </a:schemeClr>
            </a:solidFill>
          </a:ln>
        </p:spPr>
      </p:pic>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4-1. </a:t>
            </a:r>
            <a:r>
              <a:rPr kumimoji="1" lang="ja-JP" altLang="en-US" dirty="0"/>
              <a:t>交通費精算</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20</a:t>
            </a:fld>
            <a:endParaRPr lang="en-GB"/>
          </a:p>
        </p:txBody>
      </p:sp>
      <p:graphicFrame>
        <p:nvGraphicFramePr>
          <p:cNvPr id="10" name="表 9">
            <a:extLst>
              <a:ext uri="{FF2B5EF4-FFF2-40B4-BE49-F238E27FC236}">
                <a16:creationId xmlns:a16="http://schemas.microsoft.com/office/drawing/2014/main" id="{83613778-1BC3-0224-DA2F-2E2005FBA27F}"/>
              </a:ext>
            </a:extLst>
          </p:cNvPr>
          <p:cNvGraphicFramePr>
            <a:graphicFrameLocks noGrp="1"/>
          </p:cNvGraphicFramePr>
          <p:nvPr>
            <p:extLst>
              <p:ext uri="{D42A27DB-BD31-4B8C-83A1-F6EECF244321}">
                <p14:modId xmlns:p14="http://schemas.microsoft.com/office/powerpoint/2010/main" val="1458587209"/>
              </p:ext>
            </p:extLst>
          </p:nvPr>
        </p:nvGraphicFramePr>
        <p:xfrm>
          <a:off x="367399" y="3112334"/>
          <a:ext cx="3917264" cy="991564"/>
        </p:xfrm>
        <a:graphic>
          <a:graphicData uri="http://schemas.openxmlformats.org/drawingml/2006/table">
            <a:tbl>
              <a:tblPr firstRow="1" firstCol="1" bandRow="1">
                <a:tableStyleId>{D27102A9-8310-4765-A935-A1911B00CA55}</a:tableStyleId>
              </a:tblPr>
              <a:tblGrid>
                <a:gridCol w="288209">
                  <a:extLst>
                    <a:ext uri="{9D8B030D-6E8A-4147-A177-3AD203B41FA5}">
                      <a16:colId xmlns:a16="http://schemas.microsoft.com/office/drawing/2014/main" val="20000"/>
                    </a:ext>
                  </a:extLst>
                </a:gridCol>
                <a:gridCol w="552090">
                  <a:extLst>
                    <a:ext uri="{9D8B030D-6E8A-4147-A177-3AD203B41FA5}">
                      <a16:colId xmlns:a16="http://schemas.microsoft.com/office/drawing/2014/main" val="20001"/>
                    </a:ext>
                  </a:extLst>
                </a:gridCol>
                <a:gridCol w="3076965">
                  <a:extLst>
                    <a:ext uri="{9D8B030D-6E8A-4147-A177-3AD203B41FA5}">
                      <a16:colId xmlns:a16="http://schemas.microsoft.com/office/drawing/2014/main" val="20002"/>
                    </a:ext>
                  </a:extLst>
                </a:gridCol>
              </a:tblGrid>
              <a:tr h="198438">
                <a:tc>
                  <a:txBody>
                    <a:bodyPr/>
                    <a:lstStyle/>
                    <a:p>
                      <a:pPr algn="ctr">
                        <a:lnSpc>
                          <a:spcPct val="120000"/>
                        </a:lnSpc>
                        <a:spcAft>
                          <a:spcPts val="0"/>
                        </a:spcAft>
                      </a:pP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申請者</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自動表示されます。代理申請をする場合は変更し</a:t>
                      </a:r>
                      <a:r>
                        <a:rPr lang="ja-JP" altLang="en-US" sz="900" b="0" kern="100" dirty="0">
                          <a:solidFill>
                            <a:schemeClr val="tx1"/>
                          </a:solidFill>
                          <a:effectLst/>
                          <a:latin typeface="+mn-lt"/>
                        </a:rPr>
                        <a:t>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799">
                <a:tc>
                  <a:txBody>
                    <a:bodyPr/>
                    <a:lstStyle/>
                    <a:p>
                      <a:pPr algn="ctr">
                        <a:lnSpc>
                          <a:spcPct val="120000"/>
                        </a:lnSpc>
                        <a:spcAft>
                          <a:spcPts val="0"/>
                        </a:spcAft>
                      </a:pP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所属部門</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自動表示されます。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438">
                <a:tc>
                  <a:txBody>
                    <a:bodyPr/>
                    <a:lstStyle/>
                    <a:p>
                      <a:pPr algn="ctr">
                        <a:lnSpc>
                          <a:spcPct val="120000"/>
                        </a:lnSpc>
                        <a:spcAft>
                          <a:spcPts val="0"/>
                        </a:spcAft>
                      </a:pP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精算方法</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振込が現金支給か、希望を選択します。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438">
                <a:tc>
                  <a:txBody>
                    <a:bodyPr/>
                    <a:lstStyle/>
                    <a:p>
                      <a:pPr algn="ctr">
                        <a:lnSpc>
                          <a:spcPct val="120000"/>
                        </a:lnSpc>
                        <a:spcAft>
                          <a:spcPts val="0"/>
                        </a:spcAft>
                      </a:pP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備考</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「○月分交通費」など概要を記入します。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4" name="図 13">
            <a:extLst>
              <a:ext uri="{FF2B5EF4-FFF2-40B4-BE49-F238E27FC236}">
                <a16:creationId xmlns:a16="http://schemas.microsoft.com/office/drawing/2014/main" id="{94687A83-F274-D0D9-30ED-43B8B502EBEE}"/>
              </a:ext>
            </a:extLst>
          </p:cNvPr>
          <p:cNvPicPr/>
          <p:nvPr/>
        </p:nvPicPr>
        <p:blipFill rotWithShape="1">
          <a:blip r:embed="rId3">
            <a:extLst>
              <a:ext uri="{28A0092B-C50C-407E-A947-70E740481C1C}">
                <a14:useLocalDpi xmlns:a14="http://schemas.microsoft.com/office/drawing/2010/main" val="0"/>
              </a:ext>
            </a:extLst>
          </a:blip>
          <a:srcRect l="394"/>
          <a:stretch/>
        </p:blipFill>
        <p:spPr>
          <a:xfrm>
            <a:off x="4867624" y="1542092"/>
            <a:ext cx="3908547" cy="1080958"/>
          </a:xfrm>
          <a:prstGeom prst="rect">
            <a:avLst/>
          </a:prstGeom>
          <a:ln>
            <a:solidFill>
              <a:schemeClr val="bg1">
                <a:lumMod val="65000"/>
              </a:schemeClr>
            </a:solidFill>
          </a:ln>
        </p:spPr>
      </p:pic>
      <p:graphicFrame>
        <p:nvGraphicFramePr>
          <p:cNvPr id="15" name="表 14">
            <a:extLst>
              <a:ext uri="{FF2B5EF4-FFF2-40B4-BE49-F238E27FC236}">
                <a16:creationId xmlns:a16="http://schemas.microsoft.com/office/drawing/2014/main" id="{89ED1B2F-F88C-8F8F-39A7-AAF843CC838A}"/>
              </a:ext>
            </a:extLst>
          </p:cNvPr>
          <p:cNvGraphicFramePr>
            <a:graphicFrameLocks noGrp="1"/>
          </p:cNvGraphicFramePr>
          <p:nvPr>
            <p:extLst>
              <p:ext uri="{D42A27DB-BD31-4B8C-83A1-F6EECF244321}">
                <p14:modId xmlns:p14="http://schemas.microsoft.com/office/powerpoint/2010/main" val="107545531"/>
              </p:ext>
            </p:extLst>
          </p:nvPr>
        </p:nvGraphicFramePr>
        <p:xfrm>
          <a:off x="374851" y="5098464"/>
          <a:ext cx="3915250" cy="1288990"/>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257798">
                <a:tc>
                  <a:txBody>
                    <a:bodyPr/>
                    <a:lstStyle/>
                    <a:p>
                      <a:pPr algn="ctr">
                        <a:lnSpc>
                          <a:spcPct val="120000"/>
                        </a:lnSpc>
                        <a:spcAft>
                          <a:spcPts val="0"/>
                        </a:spcAft>
                      </a:pPr>
                      <a:r>
                        <a:rPr lang="en-US" altLang="ja-JP" sz="900" b="1" kern="100" dirty="0">
                          <a:solidFill>
                            <a:srgbClr val="464646"/>
                          </a:solidFill>
                          <a:effectLst/>
                          <a:latin typeface="+mn-lt"/>
                        </a:rPr>
                        <a:t>A</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クレジットカード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クレジットカード明細を取り込めます。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7798">
                <a:tc>
                  <a:txBody>
                    <a:bodyPr/>
                    <a:lstStyle/>
                    <a:p>
                      <a:pPr algn="ctr">
                        <a:lnSpc>
                          <a:spcPct val="120000"/>
                        </a:lnSpc>
                        <a:spcAft>
                          <a:spcPts val="0"/>
                        </a:spcAft>
                      </a:pPr>
                      <a:r>
                        <a:rPr lang="en-US" altLang="ja-JP" sz="900" b="1" kern="100" dirty="0">
                          <a:solidFill>
                            <a:srgbClr val="464646"/>
                          </a:solidFill>
                          <a:effectLst/>
                          <a:latin typeface="+mn-lt"/>
                        </a:rPr>
                        <a:t>B</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solidFill>
                            <a:srgbClr val="464646"/>
                          </a:solidFill>
                          <a:effectLst/>
                          <a:latin typeface="+mn-lt"/>
                        </a:rPr>
                        <a:t>IC</a:t>
                      </a:r>
                      <a:r>
                        <a:rPr lang="ja-JP" sz="900" b="1" kern="100" dirty="0">
                          <a:solidFill>
                            <a:srgbClr val="464646"/>
                          </a:solidFill>
                          <a:effectLst/>
                          <a:latin typeface="+mn-lt"/>
                        </a:rPr>
                        <a:t>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solidFill>
                            <a:srgbClr val="464646"/>
                          </a:solidFill>
                          <a:effectLst/>
                          <a:latin typeface="+mn-lt"/>
                        </a:rPr>
                        <a:t>IC</a:t>
                      </a:r>
                      <a:r>
                        <a:rPr lang="ja-JP" sz="900" b="0" kern="100" dirty="0">
                          <a:solidFill>
                            <a:srgbClr val="464646"/>
                          </a:solidFill>
                          <a:effectLst/>
                          <a:latin typeface="+mn-lt"/>
                        </a:rPr>
                        <a:t>カード履歴を取り込めます。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7798">
                <a:tc>
                  <a:txBody>
                    <a:bodyPr/>
                    <a:lstStyle/>
                    <a:p>
                      <a:pPr algn="ctr">
                        <a:lnSpc>
                          <a:spcPct val="120000"/>
                        </a:lnSpc>
                        <a:spcAft>
                          <a:spcPts val="0"/>
                        </a:spcAft>
                      </a:pPr>
                      <a:r>
                        <a:rPr lang="en-US" altLang="ja-JP" sz="900" b="1" kern="100" dirty="0">
                          <a:solidFill>
                            <a:srgbClr val="464646"/>
                          </a:solidFill>
                          <a:effectLst/>
                          <a:latin typeface="+mn-lt"/>
                        </a:rPr>
                        <a:t>C</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領収書／請求書</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領収書を添付します。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7798">
                <a:tc>
                  <a:txBody>
                    <a:bodyPr/>
                    <a:lstStyle/>
                    <a:p>
                      <a:pPr algn="ctr">
                        <a:lnSpc>
                          <a:spcPct val="120000"/>
                        </a:lnSpc>
                        <a:spcAft>
                          <a:spcPts val="0"/>
                        </a:spcAft>
                      </a:pPr>
                      <a:r>
                        <a:rPr lang="en-US" altLang="ja-JP" sz="900" b="1" kern="100" dirty="0">
                          <a:solidFill>
                            <a:srgbClr val="464646"/>
                          </a:solidFill>
                          <a:effectLst/>
                          <a:latin typeface="+mn-lt"/>
                        </a:rPr>
                        <a:t>D</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solidFill>
                            <a:srgbClr val="464646"/>
                          </a:solidFill>
                          <a:effectLst/>
                          <a:latin typeface="+mn-lt"/>
                        </a:rPr>
                        <a:t>CSV</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solidFill>
                            <a:srgbClr val="464646"/>
                          </a:solidFill>
                          <a:effectLst/>
                          <a:latin typeface="+mn-lt"/>
                        </a:rPr>
                        <a:t>CSV</a:t>
                      </a:r>
                      <a:r>
                        <a:rPr lang="ja-JP" sz="900" b="0" kern="100" dirty="0">
                          <a:solidFill>
                            <a:srgbClr val="464646"/>
                          </a:solidFill>
                          <a:effectLst/>
                          <a:latin typeface="+mn-lt"/>
                        </a:rPr>
                        <a:t>ファイルから明細を取り込めます。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E</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マイパターン</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よく使用する経路を登録できます。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2169663541"/>
              </p:ext>
            </p:extLst>
          </p:nvPr>
        </p:nvGraphicFramePr>
        <p:xfrm>
          <a:off x="4867625" y="2663900"/>
          <a:ext cx="3915250" cy="3723549"/>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日付</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費用の発生日を入力します。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目的地</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訪問先を入力します。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出発（駅）</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出発地を入力します。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到着（駅）</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到着地を入力します。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金額</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金額を入力します。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往復</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「往復」にすると金額が倍になります。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小計</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自動で表示されます。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税率</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変更する場合はチェックを付け、税率を選択します。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38033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負担部門</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負担部門を選択します。</a:t>
                      </a:r>
                      <a:endParaRPr lang="en-US" altLang="ja-JP" sz="900" kern="100" dirty="0">
                        <a:solidFill>
                          <a:srgbClr val="464646"/>
                        </a:solidFill>
                        <a:effectLst/>
                      </a:endParaRPr>
                    </a:p>
                    <a:p>
                      <a:pPr algn="just">
                        <a:lnSpc>
                          <a:spcPct val="120000"/>
                        </a:lnSpc>
                        <a:spcAft>
                          <a:spcPts val="0"/>
                        </a:spcAft>
                      </a:pPr>
                      <a:r>
                        <a:rPr lang="ja-JP" sz="900" kern="100" dirty="0">
                          <a:solidFill>
                            <a:srgbClr val="464646"/>
                          </a:solidFill>
                          <a:effectLst/>
                        </a:rPr>
                        <a:t>初期値は所属部門が表示されます。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a:solidFill>
                            <a:srgbClr val="464646"/>
                          </a:solidFill>
                          <a:effectLst/>
                        </a:rPr>
                        <a:t>交通機関</a:t>
                      </a:r>
                      <a:endParaRPr lang="ja-JP" sz="900" b="1" kern="10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プルダウンから交通機関を選択します。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備考</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備考情報を入力します。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領収書</a:t>
                      </a:r>
                      <a:r>
                        <a:rPr lang="en-US" altLang="ja-JP" sz="900" b="1" kern="100" dirty="0">
                          <a:solidFill>
                            <a:srgbClr val="464646"/>
                          </a:solidFill>
                          <a:effectLst/>
                        </a:rPr>
                        <a:t>/</a:t>
                      </a:r>
                      <a:r>
                        <a:rPr lang="ja-JP" sz="900" b="1" kern="100" dirty="0">
                          <a:solidFill>
                            <a:srgbClr val="464646"/>
                          </a:solidFill>
                          <a:effectLst/>
                        </a:rPr>
                        <a:t>請求書</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領収書等を添付します。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証票</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領収書等がある場合にチェックをつけます。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471594"/>
                  </a:ext>
                </a:extLst>
              </a:tr>
              <a:tr h="22018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20000"/>
                        </a:lnSpc>
                        <a:spcAft>
                          <a:spcPts val="0"/>
                        </a:spcAft>
                      </a:pPr>
                      <a:r>
                        <a:rPr lang="ja-JP" sz="900" b="1" kern="100" dirty="0">
                          <a:solidFill>
                            <a:srgbClr val="464646"/>
                          </a:solidFill>
                          <a:effectLst/>
                        </a:rPr>
                        <a:t>乗換案内</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乗換案内を利用します。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510428"/>
                  </a:ext>
                </a:extLst>
              </a:tr>
              <a:tr h="38033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20000"/>
                        </a:lnSpc>
                        <a:spcAft>
                          <a:spcPts val="0"/>
                        </a:spcAft>
                      </a:pPr>
                      <a:r>
                        <a:rPr lang="ja-JP" sz="900" b="1" kern="100" dirty="0">
                          <a:solidFill>
                            <a:srgbClr val="464646"/>
                          </a:solidFill>
                          <a:effectLst/>
                        </a:rPr>
                        <a:t>目的地</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過去の入力履歴や、予め登録された目的地を</a:t>
                      </a:r>
                      <a:endParaRPr lang="en-US" altLang="ja-JP" sz="900" kern="100" dirty="0">
                        <a:solidFill>
                          <a:srgbClr val="464646"/>
                        </a:solidFill>
                        <a:effectLst/>
                      </a:endParaRPr>
                    </a:p>
                    <a:p>
                      <a:pPr algn="just">
                        <a:lnSpc>
                          <a:spcPct val="120000"/>
                        </a:lnSpc>
                        <a:spcAft>
                          <a:spcPts val="0"/>
                        </a:spcAft>
                      </a:pPr>
                      <a:r>
                        <a:rPr lang="ja-JP" sz="900" kern="100" dirty="0">
                          <a:solidFill>
                            <a:srgbClr val="464646"/>
                          </a:solidFill>
                          <a:effectLst/>
                        </a:rPr>
                        <a:t>呼び出せます。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54524943"/>
                  </a:ext>
                </a:extLst>
              </a:tr>
            </a:tbl>
          </a:graphicData>
        </a:graphic>
      </p:graphicFrame>
      <p:sp>
        <p:nvSpPr>
          <p:cNvPr id="19" name="コンテンツ プレースホルダー 2">
            <a:extLst>
              <a:ext uri="{FF2B5EF4-FFF2-40B4-BE49-F238E27FC236}">
                <a16:creationId xmlns:a16="http://schemas.microsoft.com/office/drawing/2014/main" id="{A542C794-BF37-FFD4-6590-E8D56233493F}"/>
              </a:ext>
            </a:extLst>
          </p:cNvPr>
          <p:cNvSpPr txBox="1">
            <a:spLocks/>
          </p:cNvSpPr>
          <p:nvPr/>
        </p:nvSpPr>
        <p:spPr>
          <a:xfrm>
            <a:off x="359569" y="4347201"/>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21" name="コンテンツ プレースホルダー 2">
            <a:extLst>
              <a:ext uri="{FF2B5EF4-FFF2-40B4-BE49-F238E27FC236}">
                <a16:creationId xmlns:a16="http://schemas.microsoft.com/office/drawing/2014/main" id="{9EC44F0E-91F8-0243-8F13-E9C9698AF0A9}"/>
              </a:ext>
            </a:extLst>
          </p:cNvPr>
          <p:cNvSpPr txBox="1">
            <a:spLocks/>
          </p:cNvSpPr>
          <p:nvPr/>
        </p:nvSpPr>
        <p:spPr>
          <a:xfrm>
            <a:off x="4867625"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sp>
        <p:nvSpPr>
          <p:cNvPr id="4" name="正方形/長方形 3">
            <a:extLst>
              <a:ext uri="{FF2B5EF4-FFF2-40B4-BE49-F238E27FC236}">
                <a16:creationId xmlns:a16="http://schemas.microsoft.com/office/drawing/2014/main" id="{957E8EB5-94B5-B31F-E309-96A84A733583}"/>
              </a:ext>
            </a:extLst>
          </p:cNvPr>
          <p:cNvSpPr/>
          <p:nvPr/>
        </p:nvSpPr>
        <p:spPr>
          <a:xfrm>
            <a:off x="789490" y="223660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9" name="正方形/長方形 8">
            <a:extLst>
              <a:ext uri="{FF2B5EF4-FFF2-40B4-BE49-F238E27FC236}">
                <a16:creationId xmlns:a16="http://schemas.microsoft.com/office/drawing/2014/main" id="{8B227603-8CC0-05FB-379B-BF973F9D0DD9}"/>
              </a:ext>
            </a:extLst>
          </p:cNvPr>
          <p:cNvSpPr/>
          <p:nvPr/>
        </p:nvSpPr>
        <p:spPr>
          <a:xfrm>
            <a:off x="791988" y="242267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17" name="正方形/長方形 16">
            <a:extLst>
              <a:ext uri="{FF2B5EF4-FFF2-40B4-BE49-F238E27FC236}">
                <a16:creationId xmlns:a16="http://schemas.microsoft.com/office/drawing/2014/main" id="{388A8925-D12E-1983-46CB-F56B614BF15B}"/>
              </a:ext>
            </a:extLst>
          </p:cNvPr>
          <p:cNvSpPr/>
          <p:nvPr/>
        </p:nvSpPr>
        <p:spPr>
          <a:xfrm>
            <a:off x="791988" y="262122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18" name="正方形/長方形 17">
            <a:extLst>
              <a:ext uri="{FF2B5EF4-FFF2-40B4-BE49-F238E27FC236}">
                <a16:creationId xmlns:a16="http://schemas.microsoft.com/office/drawing/2014/main" id="{B9473758-6C62-B030-C670-20ACE38FF08E}"/>
              </a:ext>
            </a:extLst>
          </p:cNvPr>
          <p:cNvSpPr/>
          <p:nvPr/>
        </p:nvSpPr>
        <p:spPr>
          <a:xfrm>
            <a:off x="791988" y="2814246"/>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pic>
        <p:nvPicPr>
          <p:cNvPr id="27" name="図 26">
            <a:extLst>
              <a:ext uri="{FF2B5EF4-FFF2-40B4-BE49-F238E27FC236}">
                <a16:creationId xmlns:a16="http://schemas.microsoft.com/office/drawing/2014/main" id="{137BEAD0-ADE4-2516-9D9C-8E03E125133F}"/>
              </a:ext>
            </a:extLst>
          </p:cNvPr>
          <p:cNvPicPr>
            <a:picLocks noChangeAspect="1"/>
          </p:cNvPicPr>
          <p:nvPr/>
        </p:nvPicPr>
        <p:blipFill>
          <a:blip r:embed="rId4"/>
          <a:stretch>
            <a:fillRect/>
          </a:stretch>
        </p:blipFill>
        <p:spPr>
          <a:xfrm>
            <a:off x="374318" y="4847939"/>
            <a:ext cx="3924000" cy="212011"/>
          </a:xfrm>
          <a:prstGeom prst="rect">
            <a:avLst/>
          </a:prstGeom>
        </p:spPr>
      </p:pic>
      <p:sp>
        <p:nvSpPr>
          <p:cNvPr id="28" name="正方形/長方形 27">
            <a:extLst>
              <a:ext uri="{FF2B5EF4-FFF2-40B4-BE49-F238E27FC236}">
                <a16:creationId xmlns:a16="http://schemas.microsoft.com/office/drawing/2014/main" id="{D4670444-2185-64E5-00EB-8BC3C2981C77}"/>
              </a:ext>
            </a:extLst>
          </p:cNvPr>
          <p:cNvSpPr/>
          <p:nvPr/>
        </p:nvSpPr>
        <p:spPr>
          <a:xfrm>
            <a:off x="1728255" y="464170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A</a:t>
            </a:r>
            <a:endParaRPr kumimoji="1" lang="ja-JP" altLang="en-US" sz="1000" b="1" dirty="0" err="1">
              <a:solidFill>
                <a:schemeClr val="tx1"/>
              </a:solidFill>
            </a:endParaRPr>
          </a:p>
        </p:txBody>
      </p:sp>
      <p:sp>
        <p:nvSpPr>
          <p:cNvPr id="29" name="正方形/長方形 28">
            <a:extLst>
              <a:ext uri="{FF2B5EF4-FFF2-40B4-BE49-F238E27FC236}">
                <a16:creationId xmlns:a16="http://schemas.microsoft.com/office/drawing/2014/main" id="{7C144AF1-57F0-1366-7B6D-F7085E36FC32}"/>
              </a:ext>
            </a:extLst>
          </p:cNvPr>
          <p:cNvSpPr/>
          <p:nvPr/>
        </p:nvSpPr>
        <p:spPr>
          <a:xfrm>
            <a:off x="2265268" y="464170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B</a:t>
            </a:r>
            <a:endParaRPr kumimoji="1" lang="ja-JP" altLang="en-US" sz="1000" b="1" dirty="0" err="1">
              <a:solidFill>
                <a:schemeClr val="tx1"/>
              </a:solidFill>
            </a:endParaRPr>
          </a:p>
        </p:txBody>
      </p:sp>
      <p:sp>
        <p:nvSpPr>
          <p:cNvPr id="30" name="正方形/長方形 29">
            <a:extLst>
              <a:ext uri="{FF2B5EF4-FFF2-40B4-BE49-F238E27FC236}">
                <a16:creationId xmlns:a16="http://schemas.microsoft.com/office/drawing/2014/main" id="{5EEF7FF4-B881-253A-99B0-6D5939FBECA8}"/>
              </a:ext>
            </a:extLst>
          </p:cNvPr>
          <p:cNvSpPr/>
          <p:nvPr/>
        </p:nvSpPr>
        <p:spPr>
          <a:xfrm>
            <a:off x="2834575" y="464170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C</a:t>
            </a:r>
            <a:endParaRPr kumimoji="1" lang="ja-JP" altLang="en-US" sz="1000" b="1" dirty="0" err="1">
              <a:solidFill>
                <a:schemeClr val="tx1"/>
              </a:solidFill>
            </a:endParaRPr>
          </a:p>
        </p:txBody>
      </p:sp>
      <p:sp>
        <p:nvSpPr>
          <p:cNvPr id="31" name="正方形/長方形 30">
            <a:extLst>
              <a:ext uri="{FF2B5EF4-FFF2-40B4-BE49-F238E27FC236}">
                <a16:creationId xmlns:a16="http://schemas.microsoft.com/office/drawing/2014/main" id="{7327E4A8-0B86-F2CD-18E6-B32299366646}"/>
              </a:ext>
            </a:extLst>
          </p:cNvPr>
          <p:cNvSpPr/>
          <p:nvPr/>
        </p:nvSpPr>
        <p:spPr>
          <a:xfrm>
            <a:off x="3398885" y="464170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D</a:t>
            </a:r>
          </a:p>
        </p:txBody>
      </p:sp>
      <p:sp>
        <p:nvSpPr>
          <p:cNvPr id="32" name="正方形/長方形 31">
            <a:extLst>
              <a:ext uri="{FF2B5EF4-FFF2-40B4-BE49-F238E27FC236}">
                <a16:creationId xmlns:a16="http://schemas.microsoft.com/office/drawing/2014/main" id="{0B8ACB50-AF7D-7704-9449-06B91DE6FCD8}"/>
              </a:ext>
            </a:extLst>
          </p:cNvPr>
          <p:cNvSpPr/>
          <p:nvPr/>
        </p:nvSpPr>
        <p:spPr>
          <a:xfrm>
            <a:off x="3976409" y="464170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E</a:t>
            </a:r>
          </a:p>
        </p:txBody>
      </p:sp>
      <p:sp>
        <p:nvSpPr>
          <p:cNvPr id="49" name="正方形/長方形 48">
            <a:extLst>
              <a:ext uri="{FF2B5EF4-FFF2-40B4-BE49-F238E27FC236}">
                <a16:creationId xmlns:a16="http://schemas.microsoft.com/office/drawing/2014/main" id="{F50000F5-D1F2-D239-FE81-DFEB5E9D16F0}"/>
              </a:ext>
            </a:extLst>
          </p:cNvPr>
          <p:cNvSpPr/>
          <p:nvPr/>
        </p:nvSpPr>
        <p:spPr>
          <a:xfrm>
            <a:off x="786992" y="223660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50" name="正方形/長方形 49">
            <a:extLst>
              <a:ext uri="{FF2B5EF4-FFF2-40B4-BE49-F238E27FC236}">
                <a16:creationId xmlns:a16="http://schemas.microsoft.com/office/drawing/2014/main" id="{BFC480F5-6E86-B845-C81D-93B1A4CD485B}"/>
              </a:ext>
            </a:extLst>
          </p:cNvPr>
          <p:cNvSpPr/>
          <p:nvPr/>
        </p:nvSpPr>
        <p:spPr>
          <a:xfrm>
            <a:off x="789490" y="242267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51" name="正方形/長方形 50">
            <a:extLst>
              <a:ext uri="{FF2B5EF4-FFF2-40B4-BE49-F238E27FC236}">
                <a16:creationId xmlns:a16="http://schemas.microsoft.com/office/drawing/2014/main" id="{6515D63E-395A-DFD5-7E72-EEF84B95841D}"/>
              </a:ext>
            </a:extLst>
          </p:cNvPr>
          <p:cNvSpPr/>
          <p:nvPr/>
        </p:nvSpPr>
        <p:spPr>
          <a:xfrm>
            <a:off x="796515" y="262122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52" name="正方形/長方形 51">
            <a:extLst>
              <a:ext uri="{FF2B5EF4-FFF2-40B4-BE49-F238E27FC236}">
                <a16:creationId xmlns:a16="http://schemas.microsoft.com/office/drawing/2014/main" id="{D3F144A6-BABA-D6A4-FB35-6DEB11D50D29}"/>
              </a:ext>
            </a:extLst>
          </p:cNvPr>
          <p:cNvSpPr/>
          <p:nvPr/>
        </p:nvSpPr>
        <p:spPr>
          <a:xfrm>
            <a:off x="786991" y="2814246"/>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endParaRPr kumimoji="1" lang="ja-JP" altLang="en-US" sz="1000" b="1" dirty="0" err="1">
              <a:solidFill>
                <a:schemeClr val="tx1"/>
              </a:solidFill>
            </a:endParaRPr>
          </a:p>
        </p:txBody>
      </p:sp>
      <p:sp>
        <p:nvSpPr>
          <p:cNvPr id="64" name="正方形/長方形 63">
            <a:extLst>
              <a:ext uri="{FF2B5EF4-FFF2-40B4-BE49-F238E27FC236}">
                <a16:creationId xmlns:a16="http://schemas.microsoft.com/office/drawing/2014/main" id="{35ADBE85-2F81-C05D-0512-76911BD62BDB}"/>
              </a:ext>
            </a:extLst>
          </p:cNvPr>
          <p:cNvSpPr/>
          <p:nvPr/>
        </p:nvSpPr>
        <p:spPr>
          <a:xfrm>
            <a:off x="5118147" y="1985598"/>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9</a:t>
            </a:r>
            <a:endParaRPr kumimoji="1" lang="ja-JP" altLang="en-US" sz="900" b="1" dirty="0" err="1">
              <a:solidFill>
                <a:schemeClr val="tx1"/>
              </a:solidFill>
            </a:endParaRPr>
          </a:p>
        </p:txBody>
      </p:sp>
      <p:sp>
        <p:nvSpPr>
          <p:cNvPr id="65" name="正方形/長方形 64">
            <a:extLst>
              <a:ext uri="{FF2B5EF4-FFF2-40B4-BE49-F238E27FC236}">
                <a16:creationId xmlns:a16="http://schemas.microsoft.com/office/drawing/2014/main" id="{FD7FA494-C0BD-B3DA-5D7C-8533370166F4}"/>
              </a:ext>
            </a:extLst>
          </p:cNvPr>
          <p:cNvSpPr/>
          <p:nvPr/>
        </p:nvSpPr>
        <p:spPr>
          <a:xfrm>
            <a:off x="5645197"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2</a:t>
            </a:r>
            <a:endParaRPr kumimoji="1" lang="ja-JP" altLang="en-US" sz="900" b="1" dirty="0" err="1">
              <a:solidFill>
                <a:schemeClr val="tx1"/>
              </a:solidFill>
            </a:endParaRPr>
          </a:p>
        </p:txBody>
      </p:sp>
      <p:sp>
        <p:nvSpPr>
          <p:cNvPr id="66" name="正方形/長方形 65">
            <a:extLst>
              <a:ext uri="{FF2B5EF4-FFF2-40B4-BE49-F238E27FC236}">
                <a16:creationId xmlns:a16="http://schemas.microsoft.com/office/drawing/2014/main" id="{636FE00C-4220-CBE7-D652-1B4532E4EFE2}"/>
              </a:ext>
            </a:extLst>
          </p:cNvPr>
          <p:cNvSpPr/>
          <p:nvPr/>
        </p:nvSpPr>
        <p:spPr>
          <a:xfrm>
            <a:off x="6381797"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3</a:t>
            </a:r>
            <a:endParaRPr kumimoji="1" lang="ja-JP" altLang="en-US" sz="900" b="1" dirty="0" err="1">
              <a:solidFill>
                <a:schemeClr val="tx1"/>
              </a:solidFill>
            </a:endParaRPr>
          </a:p>
        </p:txBody>
      </p:sp>
      <p:sp>
        <p:nvSpPr>
          <p:cNvPr id="67" name="正方形/長方形 66">
            <a:extLst>
              <a:ext uri="{FF2B5EF4-FFF2-40B4-BE49-F238E27FC236}">
                <a16:creationId xmlns:a16="http://schemas.microsoft.com/office/drawing/2014/main" id="{19A2A29B-7DBB-51A7-3719-8B4B9C528AE6}"/>
              </a:ext>
            </a:extLst>
          </p:cNvPr>
          <p:cNvSpPr/>
          <p:nvPr/>
        </p:nvSpPr>
        <p:spPr>
          <a:xfrm>
            <a:off x="6917183"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4</a:t>
            </a:r>
            <a:endParaRPr kumimoji="1" lang="ja-JP" altLang="en-US" sz="900" b="1" dirty="0" err="1">
              <a:solidFill>
                <a:schemeClr val="tx1"/>
              </a:solidFill>
            </a:endParaRPr>
          </a:p>
        </p:txBody>
      </p:sp>
      <p:sp>
        <p:nvSpPr>
          <p:cNvPr id="68" name="正方形/長方形 67">
            <a:extLst>
              <a:ext uri="{FF2B5EF4-FFF2-40B4-BE49-F238E27FC236}">
                <a16:creationId xmlns:a16="http://schemas.microsoft.com/office/drawing/2014/main" id="{C3FAEB4B-14A9-5161-A555-664114F3FD05}"/>
              </a:ext>
            </a:extLst>
          </p:cNvPr>
          <p:cNvSpPr/>
          <p:nvPr/>
        </p:nvSpPr>
        <p:spPr>
          <a:xfrm>
            <a:off x="7387394"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5</a:t>
            </a:r>
            <a:endParaRPr kumimoji="1" lang="ja-JP" altLang="en-US" sz="900" b="1" dirty="0" err="1">
              <a:solidFill>
                <a:schemeClr val="tx1"/>
              </a:solidFill>
            </a:endParaRPr>
          </a:p>
        </p:txBody>
      </p:sp>
      <p:sp>
        <p:nvSpPr>
          <p:cNvPr id="69" name="正方形/長方形 68">
            <a:extLst>
              <a:ext uri="{FF2B5EF4-FFF2-40B4-BE49-F238E27FC236}">
                <a16:creationId xmlns:a16="http://schemas.microsoft.com/office/drawing/2014/main" id="{93A3591D-E844-8DAE-CB5C-9255B9D70285}"/>
              </a:ext>
            </a:extLst>
          </p:cNvPr>
          <p:cNvSpPr/>
          <p:nvPr/>
        </p:nvSpPr>
        <p:spPr>
          <a:xfrm>
            <a:off x="7726897"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6</a:t>
            </a:r>
            <a:endParaRPr kumimoji="1" lang="ja-JP" altLang="en-US" sz="900" b="1" dirty="0" err="1">
              <a:solidFill>
                <a:schemeClr val="tx1"/>
              </a:solidFill>
            </a:endParaRPr>
          </a:p>
        </p:txBody>
      </p:sp>
      <p:sp>
        <p:nvSpPr>
          <p:cNvPr id="70" name="正方形/長方形 69">
            <a:extLst>
              <a:ext uri="{FF2B5EF4-FFF2-40B4-BE49-F238E27FC236}">
                <a16:creationId xmlns:a16="http://schemas.microsoft.com/office/drawing/2014/main" id="{0AF30296-17CC-A235-3B00-20B35729D3BF}"/>
              </a:ext>
            </a:extLst>
          </p:cNvPr>
          <p:cNvSpPr/>
          <p:nvPr/>
        </p:nvSpPr>
        <p:spPr>
          <a:xfrm>
            <a:off x="8500540"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8</a:t>
            </a:r>
            <a:endParaRPr kumimoji="1" lang="ja-JP" altLang="en-US" sz="900" b="1" dirty="0" err="1">
              <a:solidFill>
                <a:schemeClr val="tx1"/>
              </a:solidFill>
            </a:endParaRPr>
          </a:p>
        </p:txBody>
      </p:sp>
      <p:sp>
        <p:nvSpPr>
          <p:cNvPr id="71" name="正方形/長方形 70">
            <a:extLst>
              <a:ext uri="{FF2B5EF4-FFF2-40B4-BE49-F238E27FC236}">
                <a16:creationId xmlns:a16="http://schemas.microsoft.com/office/drawing/2014/main" id="{CAD2EDDE-9E5F-4078-A7E5-800560902144}"/>
              </a:ext>
            </a:extLst>
          </p:cNvPr>
          <p:cNvSpPr/>
          <p:nvPr/>
        </p:nvSpPr>
        <p:spPr>
          <a:xfrm>
            <a:off x="8010227"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7</a:t>
            </a:r>
            <a:endParaRPr kumimoji="1" lang="ja-JP" altLang="en-US" sz="900" b="1" dirty="0" err="1">
              <a:solidFill>
                <a:schemeClr val="tx1"/>
              </a:solidFill>
            </a:endParaRPr>
          </a:p>
        </p:txBody>
      </p:sp>
      <p:sp>
        <p:nvSpPr>
          <p:cNvPr id="73" name="正方形/長方形 72">
            <a:extLst>
              <a:ext uri="{FF2B5EF4-FFF2-40B4-BE49-F238E27FC236}">
                <a16:creationId xmlns:a16="http://schemas.microsoft.com/office/drawing/2014/main" id="{083E011C-F76E-6B66-181F-3E6FDE9698A5}"/>
              </a:ext>
            </a:extLst>
          </p:cNvPr>
          <p:cNvSpPr/>
          <p:nvPr/>
        </p:nvSpPr>
        <p:spPr>
          <a:xfrm>
            <a:off x="5854747" y="1985598"/>
            <a:ext cx="228553"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900" b="1" dirty="0" err="1">
              <a:solidFill>
                <a:schemeClr val="tx1"/>
              </a:solidFill>
            </a:endParaRPr>
          </a:p>
        </p:txBody>
      </p:sp>
      <p:sp>
        <p:nvSpPr>
          <p:cNvPr id="74" name="正方形/長方形 73">
            <a:extLst>
              <a:ext uri="{FF2B5EF4-FFF2-40B4-BE49-F238E27FC236}">
                <a16:creationId xmlns:a16="http://schemas.microsoft.com/office/drawing/2014/main" id="{B1EFC9E5-A3BB-BE22-BA0A-A0061575A103}"/>
              </a:ext>
            </a:extLst>
          </p:cNvPr>
          <p:cNvSpPr/>
          <p:nvPr/>
        </p:nvSpPr>
        <p:spPr>
          <a:xfrm>
            <a:off x="6547156" y="1985598"/>
            <a:ext cx="31070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900" b="1" dirty="0" err="1">
              <a:solidFill>
                <a:schemeClr val="tx1"/>
              </a:solidFill>
            </a:endParaRPr>
          </a:p>
        </p:txBody>
      </p:sp>
      <p:sp>
        <p:nvSpPr>
          <p:cNvPr id="75" name="正方形/長方形 74">
            <a:extLst>
              <a:ext uri="{FF2B5EF4-FFF2-40B4-BE49-F238E27FC236}">
                <a16:creationId xmlns:a16="http://schemas.microsoft.com/office/drawing/2014/main" id="{3DDCF4A9-EC3C-31A2-4EE1-0A4C212B319F}"/>
              </a:ext>
            </a:extLst>
          </p:cNvPr>
          <p:cNvSpPr/>
          <p:nvPr/>
        </p:nvSpPr>
        <p:spPr>
          <a:xfrm>
            <a:off x="8113264" y="1985598"/>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900" b="1" dirty="0" err="1">
              <a:solidFill>
                <a:schemeClr val="tx1"/>
              </a:solidFill>
            </a:endParaRPr>
          </a:p>
        </p:txBody>
      </p:sp>
      <p:sp>
        <p:nvSpPr>
          <p:cNvPr id="76" name="正方形/長方形 75">
            <a:extLst>
              <a:ext uri="{FF2B5EF4-FFF2-40B4-BE49-F238E27FC236}">
                <a16:creationId xmlns:a16="http://schemas.microsoft.com/office/drawing/2014/main" id="{A2418270-55DF-2D3A-1082-3BCF78C878F4}"/>
              </a:ext>
            </a:extLst>
          </p:cNvPr>
          <p:cNvSpPr/>
          <p:nvPr/>
        </p:nvSpPr>
        <p:spPr>
          <a:xfrm>
            <a:off x="8476811" y="1985598"/>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900" b="1" dirty="0" err="1">
              <a:solidFill>
                <a:schemeClr val="tx1"/>
              </a:solidFill>
            </a:endParaRPr>
          </a:p>
        </p:txBody>
      </p:sp>
      <p:sp>
        <p:nvSpPr>
          <p:cNvPr id="78" name="正方形/長方形 77">
            <a:extLst>
              <a:ext uri="{FF2B5EF4-FFF2-40B4-BE49-F238E27FC236}">
                <a16:creationId xmlns:a16="http://schemas.microsoft.com/office/drawing/2014/main" id="{02623846-29F9-EFE5-38F7-0BC3F126CB07}"/>
              </a:ext>
            </a:extLst>
          </p:cNvPr>
          <p:cNvSpPr/>
          <p:nvPr/>
        </p:nvSpPr>
        <p:spPr>
          <a:xfrm>
            <a:off x="5727438" y="2001265"/>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10</a:t>
            </a:r>
            <a:endParaRPr kumimoji="1" lang="ja-JP" altLang="en-US" sz="900" b="1" dirty="0" err="1">
              <a:solidFill>
                <a:schemeClr val="tx1"/>
              </a:solidFill>
            </a:endParaRPr>
          </a:p>
        </p:txBody>
      </p:sp>
      <p:sp>
        <p:nvSpPr>
          <p:cNvPr id="79" name="正方形/長方形 78">
            <a:extLst>
              <a:ext uri="{FF2B5EF4-FFF2-40B4-BE49-F238E27FC236}">
                <a16:creationId xmlns:a16="http://schemas.microsoft.com/office/drawing/2014/main" id="{AD870385-9BEE-5D97-4A6D-C1C89F2419FF}"/>
              </a:ext>
            </a:extLst>
          </p:cNvPr>
          <p:cNvSpPr/>
          <p:nvPr/>
        </p:nvSpPr>
        <p:spPr>
          <a:xfrm>
            <a:off x="6394584" y="2001265"/>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11</a:t>
            </a:r>
            <a:endParaRPr kumimoji="1" lang="ja-JP" altLang="en-US" sz="900" b="1" dirty="0" err="1">
              <a:solidFill>
                <a:schemeClr val="tx1"/>
              </a:solidFill>
            </a:endParaRPr>
          </a:p>
        </p:txBody>
      </p:sp>
      <p:sp>
        <p:nvSpPr>
          <p:cNvPr id="80" name="正方形/長方形 79">
            <a:extLst>
              <a:ext uri="{FF2B5EF4-FFF2-40B4-BE49-F238E27FC236}">
                <a16:creationId xmlns:a16="http://schemas.microsoft.com/office/drawing/2014/main" id="{E4205D67-8FF2-B967-8623-12D293741B3F}"/>
              </a:ext>
            </a:extLst>
          </p:cNvPr>
          <p:cNvSpPr/>
          <p:nvPr/>
        </p:nvSpPr>
        <p:spPr>
          <a:xfrm>
            <a:off x="7948832" y="2001265"/>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12</a:t>
            </a:r>
            <a:endParaRPr kumimoji="1" lang="ja-JP" altLang="en-US" sz="900" b="1" dirty="0" err="1">
              <a:solidFill>
                <a:schemeClr val="tx1"/>
              </a:solidFill>
            </a:endParaRPr>
          </a:p>
        </p:txBody>
      </p:sp>
      <p:sp>
        <p:nvSpPr>
          <p:cNvPr id="81" name="正方形/長方形 80">
            <a:extLst>
              <a:ext uri="{FF2B5EF4-FFF2-40B4-BE49-F238E27FC236}">
                <a16:creationId xmlns:a16="http://schemas.microsoft.com/office/drawing/2014/main" id="{F9791848-2064-55D8-E531-B57D832CA926}"/>
              </a:ext>
            </a:extLst>
          </p:cNvPr>
          <p:cNvSpPr/>
          <p:nvPr/>
        </p:nvSpPr>
        <p:spPr>
          <a:xfrm>
            <a:off x="8321948" y="2001265"/>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13</a:t>
            </a:r>
            <a:endParaRPr kumimoji="1" lang="ja-JP" altLang="en-US" sz="900" b="1" dirty="0" err="1">
              <a:solidFill>
                <a:schemeClr val="tx1"/>
              </a:solidFill>
            </a:endParaRPr>
          </a:p>
        </p:txBody>
      </p:sp>
      <p:sp>
        <p:nvSpPr>
          <p:cNvPr id="83" name="正方形/長方形 82">
            <a:extLst>
              <a:ext uri="{FF2B5EF4-FFF2-40B4-BE49-F238E27FC236}">
                <a16:creationId xmlns:a16="http://schemas.microsoft.com/office/drawing/2014/main" id="{DF1FE7A7-71A8-ACEE-9FA7-530E781E4E4C}"/>
              </a:ext>
            </a:extLst>
          </p:cNvPr>
          <p:cNvSpPr/>
          <p:nvPr/>
        </p:nvSpPr>
        <p:spPr>
          <a:xfrm>
            <a:off x="4722077" y="2328814"/>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14</a:t>
            </a:r>
            <a:endParaRPr kumimoji="1" lang="ja-JP" altLang="en-US" sz="900" b="1" dirty="0" err="1">
              <a:solidFill>
                <a:schemeClr val="tx1"/>
              </a:solidFill>
            </a:endParaRPr>
          </a:p>
        </p:txBody>
      </p:sp>
      <p:sp>
        <p:nvSpPr>
          <p:cNvPr id="84" name="正方形/長方形 83">
            <a:extLst>
              <a:ext uri="{FF2B5EF4-FFF2-40B4-BE49-F238E27FC236}">
                <a16:creationId xmlns:a16="http://schemas.microsoft.com/office/drawing/2014/main" id="{944381C5-8F45-F60F-92F8-9B4390FDC354}"/>
              </a:ext>
            </a:extLst>
          </p:cNvPr>
          <p:cNvSpPr/>
          <p:nvPr/>
        </p:nvSpPr>
        <p:spPr>
          <a:xfrm>
            <a:off x="5054005" y="2328814"/>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15</a:t>
            </a:r>
            <a:endParaRPr kumimoji="1" lang="ja-JP" altLang="en-US" sz="900" b="1" dirty="0" err="1">
              <a:solidFill>
                <a:schemeClr val="tx1"/>
              </a:solidFill>
            </a:endParaRPr>
          </a:p>
        </p:txBody>
      </p:sp>
      <p:sp>
        <p:nvSpPr>
          <p:cNvPr id="85" name="正方形/長方形 84">
            <a:extLst>
              <a:ext uri="{FF2B5EF4-FFF2-40B4-BE49-F238E27FC236}">
                <a16:creationId xmlns:a16="http://schemas.microsoft.com/office/drawing/2014/main" id="{0BC6C2E0-D879-890A-4353-053A15E9BC40}"/>
              </a:ext>
            </a:extLst>
          </p:cNvPr>
          <p:cNvSpPr/>
          <p:nvPr/>
        </p:nvSpPr>
        <p:spPr>
          <a:xfrm>
            <a:off x="5005695" y="169062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a:t>
            </a:r>
            <a:endParaRPr kumimoji="1" lang="ja-JP" altLang="en-US" sz="900" b="1" dirty="0" err="1">
              <a:solidFill>
                <a:schemeClr val="tx1"/>
              </a:solidFill>
            </a:endParaRPr>
          </a:p>
        </p:txBody>
      </p:sp>
    </p:spTree>
    <p:extLst>
      <p:ext uri="{BB962C8B-B14F-4D97-AF65-F5344CB8AC3E}">
        <p14:creationId xmlns:p14="http://schemas.microsoft.com/office/powerpoint/2010/main" val="344324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4-2. </a:t>
            </a:r>
            <a:r>
              <a:rPr kumimoji="1" lang="ja-JP" altLang="en-US" dirty="0"/>
              <a:t>出張申請</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21</a:t>
            </a:fld>
            <a:endParaRPr lang="en-GB"/>
          </a:p>
        </p:txBody>
      </p:sp>
      <p:graphicFrame>
        <p:nvGraphicFramePr>
          <p:cNvPr id="10" name="表 9">
            <a:extLst>
              <a:ext uri="{FF2B5EF4-FFF2-40B4-BE49-F238E27FC236}">
                <a16:creationId xmlns:a16="http://schemas.microsoft.com/office/drawing/2014/main" id="{83613778-1BC3-0224-DA2F-2E2005FBA27F}"/>
              </a:ext>
            </a:extLst>
          </p:cNvPr>
          <p:cNvGraphicFramePr>
            <a:graphicFrameLocks noGrp="1"/>
          </p:cNvGraphicFramePr>
          <p:nvPr/>
        </p:nvGraphicFramePr>
        <p:xfrm>
          <a:off x="367399" y="3029020"/>
          <a:ext cx="3917264" cy="2463637"/>
        </p:xfrm>
        <a:graphic>
          <a:graphicData uri="http://schemas.openxmlformats.org/drawingml/2006/table">
            <a:tbl>
              <a:tblPr firstRow="1" firstCol="1" bandRow="1">
                <a:tableStyleId>{D27102A9-8310-4765-A935-A1911B00CA55}</a:tableStyleId>
              </a:tblPr>
              <a:tblGrid>
                <a:gridCol w="213046">
                  <a:extLst>
                    <a:ext uri="{9D8B030D-6E8A-4147-A177-3AD203B41FA5}">
                      <a16:colId xmlns:a16="http://schemas.microsoft.com/office/drawing/2014/main" val="20000"/>
                    </a:ext>
                  </a:extLst>
                </a:gridCol>
                <a:gridCol w="842838">
                  <a:extLst>
                    <a:ext uri="{9D8B030D-6E8A-4147-A177-3AD203B41FA5}">
                      <a16:colId xmlns:a16="http://schemas.microsoft.com/office/drawing/2014/main" val="20001"/>
                    </a:ext>
                  </a:extLst>
                </a:gridCol>
                <a:gridCol w="2861380">
                  <a:extLst>
                    <a:ext uri="{9D8B030D-6E8A-4147-A177-3AD203B41FA5}">
                      <a16:colId xmlns:a16="http://schemas.microsoft.com/office/drawing/2014/main" val="20002"/>
                    </a:ext>
                  </a:extLst>
                </a:gridCol>
              </a:tblGrid>
              <a:tr h="446334">
                <a:tc>
                  <a:txBody>
                    <a:bodyPr/>
                    <a:lstStyle/>
                    <a:p>
                      <a:pPr algn="ctr">
                        <a:lnSpc>
                          <a:spcPct val="120000"/>
                        </a:lnSpc>
                        <a:spcAft>
                          <a:spcPts val="0"/>
                        </a:spcAft>
                      </a:pPr>
                      <a:r>
                        <a:rPr lang="en-US" altLang="ja-JP" sz="900" b="1" kern="100" dirty="0">
                          <a:solidFill>
                            <a:schemeClr val="tx1"/>
                          </a:solidFill>
                          <a:effectLst/>
                          <a:latin typeface="+mn-lt"/>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申請者</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自動表示されます。</a:t>
                      </a:r>
                      <a:br>
                        <a:rPr lang="en-US" altLang="ja-JP" sz="900" b="0" kern="100" dirty="0">
                          <a:effectLst/>
                          <a:latin typeface="+mn-lt"/>
                        </a:rPr>
                      </a:br>
                      <a:r>
                        <a:rPr lang="ja-JP" sz="900" b="0" kern="100" dirty="0">
                          <a:effectLst/>
                          <a:latin typeface="+mn-lt"/>
                        </a:rPr>
                        <a:t>代理申請をする場合は変更してください。</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7804">
                <a:tc>
                  <a:txBody>
                    <a:bodyPr/>
                    <a:lstStyle/>
                    <a:p>
                      <a:pPr algn="ctr">
                        <a:lnSpc>
                          <a:spcPct val="120000"/>
                        </a:lnSpc>
                        <a:spcAft>
                          <a:spcPts val="0"/>
                        </a:spcAft>
                      </a:pPr>
                      <a:r>
                        <a:rPr lang="en-US" altLang="ja-JP" sz="900" b="1" kern="100" dirty="0">
                          <a:solidFill>
                            <a:schemeClr val="tx1"/>
                          </a:solidFill>
                          <a:effectLst/>
                          <a:latin typeface="+mn-lt"/>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負担部門</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負担部門を選択します。</a:t>
                      </a:r>
                      <a:br>
                        <a:rPr lang="en-US" altLang="ja-JP" sz="900" b="0" kern="100" dirty="0">
                          <a:effectLst/>
                          <a:latin typeface="+mn-lt"/>
                        </a:rPr>
                      </a:br>
                      <a:r>
                        <a:rPr lang="ja-JP" sz="900" b="0" kern="100" dirty="0">
                          <a:effectLst/>
                          <a:latin typeface="+mn-lt"/>
                        </a:rPr>
                        <a:t>初期値は所属部門が表示されます。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433">
                <a:tc>
                  <a:txBody>
                    <a:bodyPr/>
                    <a:lstStyle/>
                    <a:p>
                      <a:pPr algn="ctr">
                        <a:lnSpc>
                          <a:spcPct val="120000"/>
                        </a:lnSpc>
                        <a:spcAft>
                          <a:spcPts val="0"/>
                        </a:spcAft>
                      </a:pPr>
                      <a:r>
                        <a:rPr lang="en-US" altLang="ja-JP" sz="900" b="1" kern="100" dirty="0">
                          <a:solidFill>
                            <a:schemeClr val="tx1"/>
                          </a:solidFill>
                          <a:effectLst/>
                          <a:latin typeface="+mn-lt"/>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仮払金</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仮払金を希望する場合はチェックをつけます。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4175">
                <a:tc>
                  <a:txBody>
                    <a:bodyPr/>
                    <a:lstStyle/>
                    <a:p>
                      <a:pPr algn="ctr">
                        <a:lnSpc>
                          <a:spcPct val="120000"/>
                        </a:lnSpc>
                        <a:spcAft>
                          <a:spcPts val="0"/>
                        </a:spcAft>
                      </a:pPr>
                      <a:r>
                        <a:rPr lang="en-US" altLang="ja-JP" sz="900" b="1" kern="100" dirty="0">
                          <a:solidFill>
                            <a:schemeClr val="tx1"/>
                          </a:solidFill>
                          <a:effectLst/>
                          <a:latin typeface="+mn-lt"/>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a:effectLst/>
                          <a:latin typeface="+mn-lt"/>
                        </a:rPr>
                        <a:t>備考</a:t>
                      </a:r>
                      <a:endParaRPr lang="ja-JP" sz="900" b="1" kern="10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備考情報を記載します。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376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a:effectLst/>
                          <a:latin typeface="+mn-lt"/>
                        </a:rPr>
                        <a:t>出張期間</a:t>
                      </a:r>
                      <a:endParaRPr lang="ja-JP" sz="900" b="1" kern="10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出張期間を入力します。</a:t>
                      </a:r>
                      <a:br>
                        <a:rPr lang="en-US" altLang="ja-JP" sz="900" b="0" kern="100" dirty="0">
                          <a:effectLst/>
                          <a:latin typeface="+mn-lt"/>
                        </a:rPr>
                      </a:br>
                      <a:r>
                        <a:rPr lang="ja-JP" sz="900" b="0" kern="100" dirty="0">
                          <a:effectLst/>
                          <a:latin typeface="+mn-lt"/>
                        </a:rPr>
                        <a:t>日当計算のため時刻も入力してください。</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244285"/>
                  </a:ext>
                </a:extLst>
              </a:tr>
              <a:tr h="2444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プロジェクト</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プロジェクトを選択します。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93443"/>
                  </a:ext>
                </a:extLst>
              </a:tr>
              <a:tr h="2444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出張エリア</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プルダウンから出張先のエリアを選択します。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012214"/>
                  </a:ext>
                </a:extLst>
              </a:tr>
              <a:tr h="2444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添付ファイル</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稟議書など関連資料がある場合は添付します。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279501"/>
                  </a:ext>
                </a:extLst>
              </a:tr>
            </a:tbl>
          </a:graphicData>
        </a:graphic>
      </p:graphicFrame>
      <p:graphicFrame>
        <p:nvGraphicFramePr>
          <p:cNvPr id="15" name="表 14">
            <a:extLst>
              <a:ext uri="{FF2B5EF4-FFF2-40B4-BE49-F238E27FC236}">
                <a16:creationId xmlns:a16="http://schemas.microsoft.com/office/drawing/2014/main" id="{89ED1B2F-F88C-8F8F-39A7-AAF843CC838A}"/>
              </a:ext>
            </a:extLst>
          </p:cNvPr>
          <p:cNvGraphicFramePr>
            <a:graphicFrameLocks noGrp="1"/>
          </p:cNvGraphicFramePr>
          <p:nvPr/>
        </p:nvGraphicFramePr>
        <p:xfrm>
          <a:off x="359569" y="6141734"/>
          <a:ext cx="3915250" cy="245722"/>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12374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A</a:t>
                      </a: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マイパターン</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よく使用する経路を登録できます。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1308010993"/>
              </p:ext>
            </p:extLst>
          </p:nvPr>
        </p:nvGraphicFramePr>
        <p:xfrm>
          <a:off x="4867625" y="2755913"/>
          <a:ext cx="3915250" cy="3631535"/>
        </p:xfrm>
        <a:graphic>
          <a:graphicData uri="http://schemas.openxmlformats.org/drawingml/2006/table">
            <a:tbl>
              <a:tblPr firstRow="1" firstCol="1" bandRow="1">
                <a:tableStyleId>{2D5ABB26-0587-4C30-8999-92F81FD0307C}</a:tableStyleId>
              </a:tblPr>
              <a:tblGrid>
                <a:gridCol w="308674">
                  <a:extLst>
                    <a:ext uri="{9D8B030D-6E8A-4147-A177-3AD203B41FA5}">
                      <a16:colId xmlns:a16="http://schemas.microsoft.com/office/drawing/2014/main" val="20000"/>
                    </a:ext>
                  </a:extLst>
                </a:gridCol>
                <a:gridCol w="795131">
                  <a:extLst>
                    <a:ext uri="{9D8B030D-6E8A-4147-A177-3AD203B41FA5}">
                      <a16:colId xmlns:a16="http://schemas.microsoft.com/office/drawing/2014/main" val="20001"/>
                    </a:ext>
                  </a:extLst>
                </a:gridCol>
                <a:gridCol w="2811445">
                  <a:extLst>
                    <a:ext uri="{9D8B030D-6E8A-4147-A177-3AD203B41FA5}">
                      <a16:colId xmlns:a16="http://schemas.microsoft.com/office/drawing/2014/main" val="20002"/>
                    </a:ext>
                  </a:extLst>
                </a:gridCol>
              </a:tblGrid>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日付</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費用の発生予定日を入力します。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a:solidFill>
                            <a:srgbClr val="464646"/>
                          </a:solidFill>
                          <a:effectLst/>
                          <a:latin typeface="+mn-lt"/>
                        </a:rPr>
                        <a:t>出発</a:t>
                      </a:r>
                      <a:endParaRPr lang="ja-JP" sz="900" b="1" kern="10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出発地を入力します。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到着</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到着地を入力します。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7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金額／</a:t>
                      </a:r>
                      <a:r>
                        <a:rPr lang="en-US" sz="900" b="1" kern="100" dirty="0">
                          <a:solidFill>
                            <a:srgbClr val="464646"/>
                          </a:solidFill>
                          <a:effectLst/>
                          <a:latin typeface="+mn-lt"/>
                        </a:rPr>
                        <a:t>Km</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金額を入力します。</a:t>
                      </a:r>
                      <a:endParaRPr lang="en-US" altLang="ja-JP" sz="900" kern="100" dirty="0">
                        <a:solidFill>
                          <a:srgbClr val="464646"/>
                        </a:solidFill>
                        <a:effectLst/>
                        <a:latin typeface="+mn-lt"/>
                      </a:endParaRPr>
                    </a:p>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ガソリン代の場合は走行距離を入力します。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往復</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「往復」にすると金額が倍になります。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小計</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自動で表示されます。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交通機関</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プルダウンから交通機関（または費目）を選択します。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a:solidFill>
                            <a:srgbClr val="464646"/>
                          </a:solidFill>
                          <a:effectLst/>
                          <a:latin typeface="+mn-lt"/>
                        </a:rPr>
                        <a:t>日当</a:t>
                      </a:r>
                      <a:endParaRPr lang="ja-JP" sz="900" b="1" kern="10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日当を選択します。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宿泊手当</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宿泊手当を選択し、金額入力します。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備考</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備考情報を入力します。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3847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支払方法</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社員立替でない場合は変更してください。</a:t>
                      </a:r>
                      <a:br>
                        <a:rPr lang="en-US" altLang="ja-JP" sz="900" kern="100" dirty="0">
                          <a:solidFill>
                            <a:srgbClr val="464646"/>
                          </a:solidFill>
                          <a:effectLst/>
                          <a:latin typeface="+mn-lt"/>
                        </a:rPr>
                      </a:br>
                      <a:r>
                        <a:rPr lang="ja-JP" sz="900" kern="100" dirty="0">
                          <a:solidFill>
                            <a:srgbClr val="464646"/>
                          </a:solidFill>
                          <a:effectLst/>
                          <a:latin typeface="+mn-lt"/>
                        </a:rPr>
                        <a:t>（法人カード利用時など）</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5413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ts val="1200"/>
                        </a:lnSpc>
                        <a:spcAft>
                          <a:spcPts val="300"/>
                        </a:spcAft>
                      </a:pPr>
                      <a:r>
                        <a:rPr lang="ja-JP" sz="900" b="1" kern="100" dirty="0">
                          <a:solidFill>
                            <a:srgbClr val="464646"/>
                          </a:solidFill>
                          <a:effectLst/>
                        </a:rPr>
                        <a:t>乗換案内</a:t>
                      </a:r>
                      <a:endParaRPr lang="ja-JP" sz="900" b="1"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solidFill>
                            <a:srgbClr val="464646"/>
                          </a:solidFill>
                          <a:effectLst/>
                        </a:rPr>
                        <a:t>乗換案内を利用します。</a:t>
                      </a:r>
                      <a:endParaRPr lang="ja-JP" sz="900"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r h="32076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ts val="1200"/>
                        </a:lnSpc>
                        <a:spcAft>
                          <a:spcPts val="300"/>
                        </a:spcAft>
                      </a:pPr>
                      <a:r>
                        <a:rPr lang="ja-JP" sz="900" b="1" kern="100" dirty="0">
                          <a:solidFill>
                            <a:srgbClr val="464646"/>
                          </a:solidFill>
                          <a:effectLst/>
                        </a:rPr>
                        <a:t>目的地</a:t>
                      </a:r>
                      <a:endParaRPr lang="ja-JP" sz="900" b="1"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solidFill>
                            <a:srgbClr val="464646"/>
                          </a:solidFill>
                          <a:effectLst/>
                        </a:rPr>
                        <a:t>過去の入力履歴や、予め登録された目的地を</a:t>
                      </a:r>
                      <a:br>
                        <a:rPr lang="en-US" altLang="ja-JP" sz="900" kern="100" dirty="0">
                          <a:solidFill>
                            <a:srgbClr val="464646"/>
                          </a:solidFill>
                          <a:effectLst/>
                        </a:rPr>
                      </a:br>
                      <a:r>
                        <a:rPr lang="ja-JP" sz="900" kern="100" dirty="0">
                          <a:solidFill>
                            <a:srgbClr val="464646"/>
                          </a:solidFill>
                          <a:effectLst/>
                        </a:rPr>
                        <a:t>呼び出せます。</a:t>
                      </a:r>
                      <a:endParaRPr lang="ja-JP" sz="900"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471594"/>
                  </a:ext>
                </a:extLst>
              </a:tr>
            </a:tbl>
          </a:graphicData>
        </a:graphic>
      </p:graphicFrame>
      <p:sp>
        <p:nvSpPr>
          <p:cNvPr id="19" name="コンテンツ プレースホルダー 2">
            <a:extLst>
              <a:ext uri="{FF2B5EF4-FFF2-40B4-BE49-F238E27FC236}">
                <a16:creationId xmlns:a16="http://schemas.microsoft.com/office/drawing/2014/main" id="{A542C794-BF37-FFD4-6590-E8D56233493F}"/>
              </a:ext>
            </a:extLst>
          </p:cNvPr>
          <p:cNvSpPr txBox="1">
            <a:spLocks/>
          </p:cNvSpPr>
          <p:nvPr/>
        </p:nvSpPr>
        <p:spPr>
          <a:xfrm>
            <a:off x="389325" y="5619264"/>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21" name="コンテンツ プレースホルダー 2">
            <a:extLst>
              <a:ext uri="{FF2B5EF4-FFF2-40B4-BE49-F238E27FC236}">
                <a16:creationId xmlns:a16="http://schemas.microsoft.com/office/drawing/2014/main" id="{9EC44F0E-91F8-0243-8F13-E9C9698AF0A9}"/>
              </a:ext>
            </a:extLst>
          </p:cNvPr>
          <p:cNvSpPr txBox="1">
            <a:spLocks/>
          </p:cNvSpPr>
          <p:nvPr/>
        </p:nvSpPr>
        <p:spPr>
          <a:xfrm>
            <a:off x="4867625"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7" name="図 6">
            <a:extLst>
              <a:ext uri="{FF2B5EF4-FFF2-40B4-BE49-F238E27FC236}">
                <a16:creationId xmlns:a16="http://schemas.microsoft.com/office/drawing/2014/main" id="{3F0ABE6B-E2A0-6262-ACDA-3630338DB702}"/>
              </a:ext>
            </a:extLst>
          </p:cNvPr>
          <p:cNvPicPr/>
          <p:nvPr/>
        </p:nvPicPr>
        <p:blipFill rotWithShape="1">
          <a:blip r:embed="rId2">
            <a:extLst>
              <a:ext uri="{28A0092B-C50C-407E-A947-70E740481C1C}">
                <a14:useLocalDpi xmlns:a14="http://schemas.microsoft.com/office/drawing/2010/main" val="0"/>
              </a:ext>
            </a:extLst>
          </a:blip>
          <a:srcRect r="5594"/>
          <a:stretch/>
        </p:blipFill>
        <p:spPr>
          <a:xfrm>
            <a:off x="374678" y="1543864"/>
            <a:ext cx="3900142" cy="1495366"/>
          </a:xfrm>
          <a:prstGeom prst="rect">
            <a:avLst/>
          </a:prstGeom>
          <a:ln w="12700">
            <a:solidFill>
              <a:srgbClr val="D2D2D2"/>
            </a:solidFill>
          </a:ln>
        </p:spPr>
      </p:pic>
      <p:pic>
        <p:nvPicPr>
          <p:cNvPr id="9" name="図 8">
            <a:extLst>
              <a:ext uri="{FF2B5EF4-FFF2-40B4-BE49-F238E27FC236}">
                <a16:creationId xmlns:a16="http://schemas.microsoft.com/office/drawing/2014/main" id="{FF38B53D-BBC8-B9E8-1D28-DC62B683C7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67625" y="1543864"/>
            <a:ext cx="3924000" cy="1129101"/>
          </a:xfrm>
          <a:prstGeom prst="rect">
            <a:avLst/>
          </a:prstGeom>
          <a:ln w="12700">
            <a:solidFill>
              <a:srgbClr val="D2D2D2"/>
            </a:solidFill>
          </a:ln>
        </p:spPr>
      </p:pic>
      <p:sp>
        <p:nvSpPr>
          <p:cNvPr id="4" name="正方形/長方形 3">
            <a:extLst>
              <a:ext uri="{FF2B5EF4-FFF2-40B4-BE49-F238E27FC236}">
                <a16:creationId xmlns:a16="http://schemas.microsoft.com/office/drawing/2014/main" id="{AF886496-6C1A-71D5-68F4-A1C14A4101AD}"/>
              </a:ext>
            </a:extLst>
          </p:cNvPr>
          <p:cNvSpPr/>
          <p:nvPr/>
        </p:nvSpPr>
        <p:spPr>
          <a:xfrm>
            <a:off x="801735" y="2242827"/>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a:t>
            </a:r>
            <a:endParaRPr kumimoji="1" lang="ja-JP" altLang="en-US" sz="1000" b="1" dirty="0" err="1">
              <a:solidFill>
                <a:schemeClr val="tx1"/>
              </a:solidFill>
            </a:endParaRPr>
          </a:p>
        </p:txBody>
      </p:sp>
      <p:sp>
        <p:nvSpPr>
          <p:cNvPr id="6" name="正方形/長方形 5">
            <a:extLst>
              <a:ext uri="{FF2B5EF4-FFF2-40B4-BE49-F238E27FC236}">
                <a16:creationId xmlns:a16="http://schemas.microsoft.com/office/drawing/2014/main" id="{C37AE9D5-8BD5-384C-C7D7-BF700EE54F31}"/>
              </a:ext>
            </a:extLst>
          </p:cNvPr>
          <p:cNvSpPr/>
          <p:nvPr/>
        </p:nvSpPr>
        <p:spPr>
          <a:xfrm>
            <a:off x="801735" y="2427005"/>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11" name="正方形/長方形 10">
            <a:extLst>
              <a:ext uri="{FF2B5EF4-FFF2-40B4-BE49-F238E27FC236}">
                <a16:creationId xmlns:a16="http://schemas.microsoft.com/office/drawing/2014/main" id="{289BB8FE-BFED-659F-8F34-171A20590C9C}"/>
              </a:ext>
            </a:extLst>
          </p:cNvPr>
          <p:cNvSpPr/>
          <p:nvPr/>
        </p:nvSpPr>
        <p:spPr>
          <a:xfrm>
            <a:off x="801735" y="2630105"/>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12" name="正方形/長方形 11">
            <a:extLst>
              <a:ext uri="{FF2B5EF4-FFF2-40B4-BE49-F238E27FC236}">
                <a16:creationId xmlns:a16="http://schemas.microsoft.com/office/drawing/2014/main" id="{13D0F52D-B467-EDCC-1FE1-784FC6B3E457}"/>
              </a:ext>
            </a:extLst>
          </p:cNvPr>
          <p:cNvSpPr/>
          <p:nvPr/>
        </p:nvSpPr>
        <p:spPr>
          <a:xfrm>
            <a:off x="801735" y="283487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endParaRPr kumimoji="1" lang="ja-JP" altLang="en-US" sz="1000" b="1" dirty="0" err="1">
              <a:solidFill>
                <a:schemeClr val="tx1"/>
              </a:solidFill>
            </a:endParaRPr>
          </a:p>
        </p:txBody>
      </p:sp>
      <p:sp>
        <p:nvSpPr>
          <p:cNvPr id="13" name="正方形/長方形 12">
            <a:extLst>
              <a:ext uri="{FF2B5EF4-FFF2-40B4-BE49-F238E27FC236}">
                <a16:creationId xmlns:a16="http://schemas.microsoft.com/office/drawing/2014/main" id="{322BB0F9-67A5-8527-8253-520C90AFE5E8}"/>
              </a:ext>
            </a:extLst>
          </p:cNvPr>
          <p:cNvSpPr/>
          <p:nvPr/>
        </p:nvSpPr>
        <p:spPr>
          <a:xfrm>
            <a:off x="2808335" y="198442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5</a:t>
            </a:r>
            <a:endParaRPr kumimoji="1" lang="ja-JP" altLang="en-US" sz="1000" b="1" dirty="0" err="1">
              <a:solidFill>
                <a:schemeClr val="tx1"/>
              </a:solidFill>
            </a:endParaRPr>
          </a:p>
        </p:txBody>
      </p:sp>
      <p:sp>
        <p:nvSpPr>
          <p:cNvPr id="14" name="正方形/長方形 13">
            <a:extLst>
              <a:ext uri="{FF2B5EF4-FFF2-40B4-BE49-F238E27FC236}">
                <a16:creationId xmlns:a16="http://schemas.microsoft.com/office/drawing/2014/main" id="{F94A5319-7EE8-7E9E-13D8-28E2F502C4CD}"/>
              </a:ext>
            </a:extLst>
          </p:cNvPr>
          <p:cNvSpPr/>
          <p:nvPr/>
        </p:nvSpPr>
        <p:spPr>
          <a:xfrm>
            <a:off x="2808335" y="2258447"/>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6</a:t>
            </a:r>
            <a:endParaRPr kumimoji="1" lang="ja-JP" altLang="en-US" sz="1000" b="1" dirty="0" err="1">
              <a:solidFill>
                <a:schemeClr val="tx1"/>
              </a:solidFill>
            </a:endParaRPr>
          </a:p>
        </p:txBody>
      </p:sp>
      <p:sp>
        <p:nvSpPr>
          <p:cNvPr id="17" name="正方形/長方形 16">
            <a:extLst>
              <a:ext uri="{FF2B5EF4-FFF2-40B4-BE49-F238E27FC236}">
                <a16:creationId xmlns:a16="http://schemas.microsoft.com/office/drawing/2014/main" id="{D930BAA7-2A99-133C-2569-2D5720939220}"/>
              </a:ext>
            </a:extLst>
          </p:cNvPr>
          <p:cNvSpPr/>
          <p:nvPr/>
        </p:nvSpPr>
        <p:spPr>
          <a:xfrm>
            <a:off x="2808335" y="246534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7</a:t>
            </a:r>
            <a:endParaRPr kumimoji="1" lang="ja-JP" altLang="en-US" sz="1000" b="1" dirty="0" err="1">
              <a:solidFill>
                <a:schemeClr val="tx1"/>
              </a:solidFill>
            </a:endParaRPr>
          </a:p>
        </p:txBody>
      </p:sp>
      <p:sp>
        <p:nvSpPr>
          <p:cNvPr id="18" name="正方形/長方形 17">
            <a:extLst>
              <a:ext uri="{FF2B5EF4-FFF2-40B4-BE49-F238E27FC236}">
                <a16:creationId xmlns:a16="http://schemas.microsoft.com/office/drawing/2014/main" id="{3BB28B7D-4AAA-9B7E-9903-1B0050008975}"/>
              </a:ext>
            </a:extLst>
          </p:cNvPr>
          <p:cNvSpPr/>
          <p:nvPr/>
        </p:nvSpPr>
        <p:spPr>
          <a:xfrm>
            <a:off x="2808335" y="262158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8</a:t>
            </a:r>
            <a:endParaRPr kumimoji="1" lang="ja-JP" altLang="en-US" sz="1000" b="1" dirty="0" err="1">
              <a:solidFill>
                <a:schemeClr val="tx1"/>
              </a:solidFill>
            </a:endParaRPr>
          </a:p>
        </p:txBody>
      </p:sp>
      <p:sp>
        <p:nvSpPr>
          <p:cNvPr id="22" name="正方形/長方形 21">
            <a:extLst>
              <a:ext uri="{FF2B5EF4-FFF2-40B4-BE49-F238E27FC236}">
                <a16:creationId xmlns:a16="http://schemas.microsoft.com/office/drawing/2014/main" id="{EBA75C22-48C4-5E04-725A-D592620B1775}"/>
              </a:ext>
            </a:extLst>
          </p:cNvPr>
          <p:cNvSpPr/>
          <p:nvPr/>
        </p:nvSpPr>
        <p:spPr>
          <a:xfrm>
            <a:off x="3963114" y="574699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A</a:t>
            </a:r>
            <a:endParaRPr kumimoji="1" lang="ja-JP" altLang="en-US" sz="1000" b="1" dirty="0" err="1">
              <a:solidFill>
                <a:schemeClr val="tx1"/>
              </a:solidFill>
            </a:endParaRPr>
          </a:p>
        </p:txBody>
      </p:sp>
      <p:pic>
        <p:nvPicPr>
          <p:cNvPr id="24" name="図 23">
            <a:extLst>
              <a:ext uri="{FF2B5EF4-FFF2-40B4-BE49-F238E27FC236}">
                <a16:creationId xmlns:a16="http://schemas.microsoft.com/office/drawing/2014/main" id="{8CEF1131-35DD-6BAA-69A6-A4492BFBFB90}"/>
              </a:ext>
            </a:extLst>
          </p:cNvPr>
          <p:cNvPicPr>
            <a:picLocks noChangeAspect="1"/>
          </p:cNvPicPr>
          <p:nvPr/>
        </p:nvPicPr>
        <p:blipFill>
          <a:blip r:embed="rId4"/>
          <a:stretch>
            <a:fillRect/>
          </a:stretch>
        </p:blipFill>
        <p:spPr>
          <a:xfrm>
            <a:off x="366230" y="5929710"/>
            <a:ext cx="3924000" cy="208418"/>
          </a:xfrm>
          <a:prstGeom prst="rect">
            <a:avLst/>
          </a:prstGeom>
          <a:ln w="12700">
            <a:solidFill>
              <a:srgbClr val="D2D2D2"/>
            </a:solidFill>
          </a:ln>
        </p:spPr>
      </p:pic>
      <p:sp>
        <p:nvSpPr>
          <p:cNvPr id="25" name="正方形/長方形 24">
            <a:extLst>
              <a:ext uri="{FF2B5EF4-FFF2-40B4-BE49-F238E27FC236}">
                <a16:creationId xmlns:a16="http://schemas.microsoft.com/office/drawing/2014/main" id="{1DCAF63E-36B4-EF34-0CF6-DC763EA5699C}"/>
              </a:ext>
            </a:extLst>
          </p:cNvPr>
          <p:cNvSpPr/>
          <p:nvPr/>
        </p:nvSpPr>
        <p:spPr>
          <a:xfrm>
            <a:off x="5062585"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a:t>
            </a:r>
            <a:endParaRPr kumimoji="1" lang="ja-JP" altLang="en-US" sz="1000" b="1" dirty="0" err="1">
              <a:solidFill>
                <a:schemeClr val="tx1"/>
              </a:solidFill>
            </a:endParaRPr>
          </a:p>
        </p:txBody>
      </p:sp>
      <p:sp>
        <p:nvSpPr>
          <p:cNvPr id="26" name="正方形/長方形 25">
            <a:extLst>
              <a:ext uri="{FF2B5EF4-FFF2-40B4-BE49-F238E27FC236}">
                <a16:creationId xmlns:a16="http://schemas.microsoft.com/office/drawing/2014/main" id="{E4D0539E-7BE6-66FA-8E57-FAC5C54F2B0D}"/>
              </a:ext>
            </a:extLst>
          </p:cNvPr>
          <p:cNvSpPr/>
          <p:nvPr/>
        </p:nvSpPr>
        <p:spPr>
          <a:xfrm>
            <a:off x="5802505"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27" name="正方形/長方形 26">
            <a:extLst>
              <a:ext uri="{FF2B5EF4-FFF2-40B4-BE49-F238E27FC236}">
                <a16:creationId xmlns:a16="http://schemas.microsoft.com/office/drawing/2014/main" id="{4EEE23B5-CCCC-08C9-0A46-EC5F2164E8CE}"/>
              </a:ext>
            </a:extLst>
          </p:cNvPr>
          <p:cNvSpPr/>
          <p:nvPr/>
        </p:nvSpPr>
        <p:spPr>
          <a:xfrm>
            <a:off x="6240655"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28" name="正方形/長方形 27">
            <a:extLst>
              <a:ext uri="{FF2B5EF4-FFF2-40B4-BE49-F238E27FC236}">
                <a16:creationId xmlns:a16="http://schemas.microsoft.com/office/drawing/2014/main" id="{3092825C-E8AF-3EDA-E022-AB252AEC393F}"/>
              </a:ext>
            </a:extLst>
          </p:cNvPr>
          <p:cNvSpPr/>
          <p:nvPr/>
        </p:nvSpPr>
        <p:spPr>
          <a:xfrm>
            <a:off x="6758042"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endParaRPr kumimoji="1" lang="ja-JP" altLang="en-US" sz="1000" b="1" dirty="0" err="1">
              <a:solidFill>
                <a:schemeClr val="tx1"/>
              </a:solidFill>
            </a:endParaRPr>
          </a:p>
        </p:txBody>
      </p:sp>
      <p:sp>
        <p:nvSpPr>
          <p:cNvPr id="29" name="正方形/長方形 28">
            <a:extLst>
              <a:ext uri="{FF2B5EF4-FFF2-40B4-BE49-F238E27FC236}">
                <a16:creationId xmlns:a16="http://schemas.microsoft.com/office/drawing/2014/main" id="{E9A8945D-BCA8-66EB-8DBC-CA8EC3E599DC}"/>
              </a:ext>
            </a:extLst>
          </p:cNvPr>
          <p:cNvSpPr/>
          <p:nvPr/>
        </p:nvSpPr>
        <p:spPr>
          <a:xfrm>
            <a:off x="7181549"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5</a:t>
            </a:r>
            <a:endParaRPr kumimoji="1" lang="ja-JP" altLang="en-US" sz="1000" b="1" dirty="0" err="1">
              <a:solidFill>
                <a:schemeClr val="tx1"/>
              </a:solidFill>
            </a:endParaRPr>
          </a:p>
        </p:txBody>
      </p:sp>
      <p:sp>
        <p:nvSpPr>
          <p:cNvPr id="30" name="正方形/長方形 29">
            <a:extLst>
              <a:ext uri="{FF2B5EF4-FFF2-40B4-BE49-F238E27FC236}">
                <a16:creationId xmlns:a16="http://schemas.microsoft.com/office/drawing/2014/main" id="{A5C3859D-2385-1E6C-063F-7E40FC8B442C}"/>
              </a:ext>
            </a:extLst>
          </p:cNvPr>
          <p:cNvSpPr/>
          <p:nvPr/>
        </p:nvSpPr>
        <p:spPr>
          <a:xfrm>
            <a:off x="7495872"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6</a:t>
            </a:r>
            <a:endParaRPr kumimoji="1" lang="ja-JP" altLang="en-US" sz="1000" b="1" dirty="0" err="1">
              <a:solidFill>
                <a:schemeClr val="tx1"/>
              </a:solidFill>
            </a:endParaRPr>
          </a:p>
        </p:txBody>
      </p:sp>
      <p:sp>
        <p:nvSpPr>
          <p:cNvPr id="31" name="正方形/長方形 30">
            <a:extLst>
              <a:ext uri="{FF2B5EF4-FFF2-40B4-BE49-F238E27FC236}">
                <a16:creationId xmlns:a16="http://schemas.microsoft.com/office/drawing/2014/main" id="{3835C29A-3D93-3A8C-E1B4-754B6C64D277}"/>
              </a:ext>
            </a:extLst>
          </p:cNvPr>
          <p:cNvSpPr/>
          <p:nvPr/>
        </p:nvSpPr>
        <p:spPr>
          <a:xfrm>
            <a:off x="8175727" y="1701594"/>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7</a:t>
            </a:r>
            <a:endParaRPr kumimoji="1" lang="ja-JP" altLang="en-US" sz="1000" b="1" dirty="0" err="1">
              <a:solidFill>
                <a:schemeClr val="tx1"/>
              </a:solidFill>
            </a:endParaRPr>
          </a:p>
        </p:txBody>
      </p:sp>
      <p:sp>
        <p:nvSpPr>
          <p:cNvPr id="32" name="正方形/長方形 31">
            <a:extLst>
              <a:ext uri="{FF2B5EF4-FFF2-40B4-BE49-F238E27FC236}">
                <a16:creationId xmlns:a16="http://schemas.microsoft.com/office/drawing/2014/main" id="{B78B1205-CC30-EE1E-D98D-7B784CBD92F9}"/>
              </a:ext>
            </a:extLst>
          </p:cNvPr>
          <p:cNvSpPr/>
          <p:nvPr/>
        </p:nvSpPr>
        <p:spPr>
          <a:xfrm>
            <a:off x="5062585" y="2006510"/>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8</a:t>
            </a:r>
            <a:endParaRPr kumimoji="1" lang="ja-JP" altLang="en-US" sz="1000" b="1" dirty="0" err="1">
              <a:solidFill>
                <a:schemeClr val="tx1"/>
              </a:solidFill>
            </a:endParaRPr>
          </a:p>
        </p:txBody>
      </p:sp>
      <p:sp>
        <p:nvSpPr>
          <p:cNvPr id="33" name="正方形/長方形 32">
            <a:extLst>
              <a:ext uri="{FF2B5EF4-FFF2-40B4-BE49-F238E27FC236}">
                <a16:creationId xmlns:a16="http://schemas.microsoft.com/office/drawing/2014/main" id="{2F201C25-830D-3F7F-3C4B-D9531EA348EC}"/>
              </a:ext>
            </a:extLst>
          </p:cNvPr>
          <p:cNvSpPr/>
          <p:nvPr/>
        </p:nvSpPr>
        <p:spPr>
          <a:xfrm>
            <a:off x="5870510" y="2006510"/>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9</a:t>
            </a:r>
            <a:endParaRPr kumimoji="1" lang="ja-JP" altLang="en-US" sz="1000" b="1" dirty="0" err="1">
              <a:solidFill>
                <a:schemeClr val="tx1"/>
              </a:solidFill>
            </a:endParaRPr>
          </a:p>
        </p:txBody>
      </p:sp>
      <p:sp>
        <p:nvSpPr>
          <p:cNvPr id="34" name="正方形/長方形 33">
            <a:extLst>
              <a:ext uri="{FF2B5EF4-FFF2-40B4-BE49-F238E27FC236}">
                <a16:creationId xmlns:a16="http://schemas.microsoft.com/office/drawing/2014/main" id="{8DBDAE3D-DD5E-16BF-ED6E-A7E85976811C}"/>
              </a:ext>
            </a:extLst>
          </p:cNvPr>
          <p:cNvSpPr/>
          <p:nvPr/>
        </p:nvSpPr>
        <p:spPr>
          <a:xfrm>
            <a:off x="6622800" y="2006510"/>
            <a:ext cx="432050"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35" name="正方形/長方形 34">
            <a:extLst>
              <a:ext uri="{FF2B5EF4-FFF2-40B4-BE49-F238E27FC236}">
                <a16:creationId xmlns:a16="http://schemas.microsoft.com/office/drawing/2014/main" id="{6181DB6E-7205-297E-AEB7-45DC758A2BDC}"/>
              </a:ext>
            </a:extLst>
          </p:cNvPr>
          <p:cNvSpPr/>
          <p:nvPr/>
        </p:nvSpPr>
        <p:spPr>
          <a:xfrm>
            <a:off x="8180312" y="2006510"/>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37" name="正方形/長方形 36">
            <a:extLst>
              <a:ext uri="{FF2B5EF4-FFF2-40B4-BE49-F238E27FC236}">
                <a16:creationId xmlns:a16="http://schemas.microsoft.com/office/drawing/2014/main" id="{63DA9723-2E3B-DA41-686D-48209C7E82C2}"/>
              </a:ext>
            </a:extLst>
          </p:cNvPr>
          <p:cNvSpPr/>
          <p:nvPr/>
        </p:nvSpPr>
        <p:spPr>
          <a:xfrm>
            <a:off x="6511036" y="2006510"/>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10</a:t>
            </a:r>
            <a:endParaRPr kumimoji="1" lang="ja-JP" altLang="en-US" sz="1000" b="1" dirty="0" err="1">
              <a:solidFill>
                <a:schemeClr val="tx1"/>
              </a:solidFill>
            </a:endParaRPr>
          </a:p>
        </p:txBody>
      </p:sp>
      <p:sp>
        <p:nvSpPr>
          <p:cNvPr id="38" name="正方形/長方形 37">
            <a:extLst>
              <a:ext uri="{FF2B5EF4-FFF2-40B4-BE49-F238E27FC236}">
                <a16:creationId xmlns:a16="http://schemas.microsoft.com/office/drawing/2014/main" id="{A8C08947-5B8C-17C7-81A7-4D3C52660E96}"/>
              </a:ext>
            </a:extLst>
          </p:cNvPr>
          <p:cNvSpPr/>
          <p:nvPr/>
        </p:nvSpPr>
        <p:spPr>
          <a:xfrm>
            <a:off x="8059543" y="2006510"/>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11</a:t>
            </a:r>
            <a:endParaRPr kumimoji="1" lang="ja-JP" altLang="en-US" sz="1000" b="1" dirty="0" err="1">
              <a:solidFill>
                <a:schemeClr val="tx1"/>
              </a:solidFill>
            </a:endParaRPr>
          </a:p>
        </p:txBody>
      </p:sp>
      <p:sp>
        <p:nvSpPr>
          <p:cNvPr id="42" name="正方形/長方形 41">
            <a:extLst>
              <a:ext uri="{FF2B5EF4-FFF2-40B4-BE49-F238E27FC236}">
                <a16:creationId xmlns:a16="http://schemas.microsoft.com/office/drawing/2014/main" id="{964254FA-592D-E9A8-F718-01C029D44318}"/>
              </a:ext>
            </a:extLst>
          </p:cNvPr>
          <p:cNvSpPr/>
          <p:nvPr/>
        </p:nvSpPr>
        <p:spPr>
          <a:xfrm>
            <a:off x="4884123" y="2407035"/>
            <a:ext cx="492283" cy="6384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44" name="正方形/長方形 43">
            <a:extLst>
              <a:ext uri="{FF2B5EF4-FFF2-40B4-BE49-F238E27FC236}">
                <a16:creationId xmlns:a16="http://schemas.microsoft.com/office/drawing/2014/main" id="{85EB9073-420A-C02E-3C44-CBC056D98749}"/>
              </a:ext>
            </a:extLst>
          </p:cNvPr>
          <p:cNvSpPr/>
          <p:nvPr/>
        </p:nvSpPr>
        <p:spPr>
          <a:xfrm>
            <a:off x="4834612" y="2329455"/>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12</a:t>
            </a:r>
            <a:endParaRPr kumimoji="1" lang="ja-JP" altLang="en-US" sz="1000" b="1" dirty="0" err="1">
              <a:solidFill>
                <a:schemeClr val="tx1"/>
              </a:solidFill>
            </a:endParaRPr>
          </a:p>
        </p:txBody>
      </p:sp>
      <p:sp>
        <p:nvSpPr>
          <p:cNvPr id="45" name="正方形/長方形 44">
            <a:extLst>
              <a:ext uri="{FF2B5EF4-FFF2-40B4-BE49-F238E27FC236}">
                <a16:creationId xmlns:a16="http://schemas.microsoft.com/office/drawing/2014/main" id="{677313B3-6797-C93F-004D-C8A6AD0A7DD3}"/>
              </a:ext>
            </a:extLst>
          </p:cNvPr>
          <p:cNvSpPr/>
          <p:nvPr/>
        </p:nvSpPr>
        <p:spPr>
          <a:xfrm>
            <a:off x="5106027" y="2329455"/>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13</a:t>
            </a:r>
            <a:endParaRPr kumimoji="1" lang="ja-JP" altLang="en-US" sz="1000" b="1" dirty="0" err="1">
              <a:solidFill>
                <a:schemeClr val="tx1"/>
              </a:solidFill>
            </a:endParaRPr>
          </a:p>
        </p:txBody>
      </p:sp>
    </p:spTree>
    <p:extLst>
      <p:ext uri="{BB962C8B-B14F-4D97-AF65-F5344CB8AC3E}">
        <p14:creationId xmlns:p14="http://schemas.microsoft.com/office/powerpoint/2010/main" val="245407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4-3. </a:t>
            </a:r>
            <a:r>
              <a:rPr kumimoji="1" lang="ja-JP" altLang="en-US" dirty="0"/>
              <a:t>出張精算</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22</a:t>
            </a:fld>
            <a:endParaRPr lang="en-GB"/>
          </a:p>
        </p:txBody>
      </p:sp>
      <p:graphicFrame>
        <p:nvGraphicFramePr>
          <p:cNvPr id="10" name="表 9">
            <a:extLst>
              <a:ext uri="{FF2B5EF4-FFF2-40B4-BE49-F238E27FC236}">
                <a16:creationId xmlns:a16="http://schemas.microsoft.com/office/drawing/2014/main" id="{83613778-1BC3-0224-DA2F-2E2005FBA27F}"/>
              </a:ext>
            </a:extLst>
          </p:cNvPr>
          <p:cNvGraphicFramePr>
            <a:graphicFrameLocks noGrp="1"/>
          </p:cNvGraphicFramePr>
          <p:nvPr>
            <p:extLst>
              <p:ext uri="{D42A27DB-BD31-4B8C-83A1-F6EECF244321}">
                <p14:modId xmlns:p14="http://schemas.microsoft.com/office/powerpoint/2010/main" val="1055754006"/>
              </p:ext>
            </p:extLst>
          </p:nvPr>
        </p:nvGraphicFramePr>
        <p:xfrm>
          <a:off x="367399" y="3002821"/>
          <a:ext cx="3901982" cy="2539239"/>
        </p:xfrm>
        <a:graphic>
          <a:graphicData uri="http://schemas.openxmlformats.org/drawingml/2006/table">
            <a:tbl>
              <a:tblPr firstRow="1" firstCol="1" bandRow="1">
                <a:tableStyleId>{D27102A9-8310-4765-A935-A1911B00CA55}</a:tableStyleId>
              </a:tblPr>
              <a:tblGrid>
                <a:gridCol w="287085">
                  <a:extLst>
                    <a:ext uri="{9D8B030D-6E8A-4147-A177-3AD203B41FA5}">
                      <a16:colId xmlns:a16="http://schemas.microsoft.com/office/drawing/2014/main" val="20000"/>
                    </a:ext>
                  </a:extLst>
                </a:gridCol>
                <a:gridCol w="736994">
                  <a:extLst>
                    <a:ext uri="{9D8B030D-6E8A-4147-A177-3AD203B41FA5}">
                      <a16:colId xmlns:a16="http://schemas.microsoft.com/office/drawing/2014/main" val="20001"/>
                    </a:ext>
                  </a:extLst>
                </a:gridCol>
                <a:gridCol w="2877903">
                  <a:extLst>
                    <a:ext uri="{9D8B030D-6E8A-4147-A177-3AD203B41FA5}">
                      <a16:colId xmlns:a16="http://schemas.microsoft.com/office/drawing/2014/main" val="20002"/>
                    </a:ext>
                  </a:extLst>
                </a:gridCol>
              </a:tblGrid>
              <a:tr h="424466">
                <a:tc>
                  <a:txBody>
                    <a:bodyPr/>
                    <a:lstStyle/>
                    <a:p>
                      <a:pPr algn="ctr">
                        <a:lnSpc>
                          <a:spcPct val="120000"/>
                        </a:lnSpc>
                        <a:spcAft>
                          <a:spcPts val="0"/>
                        </a:spcAft>
                      </a:pPr>
                      <a:r>
                        <a:rPr lang="en-US" altLang="ja-JP" sz="900" b="1" kern="100" dirty="0">
                          <a:solidFill>
                            <a:srgbClr val="464646"/>
                          </a:solidFill>
                          <a:effectLst/>
                          <a:latin typeface="+mn-lt"/>
                        </a:rPr>
                        <a:t>1</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申請者</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自動表示されます。</a:t>
                      </a:r>
                      <a:br>
                        <a:rPr lang="en-US" altLang="ja-JP" sz="900" b="0" kern="100" dirty="0">
                          <a:solidFill>
                            <a:srgbClr val="464646"/>
                          </a:solidFill>
                          <a:effectLst/>
                          <a:latin typeface="+mn-lt"/>
                          <a:ea typeface="+mj-ea"/>
                        </a:rPr>
                      </a:br>
                      <a:r>
                        <a:rPr lang="ja-JP" sz="900" b="0" kern="100" dirty="0">
                          <a:solidFill>
                            <a:srgbClr val="464646"/>
                          </a:solidFill>
                          <a:effectLst/>
                          <a:latin typeface="+mn-lt"/>
                          <a:ea typeface="+mj-ea"/>
                        </a:rPr>
                        <a:t>代理申請する場合は変更してください。</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466">
                <a:tc>
                  <a:txBody>
                    <a:bodyPr/>
                    <a:lstStyle/>
                    <a:p>
                      <a:pPr algn="ctr">
                        <a:lnSpc>
                          <a:spcPct val="120000"/>
                        </a:lnSpc>
                        <a:spcAft>
                          <a:spcPts val="0"/>
                        </a:spcAft>
                      </a:pPr>
                      <a:r>
                        <a:rPr lang="en-US" altLang="ja-JP" sz="900" b="1" kern="100" dirty="0">
                          <a:solidFill>
                            <a:srgbClr val="464646"/>
                          </a:solidFill>
                          <a:effectLst/>
                          <a:latin typeface="+mn-lt"/>
                        </a:rPr>
                        <a:t>2</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負担部門</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負担部門を選択します。</a:t>
                      </a:r>
                      <a:br>
                        <a:rPr lang="en-US" altLang="ja-JP" sz="900" b="0" kern="100" dirty="0">
                          <a:solidFill>
                            <a:srgbClr val="464646"/>
                          </a:solidFill>
                          <a:effectLst/>
                          <a:latin typeface="+mn-lt"/>
                          <a:ea typeface="+mj-ea"/>
                        </a:rPr>
                      </a:br>
                      <a:r>
                        <a:rPr lang="ja-JP" sz="900" b="0" kern="100" dirty="0">
                          <a:solidFill>
                            <a:srgbClr val="464646"/>
                          </a:solidFill>
                          <a:effectLst/>
                          <a:latin typeface="+mn-lt"/>
                          <a:ea typeface="+mj-ea"/>
                        </a:rPr>
                        <a:t>初期値は所属部門が表示されます。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869">
                <a:tc>
                  <a:txBody>
                    <a:bodyPr/>
                    <a:lstStyle/>
                    <a:p>
                      <a:pPr algn="ctr">
                        <a:lnSpc>
                          <a:spcPct val="120000"/>
                        </a:lnSpc>
                        <a:spcAft>
                          <a:spcPts val="0"/>
                        </a:spcAft>
                      </a:pPr>
                      <a:r>
                        <a:rPr lang="en-US" altLang="ja-JP" sz="900" b="1" kern="100" dirty="0">
                          <a:solidFill>
                            <a:srgbClr val="464646"/>
                          </a:solidFill>
                          <a:effectLst/>
                          <a:latin typeface="+mn-lt"/>
                        </a:rPr>
                        <a:t>3</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申請</a:t>
                      </a:r>
                      <a:r>
                        <a:rPr lang="en-US" sz="900" b="1" kern="100" dirty="0">
                          <a:solidFill>
                            <a:srgbClr val="464646"/>
                          </a:solidFill>
                          <a:effectLst/>
                          <a:latin typeface="+mn-lt"/>
                          <a:ea typeface="+mj-ea"/>
                        </a:rPr>
                        <a:t>No.</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事前申請がある場合は選択してください。</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5869">
                <a:tc>
                  <a:txBody>
                    <a:bodyPr/>
                    <a:lstStyle/>
                    <a:p>
                      <a:pPr algn="ctr">
                        <a:lnSpc>
                          <a:spcPct val="120000"/>
                        </a:lnSpc>
                        <a:spcAft>
                          <a:spcPts val="0"/>
                        </a:spcAft>
                      </a:pPr>
                      <a:r>
                        <a:rPr lang="en-US" altLang="ja-JP" sz="900" b="1" kern="100" dirty="0">
                          <a:solidFill>
                            <a:srgbClr val="464646"/>
                          </a:solidFill>
                          <a:effectLst/>
                          <a:latin typeface="+mn-lt"/>
                        </a:rPr>
                        <a:t>4</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備考</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備考情報を記載します。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466">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5</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出張期間</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出張期間を入力します。</a:t>
                      </a:r>
                      <a:br>
                        <a:rPr lang="en-US" altLang="ja-JP" sz="900" b="0" kern="100" dirty="0">
                          <a:solidFill>
                            <a:srgbClr val="464646"/>
                          </a:solidFill>
                          <a:effectLst/>
                          <a:latin typeface="+mn-lt"/>
                          <a:ea typeface="+mj-ea"/>
                        </a:rPr>
                      </a:br>
                      <a:r>
                        <a:rPr lang="ja-JP" sz="900" b="0" kern="100" dirty="0">
                          <a:solidFill>
                            <a:srgbClr val="464646"/>
                          </a:solidFill>
                          <a:effectLst/>
                          <a:latin typeface="+mn-lt"/>
                          <a:ea typeface="+mj-ea"/>
                        </a:rPr>
                        <a:t>日当計算のため時刻も入力してください。</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506998"/>
                  </a:ext>
                </a:extLst>
              </a:tr>
              <a:tr h="282365">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6</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プロジェクト</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プロジェクトを選択します。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2021915"/>
                  </a:ext>
                </a:extLst>
              </a:tr>
              <a:tr h="24586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7</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出張エリア</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プルダウンから出張先のエリアを選択します。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433197"/>
                  </a:ext>
                </a:extLst>
              </a:tr>
              <a:tr h="24586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8</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添付ファイル</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稟議書など関連資料がある場合は添付します。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4364"/>
                  </a:ext>
                </a:extLst>
              </a:tr>
            </a:tbl>
          </a:graphicData>
        </a:graphic>
      </p:graphicFrame>
      <p:sp>
        <p:nvSpPr>
          <p:cNvPr id="19" name="コンテンツ プレースホルダー 2">
            <a:extLst>
              <a:ext uri="{FF2B5EF4-FFF2-40B4-BE49-F238E27FC236}">
                <a16:creationId xmlns:a16="http://schemas.microsoft.com/office/drawing/2014/main" id="{A542C794-BF37-FFD4-6590-E8D56233493F}"/>
              </a:ext>
            </a:extLst>
          </p:cNvPr>
          <p:cNvSpPr txBox="1">
            <a:spLocks/>
          </p:cNvSpPr>
          <p:nvPr/>
        </p:nvSpPr>
        <p:spPr>
          <a:xfrm>
            <a:off x="4864499" y="1239684"/>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graphicFrame>
        <p:nvGraphicFramePr>
          <p:cNvPr id="7" name="表 6">
            <a:extLst>
              <a:ext uri="{FF2B5EF4-FFF2-40B4-BE49-F238E27FC236}">
                <a16:creationId xmlns:a16="http://schemas.microsoft.com/office/drawing/2014/main" id="{FBB1C3CD-3936-061A-9635-2F9A6CB8A2CE}"/>
              </a:ext>
            </a:extLst>
          </p:cNvPr>
          <p:cNvGraphicFramePr>
            <a:graphicFrameLocks noGrp="1"/>
          </p:cNvGraphicFramePr>
          <p:nvPr>
            <p:extLst>
              <p:ext uri="{D42A27DB-BD31-4B8C-83A1-F6EECF244321}">
                <p14:modId xmlns:p14="http://schemas.microsoft.com/office/powerpoint/2010/main" val="2124746244"/>
              </p:ext>
            </p:extLst>
          </p:nvPr>
        </p:nvGraphicFramePr>
        <p:xfrm>
          <a:off x="4872450" y="5085685"/>
          <a:ext cx="3915250" cy="1296065"/>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734662">
                  <a:extLst>
                    <a:ext uri="{9D8B030D-6E8A-4147-A177-3AD203B41FA5}">
                      <a16:colId xmlns:a16="http://schemas.microsoft.com/office/drawing/2014/main" val="20001"/>
                    </a:ext>
                  </a:extLst>
                </a:gridCol>
                <a:gridCol w="2824222">
                  <a:extLst>
                    <a:ext uri="{9D8B030D-6E8A-4147-A177-3AD203B41FA5}">
                      <a16:colId xmlns:a16="http://schemas.microsoft.com/office/drawing/2014/main" val="20002"/>
                    </a:ext>
                  </a:extLst>
                </a:gridCol>
              </a:tblGrid>
              <a:tr h="24334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日付</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費用の発生日を入力します。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34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出発駅</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出発地を入力します。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34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到着駅</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到着地を入力します。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269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金額／</a:t>
                      </a:r>
                      <a:r>
                        <a:rPr lang="en-US" sz="900" b="1" kern="100" dirty="0">
                          <a:solidFill>
                            <a:srgbClr val="464646"/>
                          </a:solidFill>
                          <a:effectLst/>
                          <a:latin typeface="+mn-lt"/>
                        </a:rPr>
                        <a:t>Km</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金額を入力します。</a:t>
                      </a:r>
                      <a:endParaRPr lang="en-US" altLang="ja-JP" sz="900" kern="100" dirty="0">
                        <a:solidFill>
                          <a:srgbClr val="464646"/>
                        </a:solidFill>
                        <a:effectLst/>
                        <a:latin typeface="+mn-lt"/>
                      </a:endParaRPr>
                    </a:p>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ガソリン代の場合は走行距離を入力します。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34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往復</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「往復」にすると金額が倍になります。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bl>
          </a:graphicData>
        </a:graphic>
      </p:graphicFrame>
      <p:sp>
        <p:nvSpPr>
          <p:cNvPr id="8" name="コンテンツ プレースホルダー 2">
            <a:extLst>
              <a:ext uri="{FF2B5EF4-FFF2-40B4-BE49-F238E27FC236}">
                <a16:creationId xmlns:a16="http://schemas.microsoft.com/office/drawing/2014/main" id="{CE096F16-DB5C-36B1-ED75-E50439DE6EC9}"/>
              </a:ext>
            </a:extLst>
          </p:cNvPr>
          <p:cNvSpPr txBox="1">
            <a:spLocks/>
          </p:cNvSpPr>
          <p:nvPr/>
        </p:nvSpPr>
        <p:spPr>
          <a:xfrm>
            <a:off x="4872450" y="3343669"/>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9" name="図 8">
            <a:extLst>
              <a:ext uri="{FF2B5EF4-FFF2-40B4-BE49-F238E27FC236}">
                <a16:creationId xmlns:a16="http://schemas.microsoft.com/office/drawing/2014/main" id="{0B279E68-FBE4-E691-6999-C84739F72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50" y="1559765"/>
            <a:ext cx="3901982" cy="1402392"/>
          </a:xfrm>
          <a:prstGeom prst="rect">
            <a:avLst/>
          </a:prstGeom>
          <a:ln w="12700">
            <a:solidFill>
              <a:srgbClr val="D2D2D2"/>
            </a:solidFill>
          </a:ln>
        </p:spPr>
      </p:pic>
      <p:graphicFrame>
        <p:nvGraphicFramePr>
          <p:cNvPr id="12" name="表 11">
            <a:extLst>
              <a:ext uri="{FF2B5EF4-FFF2-40B4-BE49-F238E27FC236}">
                <a16:creationId xmlns:a16="http://schemas.microsoft.com/office/drawing/2014/main" id="{00F01039-995C-7423-B5DA-FC60F860FC47}"/>
              </a:ext>
            </a:extLst>
          </p:cNvPr>
          <p:cNvGraphicFramePr>
            <a:graphicFrameLocks noGrp="1"/>
          </p:cNvGraphicFramePr>
          <p:nvPr>
            <p:extLst>
              <p:ext uri="{D42A27DB-BD31-4B8C-83A1-F6EECF244321}">
                <p14:modId xmlns:p14="http://schemas.microsoft.com/office/powerpoint/2010/main" val="3428299426"/>
              </p:ext>
            </p:extLst>
          </p:nvPr>
        </p:nvGraphicFramePr>
        <p:xfrm>
          <a:off x="4862785" y="1955479"/>
          <a:ext cx="3915250" cy="1288990"/>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257798">
                <a:tc>
                  <a:txBody>
                    <a:bodyPr/>
                    <a:lstStyle/>
                    <a:p>
                      <a:pPr algn="ctr">
                        <a:lnSpc>
                          <a:spcPct val="120000"/>
                        </a:lnSpc>
                        <a:spcAft>
                          <a:spcPts val="0"/>
                        </a:spcAft>
                      </a:pPr>
                      <a:r>
                        <a:rPr lang="en-US" altLang="ja-JP" sz="900" b="1" kern="100" dirty="0">
                          <a:solidFill>
                            <a:srgbClr val="464646"/>
                          </a:solidFill>
                          <a:effectLst/>
                          <a:latin typeface="+mn-lt"/>
                        </a:rPr>
                        <a:t>A</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クレジットカード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クレジットカード明細を取り込めます。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7798">
                <a:tc>
                  <a:txBody>
                    <a:bodyPr/>
                    <a:lstStyle/>
                    <a:p>
                      <a:pPr algn="ctr">
                        <a:lnSpc>
                          <a:spcPct val="120000"/>
                        </a:lnSpc>
                        <a:spcAft>
                          <a:spcPts val="0"/>
                        </a:spcAft>
                      </a:pPr>
                      <a:r>
                        <a:rPr lang="en-US" altLang="ja-JP" sz="900" b="1" kern="100" dirty="0">
                          <a:solidFill>
                            <a:srgbClr val="464646"/>
                          </a:solidFill>
                          <a:effectLst/>
                          <a:latin typeface="+mn-lt"/>
                        </a:rPr>
                        <a:t>B</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solidFill>
                            <a:srgbClr val="464646"/>
                          </a:solidFill>
                          <a:effectLst/>
                          <a:latin typeface="+mn-lt"/>
                        </a:rPr>
                        <a:t>IC</a:t>
                      </a:r>
                      <a:r>
                        <a:rPr lang="ja-JP" sz="900" b="1" kern="100" dirty="0">
                          <a:solidFill>
                            <a:srgbClr val="464646"/>
                          </a:solidFill>
                          <a:effectLst/>
                          <a:latin typeface="+mn-lt"/>
                        </a:rPr>
                        <a:t>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solidFill>
                            <a:srgbClr val="464646"/>
                          </a:solidFill>
                          <a:effectLst/>
                          <a:latin typeface="+mn-lt"/>
                        </a:rPr>
                        <a:t>IC</a:t>
                      </a:r>
                      <a:r>
                        <a:rPr lang="ja-JP" sz="900" b="0" kern="100" dirty="0">
                          <a:solidFill>
                            <a:srgbClr val="464646"/>
                          </a:solidFill>
                          <a:effectLst/>
                          <a:latin typeface="+mn-lt"/>
                        </a:rPr>
                        <a:t>カード履歴を取り込めます。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7798">
                <a:tc>
                  <a:txBody>
                    <a:bodyPr/>
                    <a:lstStyle/>
                    <a:p>
                      <a:pPr algn="ctr">
                        <a:lnSpc>
                          <a:spcPct val="120000"/>
                        </a:lnSpc>
                        <a:spcAft>
                          <a:spcPts val="0"/>
                        </a:spcAft>
                      </a:pPr>
                      <a:r>
                        <a:rPr lang="en-US" altLang="ja-JP" sz="900" b="1" kern="100" dirty="0">
                          <a:solidFill>
                            <a:srgbClr val="464646"/>
                          </a:solidFill>
                          <a:effectLst/>
                          <a:latin typeface="+mn-lt"/>
                        </a:rPr>
                        <a:t>C</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領収書／請求書</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領収書を添付します。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7798">
                <a:tc>
                  <a:txBody>
                    <a:bodyPr/>
                    <a:lstStyle/>
                    <a:p>
                      <a:pPr algn="ctr">
                        <a:lnSpc>
                          <a:spcPct val="120000"/>
                        </a:lnSpc>
                        <a:spcAft>
                          <a:spcPts val="0"/>
                        </a:spcAft>
                      </a:pPr>
                      <a:r>
                        <a:rPr lang="en-US" altLang="ja-JP" sz="900" b="1" kern="100" dirty="0">
                          <a:solidFill>
                            <a:srgbClr val="464646"/>
                          </a:solidFill>
                          <a:effectLst/>
                          <a:latin typeface="+mn-lt"/>
                        </a:rPr>
                        <a:t>D</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solidFill>
                            <a:srgbClr val="464646"/>
                          </a:solidFill>
                          <a:effectLst/>
                          <a:latin typeface="+mn-lt"/>
                        </a:rPr>
                        <a:t>CSV</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solidFill>
                            <a:srgbClr val="464646"/>
                          </a:solidFill>
                          <a:effectLst/>
                          <a:latin typeface="+mn-lt"/>
                        </a:rPr>
                        <a:t>CSV</a:t>
                      </a:r>
                      <a:r>
                        <a:rPr lang="ja-JP" sz="900" b="0" kern="100" dirty="0">
                          <a:solidFill>
                            <a:srgbClr val="464646"/>
                          </a:solidFill>
                          <a:effectLst/>
                          <a:latin typeface="+mn-lt"/>
                        </a:rPr>
                        <a:t>ファイルから明細を取り込めます。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E</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マイパターン</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よく使用する経路を登録できます。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pic>
        <p:nvPicPr>
          <p:cNvPr id="17" name="図 16">
            <a:extLst>
              <a:ext uri="{FF2B5EF4-FFF2-40B4-BE49-F238E27FC236}">
                <a16:creationId xmlns:a16="http://schemas.microsoft.com/office/drawing/2014/main" id="{5B9C7AE6-6E6C-AEC3-9A81-E6C787D52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401" y="3634114"/>
            <a:ext cx="3892196" cy="1407399"/>
          </a:xfrm>
          <a:prstGeom prst="rect">
            <a:avLst/>
          </a:prstGeom>
          <a:ln w="12700">
            <a:solidFill>
              <a:srgbClr val="D2D2D2"/>
            </a:solidFill>
          </a:ln>
        </p:spPr>
      </p:pic>
      <p:sp>
        <p:nvSpPr>
          <p:cNvPr id="16" name="正方形/長方形 15">
            <a:extLst>
              <a:ext uri="{FF2B5EF4-FFF2-40B4-BE49-F238E27FC236}">
                <a16:creationId xmlns:a16="http://schemas.microsoft.com/office/drawing/2014/main" id="{70898DB5-BA04-B1A9-52EE-075C3E8CA595}"/>
              </a:ext>
            </a:extLst>
          </p:cNvPr>
          <p:cNvSpPr/>
          <p:nvPr/>
        </p:nvSpPr>
        <p:spPr>
          <a:xfrm>
            <a:off x="776335" y="2236477"/>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18" name="正方形/長方形 17">
            <a:extLst>
              <a:ext uri="{FF2B5EF4-FFF2-40B4-BE49-F238E27FC236}">
                <a16:creationId xmlns:a16="http://schemas.microsoft.com/office/drawing/2014/main" id="{3412A988-0B69-4318-F569-C281AD537577}"/>
              </a:ext>
            </a:extLst>
          </p:cNvPr>
          <p:cNvSpPr/>
          <p:nvPr/>
        </p:nvSpPr>
        <p:spPr>
          <a:xfrm>
            <a:off x="776335" y="2411385"/>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21" name="正方形/長方形 20">
            <a:extLst>
              <a:ext uri="{FF2B5EF4-FFF2-40B4-BE49-F238E27FC236}">
                <a16:creationId xmlns:a16="http://schemas.microsoft.com/office/drawing/2014/main" id="{7FBAA626-F540-279E-B492-859770F2B0C0}"/>
              </a:ext>
            </a:extLst>
          </p:cNvPr>
          <p:cNvSpPr/>
          <p:nvPr/>
        </p:nvSpPr>
        <p:spPr>
          <a:xfrm>
            <a:off x="776335" y="2589717"/>
            <a:ext cx="134415"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22" name="正方形/長方形 21">
            <a:extLst>
              <a:ext uri="{FF2B5EF4-FFF2-40B4-BE49-F238E27FC236}">
                <a16:creationId xmlns:a16="http://schemas.microsoft.com/office/drawing/2014/main" id="{E3E1D588-8A71-8F3A-5247-1E7F48AA11B5}"/>
              </a:ext>
            </a:extLst>
          </p:cNvPr>
          <p:cNvSpPr/>
          <p:nvPr/>
        </p:nvSpPr>
        <p:spPr>
          <a:xfrm>
            <a:off x="776335" y="276502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23" name="正方形/長方形 22">
            <a:extLst>
              <a:ext uri="{FF2B5EF4-FFF2-40B4-BE49-F238E27FC236}">
                <a16:creationId xmlns:a16="http://schemas.microsoft.com/office/drawing/2014/main" id="{23969E53-FA08-57ED-9F80-C2D83281C050}"/>
              </a:ext>
            </a:extLst>
          </p:cNvPr>
          <p:cNvSpPr/>
          <p:nvPr/>
        </p:nvSpPr>
        <p:spPr>
          <a:xfrm>
            <a:off x="2662285" y="2230381"/>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24" name="正方形/長方形 23">
            <a:extLst>
              <a:ext uri="{FF2B5EF4-FFF2-40B4-BE49-F238E27FC236}">
                <a16:creationId xmlns:a16="http://schemas.microsoft.com/office/drawing/2014/main" id="{A6D37B77-229B-4061-718C-C338D2ABED3F}"/>
              </a:ext>
            </a:extLst>
          </p:cNvPr>
          <p:cNvSpPr/>
          <p:nvPr/>
        </p:nvSpPr>
        <p:spPr>
          <a:xfrm>
            <a:off x="2662285" y="197791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D89E95A7-0E2C-D223-276D-741FC4FEFD21}"/>
              </a:ext>
            </a:extLst>
          </p:cNvPr>
          <p:cNvSpPr/>
          <p:nvPr/>
        </p:nvSpPr>
        <p:spPr>
          <a:xfrm>
            <a:off x="2662285" y="2404531"/>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26" name="正方形/長方形 25">
            <a:extLst>
              <a:ext uri="{FF2B5EF4-FFF2-40B4-BE49-F238E27FC236}">
                <a16:creationId xmlns:a16="http://schemas.microsoft.com/office/drawing/2014/main" id="{7C47A18B-1323-2672-222B-FC22F542105F}"/>
              </a:ext>
            </a:extLst>
          </p:cNvPr>
          <p:cNvSpPr/>
          <p:nvPr/>
        </p:nvSpPr>
        <p:spPr>
          <a:xfrm>
            <a:off x="2662285" y="259881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pic>
        <p:nvPicPr>
          <p:cNvPr id="27" name="図 26">
            <a:extLst>
              <a:ext uri="{FF2B5EF4-FFF2-40B4-BE49-F238E27FC236}">
                <a16:creationId xmlns:a16="http://schemas.microsoft.com/office/drawing/2014/main" id="{63DDD91D-8CFF-2821-6DBC-CFBE5E12E065}"/>
              </a:ext>
            </a:extLst>
          </p:cNvPr>
          <p:cNvPicPr>
            <a:picLocks noChangeAspect="1"/>
          </p:cNvPicPr>
          <p:nvPr/>
        </p:nvPicPr>
        <p:blipFill>
          <a:blip r:embed="rId4"/>
          <a:stretch>
            <a:fillRect/>
          </a:stretch>
        </p:blipFill>
        <p:spPr>
          <a:xfrm>
            <a:off x="4867725" y="1692036"/>
            <a:ext cx="3924000" cy="212011"/>
          </a:xfrm>
          <a:prstGeom prst="rect">
            <a:avLst/>
          </a:prstGeom>
        </p:spPr>
      </p:pic>
      <p:sp>
        <p:nvSpPr>
          <p:cNvPr id="28" name="正方形/長方形 27">
            <a:extLst>
              <a:ext uri="{FF2B5EF4-FFF2-40B4-BE49-F238E27FC236}">
                <a16:creationId xmlns:a16="http://schemas.microsoft.com/office/drawing/2014/main" id="{DD3ECE33-38D7-5BFB-BA62-8705304FFFA6}"/>
              </a:ext>
            </a:extLst>
          </p:cNvPr>
          <p:cNvSpPr/>
          <p:nvPr/>
        </p:nvSpPr>
        <p:spPr>
          <a:xfrm>
            <a:off x="6221662" y="148579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A</a:t>
            </a:r>
            <a:endParaRPr kumimoji="1" lang="ja-JP" altLang="en-US" sz="1000" b="1" dirty="0" err="1">
              <a:solidFill>
                <a:srgbClr val="464646"/>
              </a:solidFill>
            </a:endParaRPr>
          </a:p>
        </p:txBody>
      </p:sp>
      <p:sp>
        <p:nvSpPr>
          <p:cNvPr id="29" name="正方形/長方形 28">
            <a:extLst>
              <a:ext uri="{FF2B5EF4-FFF2-40B4-BE49-F238E27FC236}">
                <a16:creationId xmlns:a16="http://schemas.microsoft.com/office/drawing/2014/main" id="{6DD3C14C-5F4D-AD71-C3D9-7B39DC14D93E}"/>
              </a:ext>
            </a:extLst>
          </p:cNvPr>
          <p:cNvSpPr/>
          <p:nvPr/>
        </p:nvSpPr>
        <p:spPr>
          <a:xfrm>
            <a:off x="6758675" y="148579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B</a:t>
            </a:r>
            <a:endParaRPr kumimoji="1" lang="ja-JP" altLang="en-US" sz="1000" b="1" dirty="0" err="1">
              <a:solidFill>
                <a:srgbClr val="464646"/>
              </a:solidFill>
            </a:endParaRPr>
          </a:p>
        </p:txBody>
      </p:sp>
      <p:sp>
        <p:nvSpPr>
          <p:cNvPr id="30" name="正方形/長方形 29">
            <a:extLst>
              <a:ext uri="{FF2B5EF4-FFF2-40B4-BE49-F238E27FC236}">
                <a16:creationId xmlns:a16="http://schemas.microsoft.com/office/drawing/2014/main" id="{D50DB518-37AA-211E-7C68-4CB057725725}"/>
              </a:ext>
            </a:extLst>
          </p:cNvPr>
          <p:cNvSpPr/>
          <p:nvPr/>
        </p:nvSpPr>
        <p:spPr>
          <a:xfrm>
            <a:off x="7327982" y="148579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C</a:t>
            </a:r>
            <a:endParaRPr kumimoji="1" lang="ja-JP" altLang="en-US" sz="1000" b="1" dirty="0" err="1">
              <a:solidFill>
                <a:srgbClr val="464646"/>
              </a:solidFill>
            </a:endParaRPr>
          </a:p>
        </p:txBody>
      </p:sp>
      <p:sp>
        <p:nvSpPr>
          <p:cNvPr id="31" name="正方形/長方形 30">
            <a:extLst>
              <a:ext uri="{FF2B5EF4-FFF2-40B4-BE49-F238E27FC236}">
                <a16:creationId xmlns:a16="http://schemas.microsoft.com/office/drawing/2014/main" id="{B56EE673-7740-614B-4B79-6086C2191D4E}"/>
              </a:ext>
            </a:extLst>
          </p:cNvPr>
          <p:cNvSpPr/>
          <p:nvPr/>
        </p:nvSpPr>
        <p:spPr>
          <a:xfrm>
            <a:off x="7892292" y="148579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D</a:t>
            </a:r>
          </a:p>
        </p:txBody>
      </p:sp>
      <p:sp>
        <p:nvSpPr>
          <p:cNvPr id="32" name="正方形/長方形 31">
            <a:extLst>
              <a:ext uri="{FF2B5EF4-FFF2-40B4-BE49-F238E27FC236}">
                <a16:creationId xmlns:a16="http://schemas.microsoft.com/office/drawing/2014/main" id="{1F65EEC9-20D8-3D0B-78DB-743049820E7F}"/>
              </a:ext>
            </a:extLst>
          </p:cNvPr>
          <p:cNvSpPr/>
          <p:nvPr/>
        </p:nvSpPr>
        <p:spPr>
          <a:xfrm>
            <a:off x="8469816" y="148579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E</a:t>
            </a:r>
          </a:p>
        </p:txBody>
      </p:sp>
      <p:sp>
        <p:nvSpPr>
          <p:cNvPr id="33" name="正方形/長方形 32">
            <a:extLst>
              <a:ext uri="{FF2B5EF4-FFF2-40B4-BE49-F238E27FC236}">
                <a16:creationId xmlns:a16="http://schemas.microsoft.com/office/drawing/2014/main" id="{72F912AA-4350-FC4F-27DE-CED3A2A591EB}"/>
              </a:ext>
            </a:extLst>
          </p:cNvPr>
          <p:cNvSpPr/>
          <p:nvPr/>
        </p:nvSpPr>
        <p:spPr>
          <a:xfrm>
            <a:off x="5071003" y="379965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34" name="正方形/長方形 33">
            <a:extLst>
              <a:ext uri="{FF2B5EF4-FFF2-40B4-BE49-F238E27FC236}">
                <a16:creationId xmlns:a16="http://schemas.microsoft.com/office/drawing/2014/main" id="{61E24366-9DC6-D8D5-CCE4-FCD321646DCF}"/>
              </a:ext>
            </a:extLst>
          </p:cNvPr>
          <p:cNvSpPr/>
          <p:nvPr/>
        </p:nvSpPr>
        <p:spPr>
          <a:xfrm>
            <a:off x="5770494" y="379965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35" name="正方形/長方形 34">
            <a:extLst>
              <a:ext uri="{FF2B5EF4-FFF2-40B4-BE49-F238E27FC236}">
                <a16:creationId xmlns:a16="http://schemas.microsoft.com/office/drawing/2014/main" id="{E2900679-876B-37B1-DDC7-0F7487F64265}"/>
              </a:ext>
            </a:extLst>
          </p:cNvPr>
          <p:cNvSpPr/>
          <p:nvPr/>
        </p:nvSpPr>
        <p:spPr>
          <a:xfrm>
            <a:off x="6272921" y="379965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36" name="正方形/長方形 35">
            <a:extLst>
              <a:ext uri="{FF2B5EF4-FFF2-40B4-BE49-F238E27FC236}">
                <a16:creationId xmlns:a16="http://schemas.microsoft.com/office/drawing/2014/main" id="{8DC82FE9-BD9F-FCDC-DE16-E35DB528E89D}"/>
              </a:ext>
            </a:extLst>
          </p:cNvPr>
          <p:cNvSpPr/>
          <p:nvPr/>
        </p:nvSpPr>
        <p:spPr>
          <a:xfrm>
            <a:off x="6804247" y="379965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37" name="正方形/長方形 36">
            <a:extLst>
              <a:ext uri="{FF2B5EF4-FFF2-40B4-BE49-F238E27FC236}">
                <a16:creationId xmlns:a16="http://schemas.microsoft.com/office/drawing/2014/main" id="{4FDF8264-978C-5CA3-3AC0-577EE3F5B256}"/>
              </a:ext>
            </a:extLst>
          </p:cNvPr>
          <p:cNvSpPr/>
          <p:nvPr/>
        </p:nvSpPr>
        <p:spPr>
          <a:xfrm>
            <a:off x="7150293" y="3799654"/>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38" name="正方形/長方形 37">
            <a:extLst>
              <a:ext uri="{FF2B5EF4-FFF2-40B4-BE49-F238E27FC236}">
                <a16:creationId xmlns:a16="http://schemas.microsoft.com/office/drawing/2014/main" id="{9143A56F-588C-DEAB-479E-D3B854B9064A}"/>
              </a:ext>
            </a:extLst>
          </p:cNvPr>
          <p:cNvSpPr/>
          <p:nvPr/>
        </p:nvSpPr>
        <p:spPr>
          <a:xfrm>
            <a:off x="7429601" y="3799654"/>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39" name="正方形/長方形 38">
            <a:extLst>
              <a:ext uri="{FF2B5EF4-FFF2-40B4-BE49-F238E27FC236}">
                <a16:creationId xmlns:a16="http://schemas.microsoft.com/office/drawing/2014/main" id="{486A68F7-C29D-E124-A7E9-530AB490695B}"/>
              </a:ext>
            </a:extLst>
          </p:cNvPr>
          <p:cNvSpPr/>
          <p:nvPr/>
        </p:nvSpPr>
        <p:spPr>
          <a:xfrm>
            <a:off x="7920937" y="3799654"/>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40" name="正方形/長方形 39">
            <a:extLst>
              <a:ext uri="{FF2B5EF4-FFF2-40B4-BE49-F238E27FC236}">
                <a16:creationId xmlns:a16="http://schemas.microsoft.com/office/drawing/2014/main" id="{C536EEC5-0E64-7290-1385-0922E50A5160}"/>
              </a:ext>
            </a:extLst>
          </p:cNvPr>
          <p:cNvSpPr/>
          <p:nvPr/>
        </p:nvSpPr>
        <p:spPr>
          <a:xfrm>
            <a:off x="8537023" y="3799654"/>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41" name="正方形/長方形 40">
            <a:extLst>
              <a:ext uri="{FF2B5EF4-FFF2-40B4-BE49-F238E27FC236}">
                <a16:creationId xmlns:a16="http://schemas.microsoft.com/office/drawing/2014/main" id="{AE77A3CE-95E3-F1F3-20BF-7F005E1D1B0C}"/>
              </a:ext>
            </a:extLst>
          </p:cNvPr>
          <p:cNvSpPr/>
          <p:nvPr/>
        </p:nvSpPr>
        <p:spPr>
          <a:xfrm>
            <a:off x="5044422" y="4071015"/>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42" name="正方形/長方形 41">
            <a:extLst>
              <a:ext uri="{FF2B5EF4-FFF2-40B4-BE49-F238E27FC236}">
                <a16:creationId xmlns:a16="http://schemas.microsoft.com/office/drawing/2014/main" id="{D641DB7E-197A-DF23-46A4-D0E9DA1E4DF6}"/>
              </a:ext>
            </a:extLst>
          </p:cNvPr>
          <p:cNvSpPr/>
          <p:nvPr/>
        </p:nvSpPr>
        <p:spPr>
          <a:xfrm>
            <a:off x="6234979" y="4071015"/>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4" name="正方形/長方形 43">
            <a:extLst>
              <a:ext uri="{FF2B5EF4-FFF2-40B4-BE49-F238E27FC236}">
                <a16:creationId xmlns:a16="http://schemas.microsoft.com/office/drawing/2014/main" id="{8CDE7FB9-2B3A-8BD9-F529-0C97E10CD498}"/>
              </a:ext>
            </a:extLst>
          </p:cNvPr>
          <p:cNvSpPr/>
          <p:nvPr/>
        </p:nvSpPr>
        <p:spPr>
          <a:xfrm>
            <a:off x="6124801" y="407101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45" name="正方形/長方形 44">
            <a:extLst>
              <a:ext uri="{FF2B5EF4-FFF2-40B4-BE49-F238E27FC236}">
                <a16:creationId xmlns:a16="http://schemas.microsoft.com/office/drawing/2014/main" id="{7B728B76-1460-7665-1CEE-1E595BC0F651}"/>
              </a:ext>
            </a:extLst>
          </p:cNvPr>
          <p:cNvSpPr/>
          <p:nvPr/>
        </p:nvSpPr>
        <p:spPr>
          <a:xfrm>
            <a:off x="6657102" y="4074523"/>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6" name="正方形/長方形 45">
            <a:extLst>
              <a:ext uri="{FF2B5EF4-FFF2-40B4-BE49-F238E27FC236}">
                <a16:creationId xmlns:a16="http://schemas.microsoft.com/office/drawing/2014/main" id="{A6FCBD83-6C81-1570-C99A-39BF462BF476}"/>
              </a:ext>
            </a:extLst>
          </p:cNvPr>
          <p:cNvSpPr/>
          <p:nvPr/>
        </p:nvSpPr>
        <p:spPr>
          <a:xfrm>
            <a:off x="7179137" y="4074523"/>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7" name="正方形/長方形 46">
            <a:extLst>
              <a:ext uri="{FF2B5EF4-FFF2-40B4-BE49-F238E27FC236}">
                <a16:creationId xmlns:a16="http://schemas.microsoft.com/office/drawing/2014/main" id="{BEF03C2D-CCCF-5DC0-95AA-55139FEBDE9A}"/>
              </a:ext>
            </a:extLst>
          </p:cNvPr>
          <p:cNvSpPr/>
          <p:nvPr/>
        </p:nvSpPr>
        <p:spPr>
          <a:xfrm>
            <a:off x="8294107" y="4074523"/>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8" name="正方形/長方形 47">
            <a:extLst>
              <a:ext uri="{FF2B5EF4-FFF2-40B4-BE49-F238E27FC236}">
                <a16:creationId xmlns:a16="http://schemas.microsoft.com/office/drawing/2014/main" id="{A4837CAC-1D97-3B85-F7D2-1919B50D1234}"/>
              </a:ext>
            </a:extLst>
          </p:cNvPr>
          <p:cNvSpPr/>
          <p:nvPr/>
        </p:nvSpPr>
        <p:spPr>
          <a:xfrm>
            <a:off x="7040146" y="4076331"/>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49" name="正方形/長方形 48">
            <a:extLst>
              <a:ext uri="{FF2B5EF4-FFF2-40B4-BE49-F238E27FC236}">
                <a16:creationId xmlns:a16="http://schemas.microsoft.com/office/drawing/2014/main" id="{50D71D9E-DCFD-5C35-1AE2-CB557C75298D}"/>
              </a:ext>
            </a:extLst>
          </p:cNvPr>
          <p:cNvSpPr/>
          <p:nvPr/>
        </p:nvSpPr>
        <p:spPr>
          <a:xfrm>
            <a:off x="8184630" y="407101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51" name="正方形/長方形 50">
            <a:extLst>
              <a:ext uri="{FF2B5EF4-FFF2-40B4-BE49-F238E27FC236}">
                <a16:creationId xmlns:a16="http://schemas.microsoft.com/office/drawing/2014/main" id="{BCDCD3EB-1C1C-E87D-686B-E8CDB4E20464}"/>
              </a:ext>
            </a:extLst>
          </p:cNvPr>
          <p:cNvSpPr/>
          <p:nvPr/>
        </p:nvSpPr>
        <p:spPr>
          <a:xfrm>
            <a:off x="5242586" y="4416437"/>
            <a:ext cx="245566" cy="9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52" name="正方形/長方形 51">
            <a:extLst>
              <a:ext uri="{FF2B5EF4-FFF2-40B4-BE49-F238E27FC236}">
                <a16:creationId xmlns:a16="http://schemas.microsoft.com/office/drawing/2014/main" id="{AFDC9FF2-B34B-33FA-8383-B563349E1456}"/>
              </a:ext>
            </a:extLst>
          </p:cNvPr>
          <p:cNvSpPr/>
          <p:nvPr/>
        </p:nvSpPr>
        <p:spPr>
          <a:xfrm>
            <a:off x="5139621" y="4360504"/>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13</a:t>
            </a:r>
            <a:endParaRPr kumimoji="1" lang="ja-JP" altLang="en-US" sz="1000" b="1" dirty="0" err="1">
              <a:solidFill>
                <a:srgbClr val="464646"/>
              </a:solidFill>
            </a:endParaRPr>
          </a:p>
        </p:txBody>
      </p:sp>
      <p:sp>
        <p:nvSpPr>
          <p:cNvPr id="53" name="正方形/長方形 52">
            <a:extLst>
              <a:ext uri="{FF2B5EF4-FFF2-40B4-BE49-F238E27FC236}">
                <a16:creationId xmlns:a16="http://schemas.microsoft.com/office/drawing/2014/main" id="{B48E02B8-2EF5-DF69-ECB5-11AAEA5A640B}"/>
              </a:ext>
            </a:extLst>
          </p:cNvPr>
          <p:cNvSpPr/>
          <p:nvPr/>
        </p:nvSpPr>
        <p:spPr>
          <a:xfrm>
            <a:off x="4933270" y="4759057"/>
            <a:ext cx="554881" cy="7875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55" name="正方形/長方形 54">
            <a:extLst>
              <a:ext uri="{FF2B5EF4-FFF2-40B4-BE49-F238E27FC236}">
                <a16:creationId xmlns:a16="http://schemas.microsoft.com/office/drawing/2014/main" id="{BF5FB7BA-4BF1-906A-9901-5D6AFAC6D724}"/>
              </a:ext>
            </a:extLst>
          </p:cNvPr>
          <p:cNvSpPr/>
          <p:nvPr/>
        </p:nvSpPr>
        <p:spPr>
          <a:xfrm>
            <a:off x="4915326" y="468419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14</a:t>
            </a:r>
            <a:endParaRPr kumimoji="1" lang="ja-JP" altLang="en-US" sz="1000" b="1" dirty="0" err="1">
              <a:solidFill>
                <a:srgbClr val="464646"/>
              </a:solidFill>
            </a:endParaRPr>
          </a:p>
        </p:txBody>
      </p:sp>
      <p:sp>
        <p:nvSpPr>
          <p:cNvPr id="57" name="正方形/長方形 56">
            <a:extLst>
              <a:ext uri="{FF2B5EF4-FFF2-40B4-BE49-F238E27FC236}">
                <a16:creationId xmlns:a16="http://schemas.microsoft.com/office/drawing/2014/main" id="{795DF85B-767E-A766-CCA7-4A234AE2D6BF}"/>
              </a:ext>
            </a:extLst>
          </p:cNvPr>
          <p:cNvSpPr/>
          <p:nvPr/>
        </p:nvSpPr>
        <p:spPr>
          <a:xfrm>
            <a:off x="5244004" y="468419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spTree>
    <p:extLst>
      <p:ext uri="{BB962C8B-B14F-4D97-AF65-F5344CB8AC3E}">
        <p14:creationId xmlns:p14="http://schemas.microsoft.com/office/powerpoint/2010/main" val="1211126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4-3. </a:t>
            </a:r>
            <a:r>
              <a:rPr kumimoji="1" lang="ja-JP" altLang="en-US" dirty="0"/>
              <a:t>出張精算</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23</a:t>
            </a:fld>
            <a:endParaRPr lang="en-GB"/>
          </a:p>
        </p:txBody>
      </p:sp>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3926133415"/>
              </p:ext>
            </p:extLst>
          </p:nvPr>
        </p:nvGraphicFramePr>
        <p:xfrm>
          <a:off x="366763" y="3119661"/>
          <a:ext cx="3915250" cy="3034647"/>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8937">
                  <a:extLst>
                    <a:ext uri="{9D8B030D-6E8A-4147-A177-3AD203B41FA5}">
                      <a16:colId xmlns:a16="http://schemas.microsoft.com/office/drawing/2014/main" val="20001"/>
                    </a:ext>
                  </a:extLst>
                </a:gridCol>
                <a:gridCol w="2659947">
                  <a:extLst>
                    <a:ext uri="{9D8B030D-6E8A-4147-A177-3AD203B41FA5}">
                      <a16:colId xmlns:a16="http://schemas.microsoft.com/office/drawing/2014/main" val="20002"/>
                    </a:ext>
                  </a:extLst>
                </a:gridCol>
              </a:tblGrid>
              <a:tr h="32594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小計</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自動で表示されます。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643567"/>
                  </a:ext>
                </a:extLst>
              </a:tr>
              <a:tr h="32594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交通機関</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プルダウンから交通機関</a:t>
                      </a:r>
                      <a:r>
                        <a:rPr lang="ja-JP" altLang="en-US" sz="900" kern="100" dirty="0">
                          <a:effectLst/>
                          <a:latin typeface="+mn-lt"/>
                        </a:rPr>
                        <a:t>（</a:t>
                      </a:r>
                      <a:r>
                        <a:rPr lang="ja-JP" sz="900" kern="100" dirty="0">
                          <a:effectLst/>
                          <a:latin typeface="+mn-lt"/>
                        </a:rPr>
                        <a:t>または費目</a:t>
                      </a:r>
                      <a:r>
                        <a:rPr lang="ja-JP" altLang="en-US" sz="900" kern="100" dirty="0">
                          <a:effectLst/>
                          <a:latin typeface="+mn-lt"/>
                        </a:rPr>
                        <a:t>）</a:t>
                      </a:r>
                      <a:r>
                        <a:rPr lang="ja-JP" sz="900" kern="100" dirty="0">
                          <a:effectLst/>
                          <a:latin typeface="+mn-lt"/>
                        </a:rPr>
                        <a:t>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証票</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領収書等がある場合にチェックをつけます。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日当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日当を選択します。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宿泊手当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宿泊手当を選択し、金額入力します。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備考</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備考情報を入力します。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36980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支払方法</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社員立替でない場合は変更してください。</a:t>
                      </a:r>
                      <a:br>
                        <a:rPr lang="en-US" altLang="ja-JP" sz="900" kern="100" dirty="0">
                          <a:effectLst/>
                          <a:latin typeface="+mn-lt"/>
                        </a:rPr>
                      </a:br>
                      <a:r>
                        <a:rPr lang="ja-JP" sz="900" kern="100" dirty="0">
                          <a:effectLst/>
                          <a:latin typeface="+mn-lt"/>
                        </a:rPr>
                        <a:t>（法人カード利用時など）</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領収書</a:t>
                      </a:r>
                      <a:r>
                        <a:rPr lang="en-US" altLang="ja-JP" sz="900" b="1" kern="100" dirty="0">
                          <a:effectLst/>
                          <a:latin typeface="+mn-lt"/>
                        </a:rPr>
                        <a:t>/</a:t>
                      </a:r>
                      <a:r>
                        <a:rPr lang="ja-JP" sz="900" b="1" kern="100" dirty="0">
                          <a:effectLst/>
                          <a:latin typeface="+mn-lt"/>
                        </a:rPr>
                        <a:t>請求書</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領収書等を添付します。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471594"/>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dirty="0">
                          <a:solidFill>
                            <a:schemeClr val="tx1"/>
                          </a:solidFill>
                          <a:effectLst/>
                          <a:latin typeface="+mn-lt"/>
                        </a:rPr>
                        <a:t>乗換案内</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mn-lt"/>
                        </a:rPr>
                        <a:t>乗換案内を利用します。</a:t>
                      </a:r>
                      <a:endParaRPr lang="ja-JP" sz="90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510428"/>
                  </a:ext>
                </a:extLst>
              </a:tr>
              <a:tr h="44996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dirty="0">
                          <a:solidFill>
                            <a:schemeClr val="tx1"/>
                          </a:solidFill>
                          <a:effectLst/>
                          <a:latin typeface="+mn-lt"/>
                        </a:rPr>
                        <a:t>目的地</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mn-lt"/>
                        </a:rPr>
                        <a:t>過去の入力履歴や、</a:t>
                      </a:r>
                      <a:endParaRPr lang="en-US" altLang="ja-JP" sz="900" kern="100" dirty="0">
                        <a:solidFill>
                          <a:schemeClr val="tx1"/>
                        </a:solidFill>
                        <a:effectLst/>
                        <a:latin typeface="+mn-lt"/>
                      </a:endParaRPr>
                    </a:p>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mn-lt"/>
                        </a:rPr>
                        <a:t>予め登録された目的地を呼び出せます。</a:t>
                      </a:r>
                      <a:endParaRPr lang="ja-JP" sz="90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54524943"/>
                  </a:ext>
                </a:extLst>
              </a:tr>
            </a:tbl>
          </a:graphicData>
        </a:graphic>
      </p:graphicFrame>
      <p:sp>
        <p:nvSpPr>
          <p:cNvPr id="21" name="コンテンツ プレースホルダー 2">
            <a:extLst>
              <a:ext uri="{FF2B5EF4-FFF2-40B4-BE49-F238E27FC236}">
                <a16:creationId xmlns:a16="http://schemas.microsoft.com/office/drawing/2014/main" id="{9EC44F0E-91F8-0243-8F13-E9C9698AF0A9}"/>
              </a:ext>
            </a:extLst>
          </p:cNvPr>
          <p:cNvSpPr txBox="1">
            <a:spLocks/>
          </p:cNvSpPr>
          <p:nvPr/>
        </p:nvSpPr>
        <p:spPr>
          <a:xfrm>
            <a:off x="366763"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4" name="図 3">
            <a:extLst>
              <a:ext uri="{FF2B5EF4-FFF2-40B4-BE49-F238E27FC236}">
                <a16:creationId xmlns:a16="http://schemas.microsoft.com/office/drawing/2014/main" id="{673B7FB8-CF31-CA74-4F4A-C854F6C4A1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763" y="1576392"/>
            <a:ext cx="3892196" cy="1407399"/>
          </a:xfrm>
          <a:prstGeom prst="rect">
            <a:avLst/>
          </a:prstGeom>
          <a:ln w="12700">
            <a:solidFill>
              <a:srgbClr val="D2D2D2"/>
            </a:solidFill>
          </a:ln>
        </p:spPr>
      </p:pic>
      <p:sp>
        <p:nvSpPr>
          <p:cNvPr id="6" name="正方形/長方形 5">
            <a:extLst>
              <a:ext uri="{FF2B5EF4-FFF2-40B4-BE49-F238E27FC236}">
                <a16:creationId xmlns:a16="http://schemas.microsoft.com/office/drawing/2014/main" id="{5B1164A8-3E81-653C-5B37-BA521DBF4304}"/>
              </a:ext>
            </a:extLst>
          </p:cNvPr>
          <p:cNvSpPr/>
          <p:nvPr/>
        </p:nvSpPr>
        <p:spPr>
          <a:xfrm>
            <a:off x="557365" y="174193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7" name="正方形/長方形 6">
            <a:extLst>
              <a:ext uri="{FF2B5EF4-FFF2-40B4-BE49-F238E27FC236}">
                <a16:creationId xmlns:a16="http://schemas.microsoft.com/office/drawing/2014/main" id="{61E3247D-56B6-8E18-4586-559456053B8C}"/>
              </a:ext>
            </a:extLst>
          </p:cNvPr>
          <p:cNvSpPr/>
          <p:nvPr/>
        </p:nvSpPr>
        <p:spPr>
          <a:xfrm>
            <a:off x="1256856" y="174193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8" name="正方形/長方形 7">
            <a:extLst>
              <a:ext uri="{FF2B5EF4-FFF2-40B4-BE49-F238E27FC236}">
                <a16:creationId xmlns:a16="http://schemas.microsoft.com/office/drawing/2014/main" id="{C07DE0A3-D424-ED07-B40D-4F217AF9FBDA}"/>
              </a:ext>
            </a:extLst>
          </p:cNvPr>
          <p:cNvSpPr/>
          <p:nvPr/>
        </p:nvSpPr>
        <p:spPr>
          <a:xfrm>
            <a:off x="1759283" y="174193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9" name="正方形/長方形 8">
            <a:extLst>
              <a:ext uri="{FF2B5EF4-FFF2-40B4-BE49-F238E27FC236}">
                <a16:creationId xmlns:a16="http://schemas.microsoft.com/office/drawing/2014/main" id="{B6214C75-6F0B-25D0-A2A9-AD73262033DE}"/>
              </a:ext>
            </a:extLst>
          </p:cNvPr>
          <p:cNvSpPr/>
          <p:nvPr/>
        </p:nvSpPr>
        <p:spPr>
          <a:xfrm>
            <a:off x="2290609" y="174193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10" name="正方形/長方形 9">
            <a:extLst>
              <a:ext uri="{FF2B5EF4-FFF2-40B4-BE49-F238E27FC236}">
                <a16:creationId xmlns:a16="http://schemas.microsoft.com/office/drawing/2014/main" id="{67CF2576-E75D-747A-3B63-87139A6E73DF}"/>
              </a:ext>
            </a:extLst>
          </p:cNvPr>
          <p:cNvSpPr/>
          <p:nvPr/>
        </p:nvSpPr>
        <p:spPr>
          <a:xfrm>
            <a:off x="2636655" y="1741932"/>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11" name="正方形/長方形 10">
            <a:extLst>
              <a:ext uri="{FF2B5EF4-FFF2-40B4-BE49-F238E27FC236}">
                <a16:creationId xmlns:a16="http://schemas.microsoft.com/office/drawing/2014/main" id="{291CF495-08A1-AC30-790F-82A48FBE19EE}"/>
              </a:ext>
            </a:extLst>
          </p:cNvPr>
          <p:cNvSpPr/>
          <p:nvPr/>
        </p:nvSpPr>
        <p:spPr>
          <a:xfrm>
            <a:off x="2915963" y="1741932"/>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12" name="正方形/長方形 11">
            <a:extLst>
              <a:ext uri="{FF2B5EF4-FFF2-40B4-BE49-F238E27FC236}">
                <a16:creationId xmlns:a16="http://schemas.microsoft.com/office/drawing/2014/main" id="{FDE524AF-8F2F-A0C6-12DB-F4DA9F6CD80B}"/>
              </a:ext>
            </a:extLst>
          </p:cNvPr>
          <p:cNvSpPr/>
          <p:nvPr/>
        </p:nvSpPr>
        <p:spPr>
          <a:xfrm>
            <a:off x="3407299" y="1741932"/>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13" name="正方形/長方形 12">
            <a:extLst>
              <a:ext uri="{FF2B5EF4-FFF2-40B4-BE49-F238E27FC236}">
                <a16:creationId xmlns:a16="http://schemas.microsoft.com/office/drawing/2014/main" id="{708936AB-EED9-1829-DFA4-074F93245859}"/>
              </a:ext>
            </a:extLst>
          </p:cNvPr>
          <p:cNvSpPr/>
          <p:nvPr/>
        </p:nvSpPr>
        <p:spPr>
          <a:xfrm>
            <a:off x="4023385" y="1741932"/>
            <a:ext cx="11108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15" name="正方形/長方形 14">
            <a:extLst>
              <a:ext uri="{FF2B5EF4-FFF2-40B4-BE49-F238E27FC236}">
                <a16:creationId xmlns:a16="http://schemas.microsoft.com/office/drawing/2014/main" id="{CDB461DD-3A16-049D-3125-8757C9CBECF5}"/>
              </a:ext>
            </a:extLst>
          </p:cNvPr>
          <p:cNvSpPr/>
          <p:nvPr/>
        </p:nvSpPr>
        <p:spPr>
          <a:xfrm>
            <a:off x="530784" y="201329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17" name="正方形/長方形 16">
            <a:extLst>
              <a:ext uri="{FF2B5EF4-FFF2-40B4-BE49-F238E27FC236}">
                <a16:creationId xmlns:a16="http://schemas.microsoft.com/office/drawing/2014/main" id="{E3CCB498-C6B1-0F11-ED5B-18409A381A8B}"/>
              </a:ext>
            </a:extLst>
          </p:cNvPr>
          <p:cNvSpPr/>
          <p:nvPr/>
        </p:nvSpPr>
        <p:spPr>
          <a:xfrm>
            <a:off x="1721341" y="2013293"/>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18" name="正方形/長方形 17">
            <a:extLst>
              <a:ext uri="{FF2B5EF4-FFF2-40B4-BE49-F238E27FC236}">
                <a16:creationId xmlns:a16="http://schemas.microsoft.com/office/drawing/2014/main" id="{081DE87E-9063-2BCC-3E21-98068BE3D33F}"/>
              </a:ext>
            </a:extLst>
          </p:cNvPr>
          <p:cNvSpPr/>
          <p:nvPr/>
        </p:nvSpPr>
        <p:spPr>
          <a:xfrm>
            <a:off x="1611163" y="2013293"/>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19" name="正方形/長方形 18">
            <a:extLst>
              <a:ext uri="{FF2B5EF4-FFF2-40B4-BE49-F238E27FC236}">
                <a16:creationId xmlns:a16="http://schemas.microsoft.com/office/drawing/2014/main" id="{D2DBE88A-7DDE-0814-B451-4EE2C3C35744}"/>
              </a:ext>
            </a:extLst>
          </p:cNvPr>
          <p:cNvSpPr/>
          <p:nvPr/>
        </p:nvSpPr>
        <p:spPr>
          <a:xfrm>
            <a:off x="2143464" y="2016801"/>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20" name="正方形/長方形 19">
            <a:extLst>
              <a:ext uri="{FF2B5EF4-FFF2-40B4-BE49-F238E27FC236}">
                <a16:creationId xmlns:a16="http://schemas.microsoft.com/office/drawing/2014/main" id="{1908C300-66D1-B119-CC37-7BCD7152C3DB}"/>
              </a:ext>
            </a:extLst>
          </p:cNvPr>
          <p:cNvSpPr/>
          <p:nvPr/>
        </p:nvSpPr>
        <p:spPr>
          <a:xfrm>
            <a:off x="2665499" y="2016801"/>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22" name="正方形/長方形 21">
            <a:extLst>
              <a:ext uri="{FF2B5EF4-FFF2-40B4-BE49-F238E27FC236}">
                <a16:creationId xmlns:a16="http://schemas.microsoft.com/office/drawing/2014/main" id="{16AE88A4-DF44-0707-8ACF-F6DFCEA4A878}"/>
              </a:ext>
            </a:extLst>
          </p:cNvPr>
          <p:cNvSpPr/>
          <p:nvPr/>
        </p:nvSpPr>
        <p:spPr>
          <a:xfrm>
            <a:off x="3780469" y="2016801"/>
            <a:ext cx="245566"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23" name="正方形/長方形 22">
            <a:extLst>
              <a:ext uri="{FF2B5EF4-FFF2-40B4-BE49-F238E27FC236}">
                <a16:creationId xmlns:a16="http://schemas.microsoft.com/office/drawing/2014/main" id="{137580DF-8221-7824-A603-CED483CF0412}"/>
              </a:ext>
            </a:extLst>
          </p:cNvPr>
          <p:cNvSpPr/>
          <p:nvPr/>
        </p:nvSpPr>
        <p:spPr>
          <a:xfrm>
            <a:off x="2526508" y="2018609"/>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24" name="正方形/長方形 23">
            <a:extLst>
              <a:ext uri="{FF2B5EF4-FFF2-40B4-BE49-F238E27FC236}">
                <a16:creationId xmlns:a16="http://schemas.microsoft.com/office/drawing/2014/main" id="{FC92E298-5C9E-439A-E178-9EB232058895}"/>
              </a:ext>
            </a:extLst>
          </p:cNvPr>
          <p:cNvSpPr/>
          <p:nvPr/>
        </p:nvSpPr>
        <p:spPr>
          <a:xfrm>
            <a:off x="3670992" y="2013293"/>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26BE5FA9-6FD3-9B15-C985-2DA3FE70EF6C}"/>
              </a:ext>
            </a:extLst>
          </p:cNvPr>
          <p:cNvSpPr/>
          <p:nvPr/>
        </p:nvSpPr>
        <p:spPr>
          <a:xfrm>
            <a:off x="728948" y="2358715"/>
            <a:ext cx="245566" cy="9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26" name="正方形/長方形 25">
            <a:extLst>
              <a:ext uri="{FF2B5EF4-FFF2-40B4-BE49-F238E27FC236}">
                <a16:creationId xmlns:a16="http://schemas.microsoft.com/office/drawing/2014/main" id="{9DB1AC11-8642-42D3-4DA2-F09C9654EBF9}"/>
              </a:ext>
            </a:extLst>
          </p:cNvPr>
          <p:cNvSpPr/>
          <p:nvPr/>
        </p:nvSpPr>
        <p:spPr>
          <a:xfrm>
            <a:off x="625983" y="2302782"/>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13</a:t>
            </a:r>
            <a:endParaRPr kumimoji="1" lang="ja-JP" altLang="en-US" sz="1000" b="1" dirty="0" err="1">
              <a:solidFill>
                <a:srgbClr val="464646"/>
              </a:solidFill>
            </a:endParaRPr>
          </a:p>
        </p:txBody>
      </p:sp>
      <p:sp>
        <p:nvSpPr>
          <p:cNvPr id="27" name="正方形/長方形 26">
            <a:extLst>
              <a:ext uri="{FF2B5EF4-FFF2-40B4-BE49-F238E27FC236}">
                <a16:creationId xmlns:a16="http://schemas.microsoft.com/office/drawing/2014/main" id="{9EEDAAF0-80D5-72D2-89BA-75E30E5D693E}"/>
              </a:ext>
            </a:extLst>
          </p:cNvPr>
          <p:cNvSpPr/>
          <p:nvPr/>
        </p:nvSpPr>
        <p:spPr>
          <a:xfrm>
            <a:off x="419632" y="2701335"/>
            <a:ext cx="554881" cy="7875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28" name="正方形/長方形 27">
            <a:extLst>
              <a:ext uri="{FF2B5EF4-FFF2-40B4-BE49-F238E27FC236}">
                <a16:creationId xmlns:a16="http://schemas.microsoft.com/office/drawing/2014/main" id="{7D30A555-DF07-C6FE-76DE-FE3AB06BF8E9}"/>
              </a:ext>
            </a:extLst>
          </p:cNvPr>
          <p:cNvSpPr/>
          <p:nvPr/>
        </p:nvSpPr>
        <p:spPr>
          <a:xfrm>
            <a:off x="401688" y="2626473"/>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14</a:t>
            </a:r>
            <a:endParaRPr kumimoji="1" lang="ja-JP" altLang="en-US" sz="1000" b="1" dirty="0" err="1">
              <a:solidFill>
                <a:srgbClr val="464646"/>
              </a:solidFill>
            </a:endParaRPr>
          </a:p>
        </p:txBody>
      </p:sp>
      <p:sp>
        <p:nvSpPr>
          <p:cNvPr id="29" name="正方形/長方形 28">
            <a:extLst>
              <a:ext uri="{FF2B5EF4-FFF2-40B4-BE49-F238E27FC236}">
                <a16:creationId xmlns:a16="http://schemas.microsoft.com/office/drawing/2014/main" id="{FA762CF9-D2F0-8E44-668F-EA9EC4855169}"/>
              </a:ext>
            </a:extLst>
          </p:cNvPr>
          <p:cNvSpPr/>
          <p:nvPr/>
        </p:nvSpPr>
        <p:spPr>
          <a:xfrm>
            <a:off x="730366" y="2626473"/>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spTree>
    <p:extLst>
      <p:ext uri="{BB962C8B-B14F-4D97-AF65-F5344CB8AC3E}">
        <p14:creationId xmlns:p14="http://schemas.microsoft.com/office/powerpoint/2010/main" val="2210474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4-6. </a:t>
            </a:r>
            <a:r>
              <a:rPr kumimoji="1" lang="ja-JP" altLang="en-US" dirty="0"/>
              <a:t>備品購入</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24</a:t>
            </a:fld>
            <a:endParaRPr lang="en-GB"/>
          </a:p>
        </p:txBody>
      </p:sp>
      <p:graphicFrame>
        <p:nvGraphicFramePr>
          <p:cNvPr id="10" name="表 9">
            <a:extLst>
              <a:ext uri="{FF2B5EF4-FFF2-40B4-BE49-F238E27FC236}">
                <a16:creationId xmlns:a16="http://schemas.microsoft.com/office/drawing/2014/main" id="{83613778-1BC3-0224-DA2F-2E2005FBA27F}"/>
              </a:ext>
            </a:extLst>
          </p:cNvPr>
          <p:cNvGraphicFramePr>
            <a:graphicFrameLocks noGrp="1"/>
          </p:cNvGraphicFramePr>
          <p:nvPr>
            <p:extLst>
              <p:ext uri="{D42A27DB-BD31-4B8C-83A1-F6EECF244321}">
                <p14:modId xmlns:p14="http://schemas.microsoft.com/office/powerpoint/2010/main" val="1956715530"/>
              </p:ext>
            </p:extLst>
          </p:nvPr>
        </p:nvGraphicFramePr>
        <p:xfrm>
          <a:off x="367399" y="2784025"/>
          <a:ext cx="3917264" cy="1410185"/>
        </p:xfrm>
        <a:graphic>
          <a:graphicData uri="http://schemas.openxmlformats.org/drawingml/2006/table">
            <a:tbl>
              <a:tblPr firstRow="1" firstCol="1" bandRow="1">
                <a:tableStyleId>{D27102A9-8310-4765-A935-A1911B00CA55}</a:tableStyleId>
              </a:tblPr>
              <a:tblGrid>
                <a:gridCol w="235851">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2957513">
                  <a:extLst>
                    <a:ext uri="{9D8B030D-6E8A-4147-A177-3AD203B41FA5}">
                      <a16:colId xmlns:a16="http://schemas.microsoft.com/office/drawing/2014/main" val="20002"/>
                    </a:ext>
                  </a:extLst>
                </a:gridCol>
              </a:tblGrid>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仮払金</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自動表示されます。代理申請をする場合は変更します。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備考情報を記入します。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申請者</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203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 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673677"/>
                  </a:ext>
                </a:extLst>
              </a:tr>
            </a:tbl>
          </a:graphicData>
        </a:graphic>
      </p:graphicFrame>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4280613746"/>
              </p:ext>
            </p:extLst>
          </p:nvPr>
        </p:nvGraphicFramePr>
        <p:xfrm>
          <a:off x="4867625" y="2812353"/>
          <a:ext cx="3915250" cy="2937846"/>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費用の発生予定日を入力します。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単価を入力します。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数量</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購入数量を入力します。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66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金額を入力します。</a:t>
                      </a:r>
                      <a:b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単価・数量を入力した場合は自動計算されます。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35066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社員立替でない場合は変更してください。</a:t>
                      </a:r>
                      <a:b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税率</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選択した内訳に応じた税率が表示されます。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詳細を記入します。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7956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5732162"/>
                  </a:ext>
                </a:extLst>
              </a:tr>
            </a:tbl>
          </a:graphicData>
        </a:graphic>
      </p:graphicFrame>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pic>
        <p:nvPicPr>
          <p:cNvPr id="4" name="図 3">
            <a:extLst>
              <a:ext uri="{FF2B5EF4-FFF2-40B4-BE49-F238E27FC236}">
                <a16:creationId xmlns:a16="http://schemas.microsoft.com/office/drawing/2014/main" id="{4B2E72D9-4328-F2F7-8910-2906788D2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851" y="1582760"/>
            <a:ext cx="3909812" cy="1081264"/>
          </a:xfrm>
          <a:prstGeom prst="rect">
            <a:avLst/>
          </a:prstGeom>
          <a:ln w="12700">
            <a:solidFill>
              <a:srgbClr val="D2D2D2"/>
            </a:solidFill>
          </a:ln>
        </p:spPr>
      </p:pic>
      <p:sp>
        <p:nvSpPr>
          <p:cNvPr id="9" name="正方形/長方形 8">
            <a:extLst>
              <a:ext uri="{FF2B5EF4-FFF2-40B4-BE49-F238E27FC236}">
                <a16:creationId xmlns:a16="http://schemas.microsoft.com/office/drawing/2014/main" id="{9316CB3C-F833-77BE-313A-391A93EAF5EF}"/>
              </a:ext>
            </a:extLst>
          </p:cNvPr>
          <p:cNvSpPr/>
          <p:nvPr/>
        </p:nvSpPr>
        <p:spPr>
          <a:xfrm>
            <a:off x="731944" y="2284739"/>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1</a:t>
            </a:r>
            <a:endParaRPr kumimoji="1" lang="ja-JP" altLang="en-US" sz="1000" b="1" dirty="0" err="1">
              <a:solidFill>
                <a:schemeClr val="tx1"/>
              </a:solidFill>
              <a:highlight>
                <a:srgbClr val="FFFFFF"/>
              </a:highlight>
            </a:endParaRPr>
          </a:p>
        </p:txBody>
      </p:sp>
      <p:sp>
        <p:nvSpPr>
          <p:cNvPr id="11" name="正方形/長方形 10">
            <a:extLst>
              <a:ext uri="{FF2B5EF4-FFF2-40B4-BE49-F238E27FC236}">
                <a16:creationId xmlns:a16="http://schemas.microsoft.com/office/drawing/2014/main" id="{06307662-586B-8760-0502-929C90CB9ADB}"/>
              </a:ext>
            </a:extLst>
          </p:cNvPr>
          <p:cNvSpPr/>
          <p:nvPr/>
        </p:nvSpPr>
        <p:spPr>
          <a:xfrm>
            <a:off x="731944" y="2479902"/>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2</a:t>
            </a:r>
            <a:endParaRPr kumimoji="1" lang="ja-JP" altLang="en-US" sz="1000" b="1" dirty="0" err="1">
              <a:solidFill>
                <a:schemeClr val="tx1"/>
              </a:solidFill>
              <a:highlight>
                <a:srgbClr val="FFFFFF"/>
              </a:highlight>
            </a:endParaRPr>
          </a:p>
        </p:txBody>
      </p:sp>
      <p:sp>
        <p:nvSpPr>
          <p:cNvPr id="12" name="正方形/長方形 11">
            <a:extLst>
              <a:ext uri="{FF2B5EF4-FFF2-40B4-BE49-F238E27FC236}">
                <a16:creationId xmlns:a16="http://schemas.microsoft.com/office/drawing/2014/main" id="{0FC898A6-4F25-CF50-4EDA-E493E2B816F3}"/>
              </a:ext>
            </a:extLst>
          </p:cNvPr>
          <p:cNvSpPr/>
          <p:nvPr/>
        </p:nvSpPr>
        <p:spPr>
          <a:xfrm>
            <a:off x="2681394" y="1954798"/>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3</a:t>
            </a:r>
            <a:endParaRPr kumimoji="1" lang="ja-JP" altLang="en-US" sz="1000" b="1" dirty="0" err="1">
              <a:solidFill>
                <a:schemeClr val="tx1"/>
              </a:solidFill>
              <a:highlight>
                <a:srgbClr val="FFFFFF"/>
              </a:highlight>
            </a:endParaRPr>
          </a:p>
        </p:txBody>
      </p:sp>
      <p:sp>
        <p:nvSpPr>
          <p:cNvPr id="13" name="正方形/長方形 12">
            <a:extLst>
              <a:ext uri="{FF2B5EF4-FFF2-40B4-BE49-F238E27FC236}">
                <a16:creationId xmlns:a16="http://schemas.microsoft.com/office/drawing/2014/main" id="{CD61B750-9369-E95A-D84C-574C989DC03F}"/>
              </a:ext>
            </a:extLst>
          </p:cNvPr>
          <p:cNvSpPr/>
          <p:nvPr/>
        </p:nvSpPr>
        <p:spPr>
          <a:xfrm>
            <a:off x="2681394" y="213461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4</a:t>
            </a:r>
            <a:endParaRPr kumimoji="1" lang="ja-JP" altLang="en-US" sz="1000" b="1" dirty="0" err="1">
              <a:solidFill>
                <a:schemeClr val="tx1"/>
              </a:solidFill>
              <a:highlight>
                <a:srgbClr val="FFFFFF"/>
              </a:highlight>
            </a:endParaRPr>
          </a:p>
        </p:txBody>
      </p:sp>
      <p:sp>
        <p:nvSpPr>
          <p:cNvPr id="14" name="正方形/長方形 13">
            <a:extLst>
              <a:ext uri="{FF2B5EF4-FFF2-40B4-BE49-F238E27FC236}">
                <a16:creationId xmlns:a16="http://schemas.microsoft.com/office/drawing/2014/main" id="{32A037E4-D997-AD8E-F1D7-EF04C18EE389}"/>
              </a:ext>
            </a:extLst>
          </p:cNvPr>
          <p:cNvSpPr/>
          <p:nvPr/>
        </p:nvSpPr>
        <p:spPr>
          <a:xfrm>
            <a:off x="2681394" y="231443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5</a:t>
            </a:r>
            <a:endParaRPr kumimoji="1" lang="ja-JP" altLang="en-US" sz="1000" b="1" dirty="0" err="1">
              <a:solidFill>
                <a:schemeClr val="tx1"/>
              </a:solidFill>
              <a:highlight>
                <a:srgbClr val="FFFFFF"/>
              </a:highlight>
            </a:endParaRPr>
          </a:p>
        </p:txBody>
      </p:sp>
      <p:pic>
        <p:nvPicPr>
          <p:cNvPr id="31" name="図 30">
            <a:extLst>
              <a:ext uri="{FF2B5EF4-FFF2-40B4-BE49-F238E27FC236}">
                <a16:creationId xmlns:a16="http://schemas.microsoft.com/office/drawing/2014/main" id="{28B805CA-E60B-6494-261F-BD9D836AA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559" y="1573235"/>
            <a:ext cx="3901525" cy="1125665"/>
          </a:xfrm>
          <a:prstGeom prst="rect">
            <a:avLst/>
          </a:prstGeom>
          <a:ln w="12700">
            <a:solidFill>
              <a:srgbClr val="D2D2D2"/>
            </a:solidFill>
          </a:ln>
        </p:spPr>
      </p:pic>
      <p:sp>
        <p:nvSpPr>
          <p:cNvPr id="32" name="正方形/長方形 31">
            <a:extLst>
              <a:ext uri="{FF2B5EF4-FFF2-40B4-BE49-F238E27FC236}">
                <a16:creationId xmlns:a16="http://schemas.microsoft.com/office/drawing/2014/main" id="{0CA008BC-AE88-8EFD-B68B-76868CCC1D46}"/>
              </a:ext>
            </a:extLst>
          </p:cNvPr>
          <p:cNvSpPr/>
          <p:nvPr/>
        </p:nvSpPr>
        <p:spPr>
          <a:xfrm>
            <a:off x="5072850" y="17678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1</a:t>
            </a:r>
            <a:endParaRPr kumimoji="1" lang="ja-JP" altLang="en-US" sz="1000" b="1" dirty="0" err="1">
              <a:solidFill>
                <a:schemeClr val="tx1"/>
              </a:solidFill>
              <a:highlight>
                <a:srgbClr val="FFFFFF"/>
              </a:highlight>
            </a:endParaRPr>
          </a:p>
        </p:txBody>
      </p:sp>
      <p:sp>
        <p:nvSpPr>
          <p:cNvPr id="33" name="正方形/長方形 32">
            <a:extLst>
              <a:ext uri="{FF2B5EF4-FFF2-40B4-BE49-F238E27FC236}">
                <a16:creationId xmlns:a16="http://schemas.microsoft.com/office/drawing/2014/main" id="{6A2B3464-109E-BEEF-CD7C-82C7E32575CF}"/>
              </a:ext>
            </a:extLst>
          </p:cNvPr>
          <p:cNvSpPr/>
          <p:nvPr/>
        </p:nvSpPr>
        <p:spPr>
          <a:xfrm>
            <a:off x="5601526" y="17678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2</a:t>
            </a:r>
            <a:endParaRPr kumimoji="1" lang="ja-JP" altLang="en-US" sz="1000" b="1" dirty="0" err="1">
              <a:solidFill>
                <a:schemeClr val="tx1"/>
              </a:solidFill>
              <a:highlight>
                <a:srgbClr val="FFFFFF"/>
              </a:highlight>
            </a:endParaRPr>
          </a:p>
        </p:txBody>
      </p:sp>
      <p:sp>
        <p:nvSpPr>
          <p:cNvPr id="34" name="正方形/長方形 33">
            <a:extLst>
              <a:ext uri="{FF2B5EF4-FFF2-40B4-BE49-F238E27FC236}">
                <a16:creationId xmlns:a16="http://schemas.microsoft.com/office/drawing/2014/main" id="{A76B659F-5BEF-5074-99C9-62A698AFC248}"/>
              </a:ext>
            </a:extLst>
          </p:cNvPr>
          <p:cNvSpPr/>
          <p:nvPr/>
        </p:nvSpPr>
        <p:spPr>
          <a:xfrm>
            <a:off x="6206360" y="17678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3</a:t>
            </a:r>
            <a:endParaRPr kumimoji="1" lang="ja-JP" altLang="en-US" sz="1000" b="1" dirty="0" err="1">
              <a:solidFill>
                <a:schemeClr val="tx1"/>
              </a:solidFill>
              <a:highlight>
                <a:srgbClr val="FFFFFF"/>
              </a:highlight>
            </a:endParaRPr>
          </a:p>
        </p:txBody>
      </p:sp>
      <p:sp>
        <p:nvSpPr>
          <p:cNvPr id="35" name="正方形/長方形 34">
            <a:extLst>
              <a:ext uri="{FF2B5EF4-FFF2-40B4-BE49-F238E27FC236}">
                <a16:creationId xmlns:a16="http://schemas.microsoft.com/office/drawing/2014/main" id="{CF37F7A5-D9C0-E07E-1F67-33D94B25322E}"/>
              </a:ext>
            </a:extLst>
          </p:cNvPr>
          <p:cNvSpPr/>
          <p:nvPr/>
        </p:nvSpPr>
        <p:spPr>
          <a:xfrm>
            <a:off x="6862171" y="17678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4</a:t>
            </a:r>
            <a:endParaRPr kumimoji="1" lang="ja-JP" altLang="en-US" sz="1000" b="1" dirty="0" err="1">
              <a:solidFill>
                <a:schemeClr val="tx1"/>
              </a:solidFill>
              <a:highlight>
                <a:srgbClr val="FFFFFF"/>
              </a:highlight>
            </a:endParaRPr>
          </a:p>
        </p:txBody>
      </p:sp>
      <p:sp>
        <p:nvSpPr>
          <p:cNvPr id="36" name="正方形/長方形 35">
            <a:extLst>
              <a:ext uri="{FF2B5EF4-FFF2-40B4-BE49-F238E27FC236}">
                <a16:creationId xmlns:a16="http://schemas.microsoft.com/office/drawing/2014/main" id="{AA872CB8-1D20-E9A1-4735-CBE7DFE985FE}"/>
              </a:ext>
            </a:extLst>
          </p:cNvPr>
          <p:cNvSpPr/>
          <p:nvPr/>
        </p:nvSpPr>
        <p:spPr>
          <a:xfrm>
            <a:off x="8122816" y="17678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6</a:t>
            </a:r>
            <a:endParaRPr kumimoji="1" lang="ja-JP" altLang="en-US" sz="1000" b="1" dirty="0" err="1">
              <a:solidFill>
                <a:schemeClr val="tx1"/>
              </a:solidFill>
              <a:highlight>
                <a:srgbClr val="FFFFFF"/>
              </a:highlight>
            </a:endParaRPr>
          </a:p>
        </p:txBody>
      </p:sp>
      <p:sp>
        <p:nvSpPr>
          <p:cNvPr id="37" name="正方形/長方形 36">
            <a:extLst>
              <a:ext uri="{FF2B5EF4-FFF2-40B4-BE49-F238E27FC236}">
                <a16:creationId xmlns:a16="http://schemas.microsoft.com/office/drawing/2014/main" id="{B239B6C8-6982-6C1D-4DE9-F3802AEC9C5F}"/>
              </a:ext>
            </a:extLst>
          </p:cNvPr>
          <p:cNvSpPr/>
          <p:nvPr/>
        </p:nvSpPr>
        <p:spPr>
          <a:xfrm>
            <a:off x="5152593" y="205192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7</a:t>
            </a:r>
            <a:endParaRPr kumimoji="1" lang="ja-JP" altLang="en-US" sz="1000" b="1" dirty="0" err="1">
              <a:solidFill>
                <a:schemeClr val="tx1"/>
              </a:solidFill>
              <a:highlight>
                <a:srgbClr val="FFFFFF"/>
              </a:highlight>
            </a:endParaRPr>
          </a:p>
        </p:txBody>
      </p:sp>
      <p:sp>
        <p:nvSpPr>
          <p:cNvPr id="38" name="正方形/長方形 37">
            <a:extLst>
              <a:ext uri="{FF2B5EF4-FFF2-40B4-BE49-F238E27FC236}">
                <a16:creationId xmlns:a16="http://schemas.microsoft.com/office/drawing/2014/main" id="{B0E33A18-76F3-908E-299D-EF8C943D8484}"/>
              </a:ext>
            </a:extLst>
          </p:cNvPr>
          <p:cNvSpPr/>
          <p:nvPr/>
        </p:nvSpPr>
        <p:spPr>
          <a:xfrm>
            <a:off x="6206360" y="205192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8</a:t>
            </a:r>
            <a:endParaRPr kumimoji="1" lang="ja-JP" altLang="en-US" sz="1000" b="1" dirty="0" err="1">
              <a:solidFill>
                <a:schemeClr val="tx1"/>
              </a:solidFill>
              <a:highlight>
                <a:srgbClr val="FFFFFF"/>
              </a:highlight>
            </a:endParaRPr>
          </a:p>
        </p:txBody>
      </p:sp>
      <p:sp>
        <p:nvSpPr>
          <p:cNvPr id="39" name="正方形/長方形 38">
            <a:extLst>
              <a:ext uri="{FF2B5EF4-FFF2-40B4-BE49-F238E27FC236}">
                <a16:creationId xmlns:a16="http://schemas.microsoft.com/office/drawing/2014/main" id="{8145BCB5-79CA-4331-C75C-76DE47095BCD}"/>
              </a:ext>
            </a:extLst>
          </p:cNvPr>
          <p:cNvSpPr/>
          <p:nvPr/>
        </p:nvSpPr>
        <p:spPr>
          <a:xfrm>
            <a:off x="6806628" y="205192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9</a:t>
            </a:r>
            <a:endParaRPr kumimoji="1" lang="ja-JP" altLang="en-US" sz="1000" b="1" dirty="0" err="1">
              <a:solidFill>
                <a:schemeClr val="tx1"/>
              </a:solidFill>
              <a:highlight>
                <a:srgbClr val="FFFFFF"/>
              </a:highlight>
            </a:endParaRPr>
          </a:p>
        </p:txBody>
      </p:sp>
      <p:sp>
        <p:nvSpPr>
          <p:cNvPr id="41" name="正方形/長方形 40">
            <a:extLst>
              <a:ext uri="{FF2B5EF4-FFF2-40B4-BE49-F238E27FC236}">
                <a16:creationId xmlns:a16="http://schemas.microsoft.com/office/drawing/2014/main" id="{FCC2C4F5-18DA-A1D1-47E1-BC0248E210CE}"/>
              </a:ext>
            </a:extLst>
          </p:cNvPr>
          <p:cNvSpPr/>
          <p:nvPr/>
        </p:nvSpPr>
        <p:spPr>
          <a:xfrm>
            <a:off x="7338684" y="17678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5</a:t>
            </a:r>
            <a:endParaRPr kumimoji="1" lang="ja-JP" altLang="en-US" sz="1000" b="1" dirty="0" err="1">
              <a:solidFill>
                <a:schemeClr val="tx1"/>
              </a:solidFill>
              <a:highlight>
                <a:srgbClr val="FFFFFF"/>
              </a:highlight>
            </a:endParaRPr>
          </a:p>
        </p:txBody>
      </p:sp>
      <p:sp>
        <p:nvSpPr>
          <p:cNvPr id="52" name="正方形/長方形 51">
            <a:extLst>
              <a:ext uri="{FF2B5EF4-FFF2-40B4-BE49-F238E27FC236}">
                <a16:creationId xmlns:a16="http://schemas.microsoft.com/office/drawing/2014/main" id="{D29FF275-2E39-CDB5-78E0-EDA68A7617F6}"/>
              </a:ext>
            </a:extLst>
          </p:cNvPr>
          <p:cNvSpPr/>
          <p:nvPr/>
        </p:nvSpPr>
        <p:spPr>
          <a:xfrm>
            <a:off x="4916290" y="2422953"/>
            <a:ext cx="111086" cy="7883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highlight>
                <a:srgbClr val="FFFFFF"/>
              </a:highlight>
            </a:endParaRPr>
          </a:p>
        </p:txBody>
      </p:sp>
      <p:sp>
        <p:nvSpPr>
          <p:cNvPr id="53" name="正方形/長方形 52">
            <a:extLst>
              <a:ext uri="{FF2B5EF4-FFF2-40B4-BE49-F238E27FC236}">
                <a16:creationId xmlns:a16="http://schemas.microsoft.com/office/drawing/2014/main" id="{BD687612-F361-54F0-4E91-0FA76806FA9D}"/>
              </a:ext>
            </a:extLst>
          </p:cNvPr>
          <p:cNvSpPr/>
          <p:nvPr/>
        </p:nvSpPr>
        <p:spPr>
          <a:xfrm>
            <a:off x="4728282" y="2377909"/>
            <a:ext cx="604944" cy="11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10</a:t>
            </a:r>
          </a:p>
        </p:txBody>
      </p:sp>
      <p:sp>
        <p:nvSpPr>
          <p:cNvPr id="54" name="コンテンツ プレースホルダー 2">
            <a:extLst>
              <a:ext uri="{FF2B5EF4-FFF2-40B4-BE49-F238E27FC236}">
                <a16:creationId xmlns:a16="http://schemas.microsoft.com/office/drawing/2014/main" id="{C8619F63-01F3-BA01-0C85-DE3C918A6265}"/>
              </a:ext>
            </a:extLst>
          </p:cNvPr>
          <p:cNvSpPr txBox="1">
            <a:spLocks/>
          </p:cNvSpPr>
          <p:nvPr/>
        </p:nvSpPr>
        <p:spPr>
          <a:xfrm>
            <a:off x="4900171" y="1232354"/>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spTree>
    <p:extLst>
      <p:ext uri="{BB962C8B-B14F-4D97-AF65-F5344CB8AC3E}">
        <p14:creationId xmlns:p14="http://schemas.microsoft.com/office/powerpoint/2010/main" val="721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4-7. </a:t>
            </a:r>
            <a:r>
              <a:rPr lang="ja-JP" altLang="en-US" dirty="0"/>
              <a:t>経費精算</a:t>
            </a:r>
            <a:endParaRPr kumimoji="1" lang="ja-JP" altLang="en-US" dirty="0"/>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25</a:t>
            </a:fld>
            <a:endParaRPr lang="en-GB"/>
          </a:p>
        </p:txBody>
      </p:sp>
      <p:graphicFrame>
        <p:nvGraphicFramePr>
          <p:cNvPr id="15" name="表 14">
            <a:extLst>
              <a:ext uri="{FF2B5EF4-FFF2-40B4-BE49-F238E27FC236}">
                <a16:creationId xmlns:a16="http://schemas.microsoft.com/office/drawing/2014/main" id="{89ED1B2F-F88C-8F8F-39A7-AAF843CC838A}"/>
              </a:ext>
            </a:extLst>
          </p:cNvPr>
          <p:cNvGraphicFramePr>
            <a:graphicFrameLocks noGrp="1"/>
          </p:cNvGraphicFramePr>
          <p:nvPr>
            <p:extLst>
              <p:ext uri="{D42A27DB-BD31-4B8C-83A1-F6EECF244321}">
                <p14:modId xmlns:p14="http://schemas.microsoft.com/office/powerpoint/2010/main" val="1527177296"/>
              </p:ext>
            </p:extLst>
          </p:nvPr>
        </p:nvGraphicFramePr>
        <p:xfrm>
          <a:off x="374851" y="5505289"/>
          <a:ext cx="3915250" cy="491444"/>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167287">
                <a:tc>
                  <a:txBody>
                    <a:bodyPr/>
                    <a:lstStyle/>
                    <a:p>
                      <a:pPr algn="ctr">
                        <a:lnSpc>
                          <a:spcPct val="120000"/>
                        </a:lnSpc>
                        <a:spcAft>
                          <a:spcPts val="0"/>
                        </a:spcAft>
                      </a:pPr>
                      <a:r>
                        <a:rPr lang="en-US" altLang="ja-JP" sz="900" b="1" kern="100" dirty="0">
                          <a:solidFill>
                            <a:schemeClr val="tx1"/>
                          </a:solidFill>
                          <a:effectLst/>
                          <a:latin typeface="+mn-lt"/>
                        </a:rPr>
                        <a:t>A</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クレジットカード</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クレジットカード明細を取り込めます。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B</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領収書／請求書</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領収書を添付します。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3336872536"/>
              </p:ext>
            </p:extLst>
          </p:nvPr>
        </p:nvGraphicFramePr>
        <p:xfrm>
          <a:off x="4867625" y="3118786"/>
          <a:ext cx="3915250" cy="3267708"/>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費用の発生日を入力します。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単価を入力します。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数量</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購入数量を入力します。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6337">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金額を入力します。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単価・数量を入力した場合は自動計算されます。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336337">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社員立替でない場合は変更してください。</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証票</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領収書等がある場合にチェックをつけます。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税率</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選択した内訳に応じた税率が表示されます。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領収書</a:t>
                      </a:r>
                      <a:r>
                        <a:rPr lang="en-US" altLang="zh-TW" sz="900" b="1"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請求書</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領収書を添付します。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5902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ctr" latinLnBrk="0" hangingPunct="1">
                        <a:lnSpc>
                          <a:spcPct val="120000"/>
                        </a:lnSpc>
                        <a:spcBef>
                          <a:spcPts val="0"/>
                        </a:spcBef>
                        <a:spcAft>
                          <a:spcPts val="0"/>
                        </a:spcAft>
                        <a:buClrTx/>
                        <a:buSzTx/>
                        <a:buFontTx/>
                        <a:buNone/>
                        <a:tabLst/>
                        <a:defRPr/>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19" name="コンテンツ プレースホルダー 2">
            <a:extLst>
              <a:ext uri="{FF2B5EF4-FFF2-40B4-BE49-F238E27FC236}">
                <a16:creationId xmlns:a16="http://schemas.microsoft.com/office/drawing/2014/main" id="{A542C794-BF37-FFD4-6590-E8D56233493F}"/>
              </a:ext>
            </a:extLst>
          </p:cNvPr>
          <p:cNvSpPr txBox="1">
            <a:spLocks/>
          </p:cNvSpPr>
          <p:nvPr/>
        </p:nvSpPr>
        <p:spPr>
          <a:xfrm>
            <a:off x="359569" y="4652589"/>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21" name="コンテンツ プレースホルダー 2">
            <a:extLst>
              <a:ext uri="{FF2B5EF4-FFF2-40B4-BE49-F238E27FC236}">
                <a16:creationId xmlns:a16="http://schemas.microsoft.com/office/drawing/2014/main" id="{9EC44F0E-91F8-0243-8F13-E9C9698AF0A9}"/>
              </a:ext>
            </a:extLst>
          </p:cNvPr>
          <p:cNvSpPr txBox="1">
            <a:spLocks/>
          </p:cNvSpPr>
          <p:nvPr/>
        </p:nvSpPr>
        <p:spPr>
          <a:xfrm>
            <a:off x="4867625"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4" name="図 3">
            <a:extLst>
              <a:ext uri="{FF2B5EF4-FFF2-40B4-BE49-F238E27FC236}">
                <a16:creationId xmlns:a16="http://schemas.microsoft.com/office/drawing/2014/main" id="{F82BD1D5-D7DF-279F-06E3-4010485DC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51" y="1581817"/>
            <a:ext cx="3908718" cy="1081190"/>
          </a:xfrm>
          <a:prstGeom prst="rect">
            <a:avLst/>
          </a:prstGeom>
          <a:ln w="12700">
            <a:solidFill>
              <a:srgbClr val="D2D2D2"/>
            </a:solidFill>
          </a:ln>
        </p:spPr>
      </p:pic>
      <p:graphicFrame>
        <p:nvGraphicFramePr>
          <p:cNvPr id="7" name="表 6">
            <a:extLst>
              <a:ext uri="{FF2B5EF4-FFF2-40B4-BE49-F238E27FC236}">
                <a16:creationId xmlns:a16="http://schemas.microsoft.com/office/drawing/2014/main" id="{919BFF9C-7418-0863-7BF2-BE9D1DFBA093}"/>
              </a:ext>
            </a:extLst>
          </p:cNvPr>
          <p:cNvGraphicFramePr>
            <a:graphicFrameLocks noGrp="1"/>
          </p:cNvGraphicFramePr>
          <p:nvPr>
            <p:extLst>
              <p:ext uri="{D42A27DB-BD31-4B8C-83A1-F6EECF244321}">
                <p14:modId xmlns:p14="http://schemas.microsoft.com/office/powerpoint/2010/main" val="1961198604"/>
              </p:ext>
            </p:extLst>
          </p:nvPr>
        </p:nvGraphicFramePr>
        <p:xfrm>
          <a:off x="367399" y="2783909"/>
          <a:ext cx="3917264" cy="1319990"/>
        </p:xfrm>
        <a:graphic>
          <a:graphicData uri="http://schemas.openxmlformats.org/drawingml/2006/table">
            <a:tbl>
              <a:tblPr firstRow="1" firstCol="1" bandRow="1">
                <a:tableStyleId>{D27102A9-8310-4765-A935-A1911B00CA55}</a:tableStyleId>
              </a:tblPr>
              <a:tblGrid>
                <a:gridCol w="235851">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2957513">
                  <a:extLst>
                    <a:ext uri="{9D8B030D-6E8A-4147-A177-3AD203B41FA5}">
                      <a16:colId xmlns:a16="http://schemas.microsoft.com/office/drawing/2014/main" val="20002"/>
                    </a:ext>
                  </a:extLst>
                </a:gridCol>
              </a:tblGrid>
              <a:tr h="263998">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申請</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No.</a:t>
                      </a:r>
                      <a:endPar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事前申請がある場合は選択してください。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3998">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備考情報を記入します。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998">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3998">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申請者</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399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 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673677"/>
                  </a:ext>
                </a:extLst>
              </a:tr>
            </a:tbl>
          </a:graphicData>
        </a:graphic>
      </p:graphicFrame>
      <p:sp>
        <p:nvSpPr>
          <p:cNvPr id="8" name="正方形/長方形 7">
            <a:extLst>
              <a:ext uri="{FF2B5EF4-FFF2-40B4-BE49-F238E27FC236}">
                <a16:creationId xmlns:a16="http://schemas.microsoft.com/office/drawing/2014/main" id="{FBF15B81-F10F-C6EB-6333-C3DF45C3C1D9}"/>
              </a:ext>
            </a:extLst>
          </p:cNvPr>
          <p:cNvSpPr/>
          <p:nvPr/>
        </p:nvSpPr>
        <p:spPr>
          <a:xfrm>
            <a:off x="775489" y="226720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9" name="正方形/長方形 8">
            <a:extLst>
              <a:ext uri="{FF2B5EF4-FFF2-40B4-BE49-F238E27FC236}">
                <a16:creationId xmlns:a16="http://schemas.microsoft.com/office/drawing/2014/main" id="{E0C1B395-62A4-AF64-0E26-A30E12FD10D4}"/>
              </a:ext>
            </a:extLst>
          </p:cNvPr>
          <p:cNvSpPr/>
          <p:nvPr/>
        </p:nvSpPr>
        <p:spPr>
          <a:xfrm>
            <a:off x="775489" y="2462367"/>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1" name="正方形/長方形 10">
            <a:extLst>
              <a:ext uri="{FF2B5EF4-FFF2-40B4-BE49-F238E27FC236}">
                <a16:creationId xmlns:a16="http://schemas.microsoft.com/office/drawing/2014/main" id="{0EB87D75-5661-EF85-AB42-666152FEE2C4}"/>
              </a:ext>
            </a:extLst>
          </p:cNvPr>
          <p:cNvSpPr/>
          <p:nvPr/>
        </p:nvSpPr>
        <p:spPr>
          <a:xfrm>
            <a:off x="2681394" y="192855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12" name="正方形/長方形 11">
            <a:extLst>
              <a:ext uri="{FF2B5EF4-FFF2-40B4-BE49-F238E27FC236}">
                <a16:creationId xmlns:a16="http://schemas.microsoft.com/office/drawing/2014/main" id="{CDAB1132-3A63-C751-D04A-1397C00A0A84}"/>
              </a:ext>
            </a:extLst>
          </p:cNvPr>
          <p:cNvSpPr/>
          <p:nvPr/>
        </p:nvSpPr>
        <p:spPr>
          <a:xfrm>
            <a:off x="2681394" y="210837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FE9D73BB-7578-8021-13B1-F14EA396BB27}"/>
              </a:ext>
            </a:extLst>
          </p:cNvPr>
          <p:cNvSpPr/>
          <p:nvPr/>
        </p:nvSpPr>
        <p:spPr>
          <a:xfrm>
            <a:off x="2681394" y="229689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pic>
        <p:nvPicPr>
          <p:cNvPr id="17" name="図 16">
            <a:extLst>
              <a:ext uri="{FF2B5EF4-FFF2-40B4-BE49-F238E27FC236}">
                <a16:creationId xmlns:a16="http://schemas.microsoft.com/office/drawing/2014/main" id="{44B6632D-A1CE-F0F0-2D13-E9261A441066}"/>
              </a:ext>
            </a:extLst>
          </p:cNvPr>
          <p:cNvPicPr>
            <a:picLocks noChangeAspect="1"/>
          </p:cNvPicPr>
          <p:nvPr/>
        </p:nvPicPr>
        <p:blipFill rotWithShape="1">
          <a:blip r:embed="rId3">
            <a:extLst>
              <a:ext uri="{28A0092B-C50C-407E-A947-70E740481C1C}">
                <a14:useLocalDpi xmlns:a14="http://schemas.microsoft.com/office/drawing/2010/main" val="0"/>
              </a:ext>
            </a:extLst>
          </a:blip>
          <a:srcRect r="573"/>
          <a:stretch/>
        </p:blipFill>
        <p:spPr>
          <a:xfrm>
            <a:off x="4867625" y="1563900"/>
            <a:ext cx="3901524" cy="1424275"/>
          </a:xfrm>
          <a:prstGeom prst="rect">
            <a:avLst/>
          </a:prstGeom>
          <a:ln w="12700">
            <a:solidFill>
              <a:srgbClr val="D2D2D2"/>
            </a:solidFill>
          </a:ln>
        </p:spPr>
      </p:pic>
      <p:pic>
        <p:nvPicPr>
          <p:cNvPr id="22" name="図 21">
            <a:extLst>
              <a:ext uri="{FF2B5EF4-FFF2-40B4-BE49-F238E27FC236}">
                <a16:creationId xmlns:a16="http://schemas.microsoft.com/office/drawing/2014/main" id="{F2EC30C2-9A5A-137E-1B60-A5AA065E800A}"/>
              </a:ext>
            </a:extLst>
          </p:cNvPr>
          <p:cNvPicPr>
            <a:picLocks noChangeAspect="1"/>
          </p:cNvPicPr>
          <p:nvPr/>
        </p:nvPicPr>
        <p:blipFill>
          <a:blip r:embed="rId4"/>
          <a:stretch>
            <a:fillRect/>
          </a:stretch>
        </p:blipFill>
        <p:spPr>
          <a:xfrm>
            <a:off x="374851" y="5118348"/>
            <a:ext cx="3901525" cy="214173"/>
          </a:xfrm>
          <a:prstGeom prst="rect">
            <a:avLst/>
          </a:prstGeom>
          <a:ln w="12700">
            <a:solidFill>
              <a:srgbClr val="D2D2D2"/>
            </a:solidFill>
          </a:ln>
        </p:spPr>
      </p:pic>
      <p:sp>
        <p:nvSpPr>
          <p:cNvPr id="23" name="正方形/長方形 22">
            <a:extLst>
              <a:ext uri="{FF2B5EF4-FFF2-40B4-BE49-F238E27FC236}">
                <a16:creationId xmlns:a16="http://schemas.microsoft.com/office/drawing/2014/main" id="{19884EAA-59AF-62E6-FCB3-A1A9D53A2982}"/>
              </a:ext>
            </a:extLst>
          </p:cNvPr>
          <p:cNvSpPr/>
          <p:nvPr/>
        </p:nvSpPr>
        <p:spPr>
          <a:xfrm>
            <a:off x="3426210" y="4907446"/>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A</a:t>
            </a:r>
            <a:endParaRPr kumimoji="1" lang="ja-JP" altLang="en-US" sz="1000" b="1" dirty="0" err="1">
              <a:solidFill>
                <a:srgbClr val="464646"/>
              </a:solidFill>
            </a:endParaRPr>
          </a:p>
        </p:txBody>
      </p:sp>
      <p:sp>
        <p:nvSpPr>
          <p:cNvPr id="24" name="正方形/長方形 23">
            <a:extLst>
              <a:ext uri="{FF2B5EF4-FFF2-40B4-BE49-F238E27FC236}">
                <a16:creationId xmlns:a16="http://schemas.microsoft.com/office/drawing/2014/main" id="{6423EFBC-AACE-A5C9-854C-D292325C77B5}"/>
              </a:ext>
            </a:extLst>
          </p:cNvPr>
          <p:cNvSpPr/>
          <p:nvPr/>
        </p:nvSpPr>
        <p:spPr>
          <a:xfrm>
            <a:off x="3963223" y="4907446"/>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B</a:t>
            </a: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202C31F9-CAFA-E151-0EB1-8C7F088831E4}"/>
              </a:ext>
            </a:extLst>
          </p:cNvPr>
          <p:cNvSpPr/>
          <p:nvPr/>
        </p:nvSpPr>
        <p:spPr>
          <a:xfrm>
            <a:off x="5073577" y="17551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26" name="正方形/長方形 25">
            <a:extLst>
              <a:ext uri="{FF2B5EF4-FFF2-40B4-BE49-F238E27FC236}">
                <a16:creationId xmlns:a16="http://schemas.microsoft.com/office/drawing/2014/main" id="{F066C802-C1FD-094F-A664-540EF5C52508}"/>
              </a:ext>
            </a:extLst>
          </p:cNvPr>
          <p:cNvSpPr/>
          <p:nvPr/>
        </p:nvSpPr>
        <p:spPr>
          <a:xfrm>
            <a:off x="5653053" y="17551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27" name="正方形/長方形 26">
            <a:extLst>
              <a:ext uri="{FF2B5EF4-FFF2-40B4-BE49-F238E27FC236}">
                <a16:creationId xmlns:a16="http://schemas.microsoft.com/office/drawing/2014/main" id="{D86D9452-F2A7-4ABF-C946-BDCDFA7F5E99}"/>
              </a:ext>
            </a:extLst>
          </p:cNvPr>
          <p:cNvSpPr/>
          <p:nvPr/>
        </p:nvSpPr>
        <p:spPr>
          <a:xfrm>
            <a:off x="6347101" y="17551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E759428F-4228-01F6-7BA5-9F52D5D3F4F2}"/>
              </a:ext>
            </a:extLst>
          </p:cNvPr>
          <p:cNvSpPr/>
          <p:nvPr/>
        </p:nvSpPr>
        <p:spPr>
          <a:xfrm>
            <a:off x="6936297" y="175518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29" name="正方形/長方形 28">
            <a:extLst>
              <a:ext uri="{FF2B5EF4-FFF2-40B4-BE49-F238E27FC236}">
                <a16:creationId xmlns:a16="http://schemas.microsoft.com/office/drawing/2014/main" id="{BF1144B1-77F7-0B31-9AD0-21D8574A242B}"/>
              </a:ext>
            </a:extLst>
          </p:cNvPr>
          <p:cNvSpPr/>
          <p:nvPr/>
        </p:nvSpPr>
        <p:spPr>
          <a:xfrm>
            <a:off x="8167993" y="176153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30" name="正方形/長方形 29">
            <a:extLst>
              <a:ext uri="{FF2B5EF4-FFF2-40B4-BE49-F238E27FC236}">
                <a16:creationId xmlns:a16="http://schemas.microsoft.com/office/drawing/2014/main" id="{31AA1C21-BFF5-AA21-AA28-F0F6C0F54EB5}"/>
              </a:ext>
            </a:extLst>
          </p:cNvPr>
          <p:cNvSpPr/>
          <p:nvPr/>
        </p:nvSpPr>
        <p:spPr>
          <a:xfrm>
            <a:off x="7364811" y="1760486"/>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31" name="正方形/長方形 30">
            <a:extLst>
              <a:ext uri="{FF2B5EF4-FFF2-40B4-BE49-F238E27FC236}">
                <a16:creationId xmlns:a16="http://schemas.microsoft.com/office/drawing/2014/main" id="{7516279F-5CDC-C842-0DE9-B65B829AA2EB}"/>
              </a:ext>
            </a:extLst>
          </p:cNvPr>
          <p:cNvSpPr/>
          <p:nvPr/>
        </p:nvSpPr>
        <p:spPr>
          <a:xfrm>
            <a:off x="8547314" y="176153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32" name="正方形/長方形 31">
            <a:extLst>
              <a:ext uri="{FF2B5EF4-FFF2-40B4-BE49-F238E27FC236}">
                <a16:creationId xmlns:a16="http://schemas.microsoft.com/office/drawing/2014/main" id="{F38B6079-CDFE-8390-C725-5BB800CAFD38}"/>
              </a:ext>
            </a:extLst>
          </p:cNvPr>
          <p:cNvSpPr/>
          <p:nvPr/>
        </p:nvSpPr>
        <p:spPr>
          <a:xfrm>
            <a:off x="5178286" y="202663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33" name="正方形/長方形 32">
            <a:extLst>
              <a:ext uri="{FF2B5EF4-FFF2-40B4-BE49-F238E27FC236}">
                <a16:creationId xmlns:a16="http://schemas.microsoft.com/office/drawing/2014/main" id="{06A3D1DD-8157-C603-50EE-C4AFD056A6A3}"/>
              </a:ext>
            </a:extLst>
          </p:cNvPr>
          <p:cNvSpPr/>
          <p:nvPr/>
        </p:nvSpPr>
        <p:spPr>
          <a:xfrm>
            <a:off x="6347101" y="202663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34" name="正方形/長方形 33">
            <a:extLst>
              <a:ext uri="{FF2B5EF4-FFF2-40B4-BE49-F238E27FC236}">
                <a16:creationId xmlns:a16="http://schemas.microsoft.com/office/drawing/2014/main" id="{02FEE22E-1E0F-B53E-4EB7-F037DDEEF2B8}"/>
              </a:ext>
            </a:extLst>
          </p:cNvPr>
          <p:cNvSpPr/>
          <p:nvPr/>
        </p:nvSpPr>
        <p:spPr>
          <a:xfrm>
            <a:off x="6771467" y="2026630"/>
            <a:ext cx="480504"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10</a:t>
            </a:r>
            <a:endParaRPr kumimoji="1" lang="ja-JP" altLang="en-US" sz="1000" b="1" dirty="0" err="1">
              <a:solidFill>
                <a:srgbClr val="464646"/>
              </a:solidFill>
              <a:highlight>
                <a:srgbClr val="FFFFFF"/>
              </a:highlight>
            </a:endParaRPr>
          </a:p>
        </p:txBody>
      </p:sp>
      <p:sp>
        <p:nvSpPr>
          <p:cNvPr id="35" name="正方形/長方形 34">
            <a:extLst>
              <a:ext uri="{FF2B5EF4-FFF2-40B4-BE49-F238E27FC236}">
                <a16:creationId xmlns:a16="http://schemas.microsoft.com/office/drawing/2014/main" id="{4FEA6C04-C676-A419-7A76-FC393A1763B8}"/>
              </a:ext>
            </a:extLst>
          </p:cNvPr>
          <p:cNvSpPr/>
          <p:nvPr/>
        </p:nvSpPr>
        <p:spPr>
          <a:xfrm>
            <a:off x="5099023" y="2296895"/>
            <a:ext cx="480504"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11</a:t>
            </a:r>
            <a:endParaRPr kumimoji="1" lang="ja-JP" altLang="en-US" sz="1000" b="1" dirty="0" err="1">
              <a:solidFill>
                <a:srgbClr val="464646"/>
              </a:solidFill>
              <a:highlight>
                <a:srgbClr val="FFFFFF"/>
              </a:highlight>
            </a:endParaRPr>
          </a:p>
        </p:txBody>
      </p:sp>
      <p:sp>
        <p:nvSpPr>
          <p:cNvPr id="36" name="正方形/長方形 35">
            <a:extLst>
              <a:ext uri="{FF2B5EF4-FFF2-40B4-BE49-F238E27FC236}">
                <a16:creationId xmlns:a16="http://schemas.microsoft.com/office/drawing/2014/main" id="{0806BF3F-A733-B804-E061-4DCD71A54638}"/>
              </a:ext>
            </a:extLst>
          </p:cNvPr>
          <p:cNvSpPr/>
          <p:nvPr/>
        </p:nvSpPr>
        <p:spPr>
          <a:xfrm>
            <a:off x="4808868" y="2642535"/>
            <a:ext cx="480504"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Tree>
    <p:extLst>
      <p:ext uri="{BB962C8B-B14F-4D97-AF65-F5344CB8AC3E}">
        <p14:creationId xmlns:p14="http://schemas.microsoft.com/office/powerpoint/2010/main" val="178696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F9CCD2F-9410-7736-211E-8B890457A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375" y="1564334"/>
            <a:ext cx="3915250" cy="1113218"/>
          </a:xfrm>
          <a:prstGeom prst="rect">
            <a:avLst/>
          </a:prstGeom>
          <a:ln w="12700">
            <a:solidFill>
              <a:srgbClr val="D2D2D2"/>
            </a:solidFill>
          </a:ln>
        </p:spPr>
      </p:pic>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4-9. </a:t>
            </a:r>
            <a:r>
              <a:rPr kumimoji="1" lang="ja-JP" altLang="en-US" dirty="0"/>
              <a:t>交際費申請</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26</a:t>
            </a:fld>
            <a:endParaRPr lang="en-GB"/>
          </a:p>
        </p:txBody>
      </p:sp>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1924388034"/>
              </p:ext>
            </p:extLst>
          </p:nvPr>
        </p:nvGraphicFramePr>
        <p:xfrm>
          <a:off x="4867625" y="2870216"/>
          <a:ext cx="3915250" cy="2423449"/>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2553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費用の発生予定日を入力します。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53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221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総人数を入力します。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ヘッダに入力した人数が自動で反映されます。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53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金額を入力します。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221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1</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名あたり単価を入力します。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人数・金額から自動計算されます。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553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38221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社員立替でない場合は変更してください。</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553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bl>
          </a:graphicData>
        </a:graphic>
      </p:graphicFrame>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21" name="コンテンツ プレースホルダー 2">
            <a:extLst>
              <a:ext uri="{FF2B5EF4-FFF2-40B4-BE49-F238E27FC236}">
                <a16:creationId xmlns:a16="http://schemas.microsoft.com/office/drawing/2014/main" id="{9EC44F0E-91F8-0243-8F13-E9C9698AF0A9}"/>
              </a:ext>
            </a:extLst>
          </p:cNvPr>
          <p:cNvSpPr txBox="1">
            <a:spLocks/>
          </p:cNvSpPr>
          <p:nvPr/>
        </p:nvSpPr>
        <p:spPr>
          <a:xfrm>
            <a:off x="4867625"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4" name="図 3">
            <a:extLst>
              <a:ext uri="{FF2B5EF4-FFF2-40B4-BE49-F238E27FC236}">
                <a16:creationId xmlns:a16="http://schemas.microsoft.com/office/drawing/2014/main" id="{F31E53E2-8224-A29D-872B-1130F7A0B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69" y="1564334"/>
            <a:ext cx="3545681" cy="1785166"/>
          </a:xfrm>
          <a:prstGeom prst="rect">
            <a:avLst/>
          </a:prstGeom>
          <a:ln w="12700">
            <a:solidFill>
              <a:srgbClr val="D2D2D2"/>
            </a:solidFill>
          </a:ln>
        </p:spPr>
      </p:pic>
      <p:graphicFrame>
        <p:nvGraphicFramePr>
          <p:cNvPr id="7" name="表 6">
            <a:extLst>
              <a:ext uri="{FF2B5EF4-FFF2-40B4-BE49-F238E27FC236}">
                <a16:creationId xmlns:a16="http://schemas.microsoft.com/office/drawing/2014/main" id="{B394DFF4-36A4-01E6-35F7-F2BC3765E889}"/>
              </a:ext>
            </a:extLst>
          </p:cNvPr>
          <p:cNvGraphicFramePr>
            <a:graphicFrameLocks noGrp="1"/>
          </p:cNvGraphicFramePr>
          <p:nvPr>
            <p:extLst>
              <p:ext uri="{D42A27DB-BD31-4B8C-83A1-F6EECF244321}">
                <p14:modId xmlns:p14="http://schemas.microsoft.com/office/powerpoint/2010/main" val="3441506333"/>
              </p:ext>
            </p:extLst>
          </p:nvPr>
        </p:nvGraphicFramePr>
        <p:xfrm>
          <a:off x="377200" y="3441422"/>
          <a:ext cx="3915250" cy="2940328"/>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仮払金</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仮払金を希望する場合はチェックをつけます。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店名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利用した店名を入力します。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備考情報を入力します。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負担部門を選択します。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初期値は所属部門が表示されます。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申請者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自動表示されます。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代理申請をする場合は変更ください。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先方企業名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先方の企業名を入力します。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16094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先方の参加者を全員分入力します。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1699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先方の参加人数を入力します。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当方担当者名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当方の参加者を全員分入力します。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当方人数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当方の参加人数を入力します。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12" name="正方形/長方形 11">
            <a:extLst>
              <a:ext uri="{FF2B5EF4-FFF2-40B4-BE49-F238E27FC236}">
                <a16:creationId xmlns:a16="http://schemas.microsoft.com/office/drawing/2014/main" id="{8C603920-CB5A-8892-78B1-089969918689}"/>
              </a:ext>
            </a:extLst>
          </p:cNvPr>
          <p:cNvSpPr/>
          <p:nvPr/>
        </p:nvSpPr>
        <p:spPr>
          <a:xfrm>
            <a:off x="722862" y="2153063"/>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13" name="正方形/長方形 12">
            <a:extLst>
              <a:ext uri="{FF2B5EF4-FFF2-40B4-BE49-F238E27FC236}">
                <a16:creationId xmlns:a16="http://schemas.microsoft.com/office/drawing/2014/main" id="{09459AC0-5DE5-BA7A-8C27-7475528CE501}"/>
              </a:ext>
            </a:extLst>
          </p:cNvPr>
          <p:cNvSpPr/>
          <p:nvPr/>
        </p:nvSpPr>
        <p:spPr>
          <a:xfrm>
            <a:off x="722862" y="233006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306AE33E-2D77-A572-2542-B70A53750BE7}"/>
              </a:ext>
            </a:extLst>
          </p:cNvPr>
          <p:cNvSpPr/>
          <p:nvPr/>
        </p:nvSpPr>
        <p:spPr>
          <a:xfrm>
            <a:off x="722862" y="250521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17" name="正方形/長方形 16">
            <a:extLst>
              <a:ext uri="{FF2B5EF4-FFF2-40B4-BE49-F238E27FC236}">
                <a16:creationId xmlns:a16="http://schemas.microsoft.com/office/drawing/2014/main" id="{0357665F-B9BF-2A67-1636-858729445127}"/>
              </a:ext>
            </a:extLst>
          </p:cNvPr>
          <p:cNvSpPr/>
          <p:nvPr/>
        </p:nvSpPr>
        <p:spPr>
          <a:xfrm>
            <a:off x="727411" y="3185949"/>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9" name="正方形/長方形 18">
            <a:extLst>
              <a:ext uri="{FF2B5EF4-FFF2-40B4-BE49-F238E27FC236}">
                <a16:creationId xmlns:a16="http://schemas.microsoft.com/office/drawing/2014/main" id="{D5D3C393-8C6F-C114-81F2-EC80316723B0}"/>
              </a:ext>
            </a:extLst>
          </p:cNvPr>
          <p:cNvSpPr/>
          <p:nvPr/>
        </p:nvSpPr>
        <p:spPr>
          <a:xfrm>
            <a:off x="2456610" y="18654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22" name="正方形/長方形 21">
            <a:extLst>
              <a:ext uri="{FF2B5EF4-FFF2-40B4-BE49-F238E27FC236}">
                <a16:creationId xmlns:a16="http://schemas.microsoft.com/office/drawing/2014/main" id="{918906B3-A0C0-C4E3-319B-5A08D8365F6D}"/>
              </a:ext>
            </a:extLst>
          </p:cNvPr>
          <p:cNvSpPr/>
          <p:nvPr/>
        </p:nvSpPr>
        <p:spPr>
          <a:xfrm>
            <a:off x="2456610" y="2043817"/>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23" name="正方形/長方形 22">
            <a:extLst>
              <a:ext uri="{FF2B5EF4-FFF2-40B4-BE49-F238E27FC236}">
                <a16:creationId xmlns:a16="http://schemas.microsoft.com/office/drawing/2014/main" id="{50303E99-A9CE-3D81-F69E-0ADDE6B0E3BD}"/>
              </a:ext>
            </a:extLst>
          </p:cNvPr>
          <p:cNvSpPr/>
          <p:nvPr/>
        </p:nvSpPr>
        <p:spPr>
          <a:xfrm>
            <a:off x="2465708" y="220310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24" name="正方形/長方形 23">
            <a:extLst>
              <a:ext uri="{FF2B5EF4-FFF2-40B4-BE49-F238E27FC236}">
                <a16:creationId xmlns:a16="http://schemas.microsoft.com/office/drawing/2014/main" id="{0A2869D5-B8EF-2A32-32EE-392B77CE8EAD}"/>
              </a:ext>
            </a:extLst>
          </p:cNvPr>
          <p:cNvSpPr/>
          <p:nvPr/>
        </p:nvSpPr>
        <p:spPr>
          <a:xfrm>
            <a:off x="2526765" y="234485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25" name="正方形/長方形 24">
            <a:extLst>
              <a:ext uri="{FF2B5EF4-FFF2-40B4-BE49-F238E27FC236}">
                <a16:creationId xmlns:a16="http://schemas.microsoft.com/office/drawing/2014/main" id="{31B313DC-93CB-01F5-49B6-F76F0C6B9A59}"/>
              </a:ext>
            </a:extLst>
          </p:cNvPr>
          <p:cNvSpPr/>
          <p:nvPr/>
        </p:nvSpPr>
        <p:spPr>
          <a:xfrm>
            <a:off x="2465708" y="252511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26" name="正方形/長方形 25">
            <a:extLst>
              <a:ext uri="{FF2B5EF4-FFF2-40B4-BE49-F238E27FC236}">
                <a16:creationId xmlns:a16="http://schemas.microsoft.com/office/drawing/2014/main" id="{92F91426-4027-C678-3AA6-B39B483C5985}"/>
              </a:ext>
            </a:extLst>
          </p:cNvPr>
          <p:cNvSpPr/>
          <p:nvPr/>
        </p:nvSpPr>
        <p:spPr>
          <a:xfrm>
            <a:off x="2527729" y="2682585"/>
            <a:ext cx="111086"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27" name="正方形/長方形 26">
            <a:extLst>
              <a:ext uri="{FF2B5EF4-FFF2-40B4-BE49-F238E27FC236}">
                <a16:creationId xmlns:a16="http://schemas.microsoft.com/office/drawing/2014/main" id="{EF9803B8-6E4D-3E23-7581-596E2C83AE91}"/>
              </a:ext>
            </a:extLst>
          </p:cNvPr>
          <p:cNvSpPr/>
          <p:nvPr/>
        </p:nvSpPr>
        <p:spPr>
          <a:xfrm>
            <a:off x="2456610" y="2841870"/>
            <a:ext cx="111086"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BEF3398D-5259-AE58-0CE0-306B5760804E}"/>
              </a:ext>
            </a:extLst>
          </p:cNvPr>
          <p:cNvSpPr/>
          <p:nvPr/>
        </p:nvSpPr>
        <p:spPr>
          <a:xfrm>
            <a:off x="2456610" y="3055093"/>
            <a:ext cx="111086"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29" name="正方形/長方形 28">
            <a:extLst>
              <a:ext uri="{FF2B5EF4-FFF2-40B4-BE49-F238E27FC236}">
                <a16:creationId xmlns:a16="http://schemas.microsoft.com/office/drawing/2014/main" id="{429F8D28-4B3F-46AC-EDF2-228B7A5D72CF}"/>
              </a:ext>
            </a:extLst>
          </p:cNvPr>
          <p:cNvSpPr/>
          <p:nvPr/>
        </p:nvSpPr>
        <p:spPr>
          <a:xfrm>
            <a:off x="2356524" y="2683910"/>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31" name="正方形/長方形 30">
            <a:extLst>
              <a:ext uri="{FF2B5EF4-FFF2-40B4-BE49-F238E27FC236}">
                <a16:creationId xmlns:a16="http://schemas.microsoft.com/office/drawing/2014/main" id="{DB633D7B-17A6-A85F-6D31-4154DD763C62}"/>
              </a:ext>
            </a:extLst>
          </p:cNvPr>
          <p:cNvSpPr/>
          <p:nvPr/>
        </p:nvSpPr>
        <p:spPr>
          <a:xfrm>
            <a:off x="2301931" y="2859231"/>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32" name="正方形/長方形 31">
            <a:extLst>
              <a:ext uri="{FF2B5EF4-FFF2-40B4-BE49-F238E27FC236}">
                <a16:creationId xmlns:a16="http://schemas.microsoft.com/office/drawing/2014/main" id="{AF7B8135-0A50-F563-7C4A-485C59649E78}"/>
              </a:ext>
            </a:extLst>
          </p:cNvPr>
          <p:cNvSpPr/>
          <p:nvPr/>
        </p:nvSpPr>
        <p:spPr>
          <a:xfrm>
            <a:off x="2316193" y="3016367"/>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33" name="正方形/長方形 32">
            <a:extLst>
              <a:ext uri="{FF2B5EF4-FFF2-40B4-BE49-F238E27FC236}">
                <a16:creationId xmlns:a16="http://schemas.microsoft.com/office/drawing/2014/main" id="{4B7D5F0B-A92A-9F27-58F2-D20F61291AF4}"/>
              </a:ext>
            </a:extLst>
          </p:cNvPr>
          <p:cNvSpPr/>
          <p:nvPr/>
        </p:nvSpPr>
        <p:spPr>
          <a:xfrm>
            <a:off x="5067400" y="175666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34" name="正方形/長方形 33">
            <a:extLst>
              <a:ext uri="{FF2B5EF4-FFF2-40B4-BE49-F238E27FC236}">
                <a16:creationId xmlns:a16="http://schemas.microsoft.com/office/drawing/2014/main" id="{0CE449DE-46EB-E216-99DB-15BD739A74B5}"/>
              </a:ext>
            </a:extLst>
          </p:cNvPr>
          <p:cNvSpPr/>
          <p:nvPr/>
        </p:nvSpPr>
        <p:spPr>
          <a:xfrm>
            <a:off x="5799830" y="175666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35" name="正方形/長方形 34">
            <a:extLst>
              <a:ext uri="{FF2B5EF4-FFF2-40B4-BE49-F238E27FC236}">
                <a16:creationId xmlns:a16="http://schemas.microsoft.com/office/drawing/2014/main" id="{264627E7-2773-9498-5A72-56290E5666C5}"/>
              </a:ext>
            </a:extLst>
          </p:cNvPr>
          <p:cNvSpPr/>
          <p:nvPr/>
        </p:nvSpPr>
        <p:spPr>
          <a:xfrm>
            <a:off x="7724164" y="175666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36" name="正方形/長方形 35">
            <a:extLst>
              <a:ext uri="{FF2B5EF4-FFF2-40B4-BE49-F238E27FC236}">
                <a16:creationId xmlns:a16="http://schemas.microsoft.com/office/drawing/2014/main" id="{CC7C6C4D-BF12-E411-AC3B-468B5EC3D3C9}"/>
              </a:ext>
            </a:extLst>
          </p:cNvPr>
          <p:cNvSpPr/>
          <p:nvPr/>
        </p:nvSpPr>
        <p:spPr>
          <a:xfrm>
            <a:off x="8070421" y="175666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37" name="正方形/長方形 36">
            <a:extLst>
              <a:ext uri="{FF2B5EF4-FFF2-40B4-BE49-F238E27FC236}">
                <a16:creationId xmlns:a16="http://schemas.microsoft.com/office/drawing/2014/main" id="{C42F7274-E536-01DF-014D-FEF67DF779DD}"/>
              </a:ext>
            </a:extLst>
          </p:cNvPr>
          <p:cNvSpPr/>
          <p:nvPr/>
        </p:nvSpPr>
        <p:spPr>
          <a:xfrm>
            <a:off x="8474392" y="175666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38" name="正方形/長方形 37">
            <a:extLst>
              <a:ext uri="{FF2B5EF4-FFF2-40B4-BE49-F238E27FC236}">
                <a16:creationId xmlns:a16="http://schemas.microsoft.com/office/drawing/2014/main" id="{06179EF9-890E-FE1D-4B90-07B89F68404C}"/>
              </a:ext>
            </a:extLst>
          </p:cNvPr>
          <p:cNvSpPr/>
          <p:nvPr/>
        </p:nvSpPr>
        <p:spPr>
          <a:xfrm>
            <a:off x="5062851" y="2049855"/>
            <a:ext cx="111086" cy="10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39" name="正方形/長方形 38">
            <a:extLst>
              <a:ext uri="{FF2B5EF4-FFF2-40B4-BE49-F238E27FC236}">
                <a16:creationId xmlns:a16="http://schemas.microsoft.com/office/drawing/2014/main" id="{3A049EAC-AB99-F55F-C0E9-4F348B6E30BB}"/>
              </a:ext>
            </a:extLst>
          </p:cNvPr>
          <p:cNvSpPr/>
          <p:nvPr/>
        </p:nvSpPr>
        <p:spPr>
          <a:xfrm>
            <a:off x="7779707" y="2049855"/>
            <a:ext cx="111086" cy="10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42" name="正方形/長方形 41">
            <a:extLst>
              <a:ext uri="{FF2B5EF4-FFF2-40B4-BE49-F238E27FC236}">
                <a16:creationId xmlns:a16="http://schemas.microsoft.com/office/drawing/2014/main" id="{E865C66E-9042-43C8-24C3-CB255B2F2925}"/>
              </a:ext>
            </a:extLst>
          </p:cNvPr>
          <p:cNvSpPr/>
          <p:nvPr/>
        </p:nvSpPr>
        <p:spPr>
          <a:xfrm>
            <a:off x="4760334" y="2343499"/>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Tree>
    <p:extLst>
      <p:ext uri="{BB962C8B-B14F-4D97-AF65-F5344CB8AC3E}">
        <p14:creationId xmlns:p14="http://schemas.microsoft.com/office/powerpoint/2010/main" val="362343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C1A8F-E203-077E-50EF-40201C2326A7}"/>
              </a:ext>
            </a:extLst>
          </p:cNvPr>
          <p:cNvSpPr>
            <a:spLocks noGrp="1"/>
          </p:cNvSpPr>
          <p:nvPr>
            <p:ph type="title"/>
          </p:nvPr>
        </p:nvSpPr>
        <p:spPr/>
        <p:txBody>
          <a:bodyPr/>
          <a:lstStyle/>
          <a:p>
            <a:r>
              <a:rPr kumimoji="1" lang="en-US" altLang="ja-JP" dirty="0"/>
              <a:t>4-10. </a:t>
            </a:r>
            <a:r>
              <a:rPr kumimoji="1" lang="ja-JP" altLang="en-US" dirty="0"/>
              <a:t>交際費精算</a:t>
            </a:r>
          </a:p>
        </p:txBody>
      </p:sp>
      <p:sp>
        <p:nvSpPr>
          <p:cNvPr id="5" name="スライド番号プレースホルダー 4">
            <a:extLst>
              <a:ext uri="{FF2B5EF4-FFF2-40B4-BE49-F238E27FC236}">
                <a16:creationId xmlns:a16="http://schemas.microsoft.com/office/drawing/2014/main" id="{F98FC884-49C5-D9EA-C4FC-4662E4ED3221}"/>
              </a:ext>
            </a:extLst>
          </p:cNvPr>
          <p:cNvSpPr>
            <a:spLocks noGrp="1"/>
          </p:cNvSpPr>
          <p:nvPr>
            <p:ph type="sldNum" sz="quarter" idx="12"/>
          </p:nvPr>
        </p:nvSpPr>
        <p:spPr/>
        <p:txBody>
          <a:bodyPr/>
          <a:lstStyle/>
          <a:p>
            <a:fld id="{D8A28372-6A5A-4399-8FC5-CCF396CD4981}" type="slidenum">
              <a:rPr lang="en-GB" smtClean="0"/>
              <a:t>27</a:t>
            </a:fld>
            <a:endParaRPr lang="en-GB"/>
          </a:p>
        </p:txBody>
      </p:sp>
      <p:graphicFrame>
        <p:nvGraphicFramePr>
          <p:cNvPr id="15" name="表 14">
            <a:extLst>
              <a:ext uri="{FF2B5EF4-FFF2-40B4-BE49-F238E27FC236}">
                <a16:creationId xmlns:a16="http://schemas.microsoft.com/office/drawing/2014/main" id="{89ED1B2F-F88C-8F8F-39A7-AAF843CC838A}"/>
              </a:ext>
            </a:extLst>
          </p:cNvPr>
          <p:cNvGraphicFramePr>
            <a:graphicFrameLocks noGrp="1"/>
          </p:cNvGraphicFramePr>
          <p:nvPr>
            <p:extLst>
              <p:ext uri="{D42A27DB-BD31-4B8C-83A1-F6EECF244321}">
                <p14:modId xmlns:p14="http://schemas.microsoft.com/office/powerpoint/2010/main" val="1900560097"/>
              </p:ext>
            </p:extLst>
          </p:nvPr>
        </p:nvGraphicFramePr>
        <p:xfrm>
          <a:off x="4853899" y="1528054"/>
          <a:ext cx="3549083" cy="491444"/>
        </p:xfrm>
        <a:graphic>
          <a:graphicData uri="http://schemas.openxmlformats.org/drawingml/2006/table">
            <a:tbl>
              <a:tblPr firstRow="1" firstCol="1" bandRow="1">
                <a:tableStyleId>{2D5ABB26-0587-4C30-8999-92F81FD0307C}</a:tableStyleId>
              </a:tblPr>
              <a:tblGrid>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167287">
                <a:tc>
                  <a:txBody>
                    <a:bodyPr/>
                    <a:lstStyle/>
                    <a:p>
                      <a:pPr algn="l">
                        <a:lnSpc>
                          <a:spcPts val="1500"/>
                        </a:lnSpc>
                        <a:spcAft>
                          <a:spcPts val="0"/>
                        </a:spcAft>
                      </a:pPr>
                      <a:r>
                        <a:rPr lang="ja-JP" sz="900" b="1" kern="100" dirty="0">
                          <a:effectLst/>
                          <a:latin typeface="+mn-lt"/>
                        </a:rPr>
                        <a:t>クレジットカード</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クレジットカード明細を取り込めます。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7287">
                <a:tc>
                  <a:txBody>
                    <a:bodyPr/>
                    <a:lstStyle/>
                    <a:p>
                      <a:pPr algn="l">
                        <a:lnSpc>
                          <a:spcPts val="1500"/>
                        </a:lnSpc>
                        <a:spcAft>
                          <a:spcPts val="0"/>
                        </a:spcAft>
                      </a:pPr>
                      <a:r>
                        <a:rPr lang="ja-JP" sz="900" b="1" kern="100" dirty="0">
                          <a:effectLst/>
                          <a:latin typeface="+mn-lt"/>
                        </a:rPr>
                        <a:t>領収書／請求書</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領収書を添付します。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6" name="表 15">
            <a:extLst>
              <a:ext uri="{FF2B5EF4-FFF2-40B4-BE49-F238E27FC236}">
                <a16:creationId xmlns:a16="http://schemas.microsoft.com/office/drawing/2014/main" id="{75012984-FD60-E823-F0B6-141EACDF047B}"/>
              </a:ext>
            </a:extLst>
          </p:cNvPr>
          <p:cNvGraphicFramePr>
            <a:graphicFrameLocks noGrp="1"/>
          </p:cNvGraphicFramePr>
          <p:nvPr>
            <p:extLst>
              <p:ext uri="{D42A27DB-BD31-4B8C-83A1-F6EECF244321}">
                <p14:modId xmlns:p14="http://schemas.microsoft.com/office/powerpoint/2010/main" val="3865200314"/>
              </p:ext>
            </p:extLst>
          </p:nvPr>
        </p:nvGraphicFramePr>
        <p:xfrm>
          <a:off x="4867625" y="3785228"/>
          <a:ext cx="3915250" cy="2600164"/>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費用の発生日を入力します。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069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ヘッダの先方人数・当方人数の合計値が</a:t>
                      </a:r>
                      <a:b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自動で反映されます。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金額を入力します。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69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名あたり単価を入力します。</a:t>
                      </a:r>
                      <a:b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人数・金額から自動計算されます。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証票</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領収書がある場合にチェックをつけます。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32069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社員立替でない場合は変更してください。</a:t>
                      </a:r>
                      <a:b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領収書</a:t>
                      </a:r>
                      <a:r>
                        <a:rPr lang="en-US" altLang="zh-TW"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請求書</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領収書を添付します。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1708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bl>
          </a:graphicData>
        </a:graphic>
      </p:graphicFrame>
      <p:sp>
        <p:nvSpPr>
          <p:cNvPr id="19" name="コンテンツ プレースホルダー 2">
            <a:extLst>
              <a:ext uri="{FF2B5EF4-FFF2-40B4-BE49-F238E27FC236}">
                <a16:creationId xmlns:a16="http://schemas.microsoft.com/office/drawing/2014/main" id="{A542C794-BF37-FFD4-6590-E8D56233493F}"/>
              </a:ext>
            </a:extLst>
          </p:cNvPr>
          <p:cNvSpPr txBox="1">
            <a:spLocks/>
          </p:cNvSpPr>
          <p:nvPr/>
        </p:nvSpPr>
        <p:spPr>
          <a:xfrm>
            <a:off x="4867625"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20" name="コンテンツ プレースホルダー 2">
            <a:extLst>
              <a:ext uri="{FF2B5EF4-FFF2-40B4-BE49-F238E27FC236}">
                <a16:creationId xmlns:a16="http://schemas.microsoft.com/office/drawing/2014/main" id="{A043B117-55B2-15D5-8B65-97015C292352}"/>
              </a:ext>
            </a:extLst>
          </p:cNvPr>
          <p:cNvSpPr txBox="1">
            <a:spLocks/>
          </p:cNvSpPr>
          <p:nvPr/>
        </p:nvSpPr>
        <p:spPr>
          <a:xfrm>
            <a:off x="359569" y="12334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21" name="コンテンツ プレースホルダー 2">
            <a:extLst>
              <a:ext uri="{FF2B5EF4-FFF2-40B4-BE49-F238E27FC236}">
                <a16:creationId xmlns:a16="http://schemas.microsoft.com/office/drawing/2014/main" id="{9EC44F0E-91F8-0243-8F13-E9C9698AF0A9}"/>
              </a:ext>
            </a:extLst>
          </p:cNvPr>
          <p:cNvSpPr txBox="1">
            <a:spLocks/>
          </p:cNvSpPr>
          <p:nvPr/>
        </p:nvSpPr>
        <p:spPr>
          <a:xfrm>
            <a:off x="4867625" y="2086636"/>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4" name="図 3">
            <a:extLst>
              <a:ext uri="{FF2B5EF4-FFF2-40B4-BE49-F238E27FC236}">
                <a16:creationId xmlns:a16="http://schemas.microsoft.com/office/drawing/2014/main" id="{7128A00F-60E3-66A0-6AB2-583CC5B5C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51" y="1543765"/>
            <a:ext cx="3650463" cy="1849110"/>
          </a:xfrm>
          <a:prstGeom prst="rect">
            <a:avLst/>
          </a:prstGeom>
          <a:ln w="12700">
            <a:solidFill>
              <a:srgbClr val="D2D2D2"/>
            </a:solidFill>
          </a:ln>
        </p:spPr>
      </p:pic>
      <p:pic>
        <p:nvPicPr>
          <p:cNvPr id="6" name="図 5">
            <a:extLst>
              <a:ext uri="{FF2B5EF4-FFF2-40B4-BE49-F238E27FC236}">
                <a16:creationId xmlns:a16="http://schemas.microsoft.com/office/drawing/2014/main" id="{72A763D2-4DB4-6A65-2055-3F04218B950B}"/>
              </a:ext>
            </a:extLst>
          </p:cNvPr>
          <p:cNvPicPr>
            <a:picLocks noChangeAspect="1"/>
          </p:cNvPicPr>
          <p:nvPr/>
        </p:nvPicPr>
        <p:blipFill rotWithShape="1">
          <a:blip r:embed="rId3">
            <a:extLst>
              <a:ext uri="{28A0092B-C50C-407E-A947-70E740481C1C}">
                <a14:useLocalDpi xmlns:a14="http://schemas.microsoft.com/office/drawing/2010/main" val="0"/>
              </a:ext>
            </a:extLst>
          </a:blip>
          <a:srcRect b="6093"/>
          <a:stretch/>
        </p:blipFill>
        <p:spPr>
          <a:xfrm>
            <a:off x="4867625" y="2424761"/>
            <a:ext cx="3924000" cy="1321047"/>
          </a:xfrm>
          <a:prstGeom prst="rect">
            <a:avLst/>
          </a:prstGeom>
          <a:ln w="12700">
            <a:solidFill>
              <a:srgbClr val="D2D2D2"/>
            </a:solidFill>
          </a:ln>
        </p:spPr>
      </p:pic>
      <p:graphicFrame>
        <p:nvGraphicFramePr>
          <p:cNvPr id="7" name="表 6">
            <a:extLst>
              <a:ext uri="{FF2B5EF4-FFF2-40B4-BE49-F238E27FC236}">
                <a16:creationId xmlns:a16="http://schemas.microsoft.com/office/drawing/2014/main" id="{6ED7F4A5-AD7A-E481-F61D-B7E5E8A671D6}"/>
              </a:ext>
            </a:extLst>
          </p:cNvPr>
          <p:cNvGraphicFramePr>
            <a:graphicFrameLocks noGrp="1"/>
          </p:cNvGraphicFramePr>
          <p:nvPr>
            <p:extLst>
              <p:ext uri="{D42A27DB-BD31-4B8C-83A1-F6EECF244321}">
                <p14:modId xmlns:p14="http://schemas.microsoft.com/office/powerpoint/2010/main" val="3202258774"/>
              </p:ext>
            </p:extLst>
          </p:nvPr>
        </p:nvGraphicFramePr>
        <p:xfrm>
          <a:off x="375370" y="3441422"/>
          <a:ext cx="3915250" cy="2940326"/>
        </p:xfrm>
        <a:graphic>
          <a:graphicData uri="http://schemas.openxmlformats.org/drawingml/2006/table">
            <a:tbl>
              <a:tblPr firstRow="1" firstCol="1" bandRow="1">
                <a:tableStyleId>{2D5ABB26-0587-4C30-8999-92F81FD0307C}</a:tableStyleId>
              </a:tblPr>
              <a:tblGrid>
                <a:gridCol w="356366">
                  <a:extLst>
                    <a:ext uri="{9D8B030D-6E8A-4147-A177-3AD203B41FA5}">
                      <a16:colId xmlns:a16="http://schemas.microsoft.com/office/drawing/2014/main" val="20000"/>
                    </a:ext>
                  </a:extLst>
                </a:gridCol>
                <a:gridCol w="897622">
                  <a:extLst>
                    <a:ext uri="{9D8B030D-6E8A-4147-A177-3AD203B41FA5}">
                      <a16:colId xmlns:a16="http://schemas.microsoft.com/office/drawing/2014/main" val="20001"/>
                    </a:ext>
                  </a:extLst>
                </a:gridCol>
                <a:gridCol w="2661262">
                  <a:extLst>
                    <a:ext uri="{9D8B030D-6E8A-4147-A177-3AD203B41FA5}">
                      <a16:colId xmlns:a16="http://schemas.microsoft.com/office/drawing/2014/main" val="20002"/>
                    </a:ext>
                  </a:extLst>
                </a:gridCol>
              </a:tblGrid>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a:t>
                      </a:r>
                      <a:r>
                        <a:rPr lang="en-US" sz="900" b="1" i="0" u="none" strike="noStrike" dirty="0">
                          <a:solidFill>
                            <a:srgbClr val="464646"/>
                          </a:solidFill>
                          <a:effectLst/>
                          <a:latin typeface="BIZ UDPゴシック" panose="020B0400000000000000" pitchFamily="50" charset="-128"/>
                          <a:ea typeface="BIZ UDPゴシック" panose="020B0400000000000000" pitchFamily="50" charset="-128"/>
                        </a:rPr>
                        <a:t>No.</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事前申請がある場合は選択してください。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店名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利用した店名を入力します。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備考情報を入力します。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484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9484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申請者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先方企業名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先方の企業名を入力します。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先方の参加者を全員分入力します。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先方人数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先方の参加人数を入力します。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当方担当者名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当方の参加者を全員分入力します。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当方人数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当方の参加人数を入力します。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3506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8" name="正方形/長方形 7">
            <a:extLst>
              <a:ext uri="{FF2B5EF4-FFF2-40B4-BE49-F238E27FC236}">
                <a16:creationId xmlns:a16="http://schemas.microsoft.com/office/drawing/2014/main" id="{F95C15C7-BED5-30A1-502C-99E9CE94A6B9}"/>
              </a:ext>
            </a:extLst>
          </p:cNvPr>
          <p:cNvSpPr/>
          <p:nvPr/>
        </p:nvSpPr>
        <p:spPr>
          <a:xfrm>
            <a:off x="741912" y="2184813"/>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9" name="正方形/長方形 8">
            <a:extLst>
              <a:ext uri="{FF2B5EF4-FFF2-40B4-BE49-F238E27FC236}">
                <a16:creationId xmlns:a16="http://schemas.microsoft.com/office/drawing/2014/main" id="{6A9F7F8D-5E55-E996-7054-96DAFBA57964}"/>
              </a:ext>
            </a:extLst>
          </p:cNvPr>
          <p:cNvSpPr/>
          <p:nvPr/>
        </p:nvSpPr>
        <p:spPr>
          <a:xfrm>
            <a:off x="741912" y="236181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0" name="正方形/長方形 9">
            <a:extLst>
              <a:ext uri="{FF2B5EF4-FFF2-40B4-BE49-F238E27FC236}">
                <a16:creationId xmlns:a16="http://schemas.microsoft.com/office/drawing/2014/main" id="{EBCEC698-4E89-85D9-36EF-2AC7FDB6D268}"/>
              </a:ext>
            </a:extLst>
          </p:cNvPr>
          <p:cNvSpPr/>
          <p:nvPr/>
        </p:nvSpPr>
        <p:spPr>
          <a:xfrm>
            <a:off x="741912" y="253696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11" name="正方形/長方形 10">
            <a:extLst>
              <a:ext uri="{FF2B5EF4-FFF2-40B4-BE49-F238E27FC236}">
                <a16:creationId xmlns:a16="http://schemas.microsoft.com/office/drawing/2014/main" id="{0E3EF894-6F0A-2FF9-56E4-DC39A91428F9}"/>
              </a:ext>
            </a:extLst>
          </p:cNvPr>
          <p:cNvSpPr/>
          <p:nvPr/>
        </p:nvSpPr>
        <p:spPr>
          <a:xfrm>
            <a:off x="746461" y="3217699"/>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2" name="正方形/長方形 11">
            <a:extLst>
              <a:ext uri="{FF2B5EF4-FFF2-40B4-BE49-F238E27FC236}">
                <a16:creationId xmlns:a16="http://schemas.microsoft.com/office/drawing/2014/main" id="{00AD1D5B-09AB-D2CB-4675-EDE2E7993890}"/>
              </a:ext>
            </a:extLst>
          </p:cNvPr>
          <p:cNvSpPr/>
          <p:nvPr/>
        </p:nvSpPr>
        <p:spPr>
          <a:xfrm>
            <a:off x="2539160" y="18654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13" name="正方形/長方形 12">
            <a:extLst>
              <a:ext uri="{FF2B5EF4-FFF2-40B4-BE49-F238E27FC236}">
                <a16:creationId xmlns:a16="http://schemas.microsoft.com/office/drawing/2014/main" id="{C5C8C252-BAF9-6783-BAC9-12513887F0BE}"/>
              </a:ext>
            </a:extLst>
          </p:cNvPr>
          <p:cNvSpPr/>
          <p:nvPr/>
        </p:nvSpPr>
        <p:spPr>
          <a:xfrm>
            <a:off x="2539160" y="2043817"/>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35680981-132A-A5C9-C9D3-30BBC0604894}"/>
              </a:ext>
            </a:extLst>
          </p:cNvPr>
          <p:cNvSpPr/>
          <p:nvPr/>
        </p:nvSpPr>
        <p:spPr>
          <a:xfrm>
            <a:off x="2548258" y="220310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17" name="正方形/長方形 16">
            <a:extLst>
              <a:ext uri="{FF2B5EF4-FFF2-40B4-BE49-F238E27FC236}">
                <a16:creationId xmlns:a16="http://schemas.microsoft.com/office/drawing/2014/main" id="{E0B1D9BD-3C43-DB56-19C4-5A35C9F30CC7}"/>
              </a:ext>
            </a:extLst>
          </p:cNvPr>
          <p:cNvSpPr/>
          <p:nvPr/>
        </p:nvSpPr>
        <p:spPr>
          <a:xfrm>
            <a:off x="2577565" y="234485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18" name="正方形/長方形 17">
            <a:extLst>
              <a:ext uri="{FF2B5EF4-FFF2-40B4-BE49-F238E27FC236}">
                <a16:creationId xmlns:a16="http://schemas.microsoft.com/office/drawing/2014/main" id="{9781121F-39CA-791E-7CB9-3F78DDFD02FE}"/>
              </a:ext>
            </a:extLst>
          </p:cNvPr>
          <p:cNvSpPr/>
          <p:nvPr/>
        </p:nvSpPr>
        <p:spPr>
          <a:xfrm>
            <a:off x="2548258" y="252511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22" name="正方形/長方形 21">
            <a:extLst>
              <a:ext uri="{FF2B5EF4-FFF2-40B4-BE49-F238E27FC236}">
                <a16:creationId xmlns:a16="http://schemas.microsoft.com/office/drawing/2014/main" id="{58F6CFB4-2056-7DA6-6B6C-616202AF0A3D}"/>
              </a:ext>
            </a:extLst>
          </p:cNvPr>
          <p:cNvSpPr/>
          <p:nvPr/>
        </p:nvSpPr>
        <p:spPr>
          <a:xfrm>
            <a:off x="2413674" y="2677560"/>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10</a:t>
            </a:r>
            <a:endParaRPr kumimoji="1" lang="ja-JP" altLang="en-US" sz="1000" b="1" dirty="0" err="1">
              <a:solidFill>
                <a:srgbClr val="464646"/>
              </a:solidFill>
              <a:highlight>
                <a:srgbClr val="FFFFFF"/>
              </a:highlight>
            </a:endParaRPr>
          </a:p>
        </p:txBody>
      </p:sp>
      <p:sp>
        <p:nvSpPr>
          <p:cNvPr id="23" name="正方形/長方形 22">
            <a:extLst>
              <a:ext uri="{FF2B5EF4-FFF2-40B4-BE49-F238E27FC236}">
                <a16:creationId xmlns:a16="http://schemas.microsoft.com/office/drawing/2014/main" id="{D43688A6-551F-C76D-E41C-30DB2D89D1BF}"/>
              </a:ext>
            </a:extLst>
          </p:cNvPr>
          <p:cNvSpPr/>
          <p:nvPr/>
        </p:nvSpPr>
        <p:spPr>
          <a:xfrm>
            <a:off x="2384481" y="2859231"/>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11</a:t>
            </a:r>
            <a:endParaRPr kumimoji="1" lang="ja-JP" altLang="en-US" sz="1000" b="1" dirty="0" err="1">
              <a:solidFill>
                <a:srgbClr val="464646"/>
              </a:solidFill>
              <a:highlight>
                <a:srgbClr val="FFFFFF"/>
              </a:highlight>
            </a:endParaRPr>
          </a:p>
        </p:txBody>
      </p:sp>
      <p:sp>
        <p:nvSpPr>
          <p:cNvPr id="24" name="正方形/長方形 23">
            <a:extLst>
              <a:ext uri="{FF2B5EF4-FFF2-40B4-BE49-F238E27FC236}">
                <a16:creationId xmlns:a16="http://schemas.microsoft.com/office/drawing/2014/main" id="{0F253086-91EB-B8B4-390E-5ED0E70B4F93}"/>
              </a:ext>
            </a:extLst>
          </p:cNvPr>
          <p:cNvSpPr/>
          <p:nvPr/>
        </p:nvSpPr>
        <p:spPr>
          <a:xfrm>
            <a:off x="2398743" y="3016367"/>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12</a:t>
            </a:r>
            <a:endParaRPr kumimoji="1" lang="ja-JP" altLang="en-US" sz="1000" b="1" dirty="0" err="1">
              <a:solidFill>
                <a:srgbClr val="464646"/>
              </a:solidFill>
              <a:highlight>
                <a:srgbClr val="FFFFFF"/>
              </a:highlight>
            </a:endParaRPr>
          </a:p>
        </p:txBody>
      </p:sp>
      <p:sp>
        <p:nvSpPr>
          <p:cNvPr id="25" name="正方形/長方形 24">
            <a:extLst>
              <a:ext uri="{FF2B5EF4-FFF2-40B4-BE49-F238E27FC236}">
                <a16:creationId xmlns:a16="http://schemas.microsoft.com/office/drawing/2014/main" id="{49BD8F94-9BD8-C411-9505-91F5FF464D56}"/>
              </a:ext>
            </a:extLst>
          </p:cNvPr>
          <p:cNvSpPr/>
          <p:nvPr/>
        </p:nvSpPr>
        <p:spPr>
          <a:xfrm>
            <a:off x="5085312" y="26140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26" name="正方形/長方形 25">
            <a:extLst>
              <a:ext uri="{FF2B5EF4-FFF2-40B4-BE49-F238E27FC236}">
                <a16:creationId xmlns:a16="http://schemas.microsoft.com/office/drawing/2014/main" id="{6A14CF44-81F4-2DA8-39D4-FE9D3B190F82}"/>
              </a:ext>
            </a:extLst>
          </p:cNvPr>
          <p:cNvSpPr/>
          <p:nvPr/>
        </p:nvSpPr>
        <p:spPr>
          <a:xfrm>
            <a:off x="5802862" y="26140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27" name="正方形/長方形 26">
            <a:extLst>
              <a:ext uri="{FF2B5EF4-FFF2-40B4-BE49-F238E27FC236}">
                <a16:creationId xmlns:a16="http://schemas.microsoft.com/office/drawing/2014/main" id="{96A21865-2AE9-CDCF-AF2F-C29CE35D3FE9}"/>
              </a:ext>
            </a:extLst>
          </p:cNvPr>
          <p:cNvSpPr/>
          <p:nvPr/>
        </p:nvSpPr>
        <p:spPr>
          <a:xfrm>
            <a:off x="7098533" y="26140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D590F310-A9FD-F26F-6DA4-B6987D080E2F}"/>
              </a:ext>
            </a:extLst>
          </p:cNvPr>
          <p:cNvSpPr/>
          <p:nvPr/>
        </p:nvSpPr>
        <p:spPr>
          <a:xfrm>
            <a:off x="7477760" y="26140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29" name="正方形/長方形 28">
            <a:extLst>
              <a:ext uri="{FF2B5EF4-FFF2-40B4-BE49-F238E27FC236}">
                <a16:creationId xmlns:a16="http://schemas.microsoft.com/office/drawing/2014/main" id="{CDF09178-7E26-DDB6-13F9-1D36D161914F}"/>
              </a:ext>
            </a:extLst>
          </p:cNvPr>
          <p:cNvSpPr/>
          <p:nvPr/>
        </p:nvSpPr>
        <p:spPr>
          <a:xfrm>
            <a:off x="8080165" y="26140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30" name="正方形/長方形 29">
            <a:extLst>
              <a:ext uri="{FF2B5EF4-FFF2-40B4-BE49-F238E27FC236}">
                <a16:creationId xmlns:a16="http://schemas.microsoft.com/office/drawing/2014/main" id="{C7DB3FB8-F2DC-96DF-AC47-1BADFEBDDC96}"/>
              </a:ext>
            </a:extLst>
          </p:cNvPr>
          <p:cNvSpPr/>
          <p:nvPr/>
        </p:nvSpPr>
        <p:spPr>
          <a:xfrm>
            <a:off x="8675077" y="26140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31" name="正方形/長方形 30">
            <a:extLst>
              <a:ext uri="{FF2B5EF4-FFF2-40B4-BE49-F238E27FC236}">
                <a16:creationId xmlns:a16="http://schemas.microsoft.com/office/drawing/2014/main" id="{93A67150-3383-7C0A-9B3F-22485E666156}"/>
              </a:ext>
            </a:extLst>
          </p:cNvPr>
          <p:cNvSpPr/>
          <p:nvPr/>
        </p:nvSpPr>
        <p:spPr>
          <a:xfrm>
            <a:off x="5059912" y="2889409"/>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32" name="正方形/長方形 31">
            <a:extLst>
              <a:ext uri="{FF2B5EF4-FFF2-40B4-BE49-F238E27FC236}">
                <a16:creationId xmlns:a16="http://schemas.microsoft.com/office/drawing/2014/main" id="{D0D12B58-0C03-FEF6-855F-A68C33FE2BB2}"/>
              </a:ext>
            </a:extLst>
          </p:cNvPr>
          <p:cNvSpPr/>
          <p:nvPr/>
        </p:nvSpPr>
        <p:spPr>
          <a:xfrm>
            <a:off x="8145763" y="2889409"/>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33" name="正方形/長方形 32">
            <a:extLst>
              <a:ext uri="{FF2B5EF4-FFF2-40B4-BE49-F238E27FC236}">
                <a16:creationId xmlns:a16="http://schemas.microsoft.com/office/drawing/2014/main" id="{017459E4-7C57-BF40-672E-D56FCF7AA391}"/>
              </a:ext>
            </a:extLst>
          </p:cNvPr>
          <p:cNvSpPr/>
          <p:nvPr/>
        </p:nvSpPr>
        <p:spPr>
          <a:xfrm>
            <a:off x="5269462" y="3171498"/>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34" name="正方形/長方形 33">
            <a:extLst>
              <a:ext uri="{FF2B5EF4-FFF2-40B4-BE49-F238E27FC236}">
                <a16:creationId xmlns:a16="http://schemas.microsoft.com/office/drawing/2014/main" id="{D72FBE7E-6502-4991-D1A0-4B0AF6C8F9C5}"/>
              </a:ext>
            </a:extLst>
          </p:cNvPr>
          <p:cNvSpPr/>
          <p:nvPr/>
        </p:nvSpPr>
        <p:spPr>
          <a:xfrm>
            <a:off x="4757426" y="3503357"/>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Tree>
    <p:extLst>
      <p:ext uri="{BB962C8B-B14F-4D97-AF65-F5344CB8AC3E}">
        <p14:creationId xmlns:p14="http://schemas.microsoft.com/office/powerpoint/2010/main" val="123761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376363"/>
            <a:ext cx="5022470" cy="4429125"/>
          </a:xfrm>
        </p:spPr>
        <p:txBody>
          <a:bodyPr anchor="ctr"/>
          <a:lstStyle/>
          <a:p>
            <a:pPr>
              <a:lnSpc>
                <a:spcPct val="150000"/>
              </a:lnSpc>
              <a:buFont typeface="+mj-lt"/>
              <a:buAutoNum type="arabicPeriod" startAt="5"/>
            </a:pPr>
            <a:r>
              <a:rPr lang="ja-JP" altLang="en-US" dirty="0"/>
              <a:t> 提出内容の確認</a:t>
            </a:r>
            <a:br>
              <a:rPr lang="en-US" altLang="ja-JP" dirty="0"/>
            </a:br>
            <a:r>
              <a:rPr lang="en-US" altLang="ja-JP" sz="1800" dirty="0"/>
              <a:t>5-1.</a:t>
            </a:r>
            <a:r>
              <a:rPr lang="ja-JP" altLang="en-US" sz="1800" dirty="0"/>
              <a:t> 伝票の閲覧・印刷・検索方法</a:t>
            </a:r>
            <a:br>
              <a:rPr lang="en-US" altLang="ja-JP" sz="1800" dirty="0"/>
            </a:br>
            <a:r>
              <a:rPr lang="en-US" altLang="ja-JP" sz="1800" dirty="0"/>
              <a:t>5-2. </a:t>
            </a:r>
            <a:r>
              <a:rPr lang="ja-JP" altLang="en-US" sz="1800" dirty="0"/>
              <a:t>伝票の取下げ方法</a:t>
            </a:r>
            <a:br>
              <a:rPr lang="en-US" altLang="ja-JP" sz="1800" dirty="0"/>
            </a:br>
            <a:r>
              <a:rPr lang="en-US" altLang="ja-JP" sz="1800" dirty="0"/>
              <a:t>5-3. </a:t>
            </a:r>
            <a:r>
              <a:rPr lang="ja-JP" altLang="en-US" sz="1800" dirty="0"/>
              <a:t>差し戻し伝票の対応</a:t>
            </a:r>
            <a:endParaRPr lang="zh-TW" altLang="en-US" sz="1800" dirty="0"/>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28</a:t>
            </a:fld>
            <a:endParaRPr lang="en-GB"/>
          </a:p>
        </p:txBody>
      </p:sp>
    </p:spTree>
    <p:extLst>
      <p:ext uri="{BB962C8B-B14F-4D97-AF65-F5344CB8AC3E}">
        <p14:creationId xmlns:p14="http://schemas.microsoft.com/office/powerpoint/2010/main" val="3830271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5-1. </a:t>
            </a:r>
            <a:r>
              <a:rPr lang="ja-JP" altLang="en-US" sz="2400" dirty="0"/>
              <a:t>伝票の閲覧・印刷・検索方法</a:t>
            </a:r>
            <a:endParaRPr kumimoji="1" lang="ja-JP" altLang="en-US" dirty="0"/>
          </a:p>
        </p:txBody>
      </p:sp>
      <p:sp>
        <p:nvSpPr>
          <p:cNvPr id="3" name="コンテンツ プレースホルダー 2">
            <a:extLst>
              <a:ext uri="{FF2B5EF4-FFF2-40B4-BE49-F238E27FC236}">
                <a16:creationId xmlns:a16="http://schemas.microsoft.com/office/drawing/2014/main" id="{F41FEC10-46A6-6DBB-DFED-EEE193927488}"/>
              </a:ext>
            </a:extLst>
          </p:cNvPr>
          <p:cNvSpPr>
            <a:spLocks noGrp="1"/>
          </p:cNvSpPr>
          <p:nvPr>
            <p:ph sz="half" idx="1"/>
          </p:nvPr>
        </p:nvSpPr>
        <p:spPr>
          <a:xfrm>
            <a:off x="359569" y="2415987"/>
            <a:ext cx="8413878" cy="2857755"/>
          </a:xfrm>
        </p:spPr>
        <p:txBody>
          <a:bodyPr/>
          <a:lstStyle/>
          <a:p>
            <a:pPr marL="0" indent="0">
              <a:buNone/>
            </a:pPr>
            <a:r>
              <a:rPr kumimoji="1" lang="ja-JP" altLang="en-US" b="1" dirty="0">
                <a:solidFill>
                  <a:schemeClr val="tx2"/>
                </a:solidFill>
              </a:rPr>
              <a:t>伝票の閲覧方法</a:t>
            </a:r>
          </a:p>
          <a:p>
            <a:pPr marL="0" indent="0">
              <a:buNone/>
            </a:pPr>
            <a:r>
              <a:rPr kumimoji="1" lang="ja-JP" altLang="en-US" sz="1100" dirty="0"/>
              <a:t>差戻しや取下げ（承認依頼をしていない状態）を含むすべての伝票を参照できます。</a:t>
            </a:r>
          </a:p>
          <a:p>
            <a:pPr marL="0" indent="0">
              <a:buNone/>
            </a:pPr>
            <a:r>
              <a:rPr kumimoji="1" lang="ja-JP" altLang="en-US" sz="1100" dirty="0"/>
              <a:t>伝票のコピーや取下げは、伝票</a:t>
            </a:r>
            <a:r>
              <a:rPr kumimoji="1" lang="en-US" altLang="ja-JP" sz="1100" dirty="0"/>
              <a:t>No.</a:t>
            </a:r>
            <a:r>
              <a:rPr kumimoji="1" lang="ja-JP" altLang="en-US" sz="1100" dirty="0"/>
              <a:t>をクリックして伝票画面を開いてから行います。</a:t>
            </a:r>
            <a:endParaRPr kumimoji="1" lang="en-US" altLang="ja-JP" sz="1100" dirty="0"/>
          </a:p>
          <a:p>
            <a:pPr marL="0" indent="0">
              <a:buNone/>
            </a:pPr>
            <a:endParaRPr kumimoji="1" lang="ja-JP" altLang="en-US" sz="1100" dirty="0"/>
          </a:p>
          <a:p>
            <a:pPr marL="0" indent="0">
              <a:buNone/>
            </a:pPr>
            <a:r>
              <a:rPr kumimoji="1" lang="ja-JP" altLang="en-US" b="1" dirty="0">
                <a:solidFill>
                  <a:schemeClr val="tx2"/>
                </a:solidFill>
              </a:rPr>
              <a:t>伝票の印刷方法</a:t>
            </a:r>
          </a:p>
          <a:p>
            <a:pPr marL="0" indent="0">
              <a:buNone/>
            </a:pPr>
            <a:r>
              <a:rPr kumimoji="1" lang="ja-JP" altLang="en-US" sz="1100" dirty="0"/>
              <a:t>伝票を印刷する場合は、一覧から伝票</a:t>
            </a:r>
            <a:r>
              <a:rPr kumimoji="1" lang="en-US" altLang="ja-JP" sz="1100" dirty="0"/>
              <a:t>No.</a:t>
            </a:r>
            <a:r>
              <a:rPr kumimoji="1" lang="ja-JP" altLang="en-US" sz="1100" dirty="0"/>
              <a:t>をクリックして伝票画面を開いた後に、画面下部の「印刷」をクリックします。</a:t>
            </a:r>
          </a:p>
          <a:p>
            <a:pPr marL="0" indent="0">
              <a:buNone/>
            </a:pPr>
            <a:endParaRPr lang="en-US" altLang="ja-JP" sz="1100" dirty="0"/>
          </a:p>
          <a:p>
            <a:pPr marL="0" indent="0">
              <a:buNone/>
            </a:pPr>
            <a:endParaRPr kumimoji="1" lang="en-US" altLang="ja-JP" sz="1100" dirty="0"/>
          </a:p>
          <a:p>
            <a:pPr marL="0" indent="0">
              <a:buNone/>
            </a:pPr>
            <a:endParaRPr kumimoji="1" lang="en-US" altLang="ja-JP" sz="1100" dirty="0"/>
          </a:p>
          <a:p>
            <a:pPr marL="0" indent="0">
              <a:buNone/>
            </a:pPr>
            <a:r>
              <a:rPr kumimoji="1" lang="en-US" altLang="ja-JP" sz="900" dirty="0"/>
              <a:t>※</a:t>
            </a:r>
            <a:r>
              <a:rPr kumimoji="1" lang="ja-JP" altLang="en-US" sz="900" dirty="0"/>
              <a:t>一覧画面でチェックボックスにチェックを入れ、</a:t>
            </a:r>
            <a:br>
              <a:rPr kumimoji="1" lang="en-US" altLang="ja-JP" sz="900" dirty="0"/>
            </a:br>
            <a:r>
              <a:rPr kumimoji="1" lang="ja-JP" altLang="en-US" sz="900" dirty="0"/>
              <a:t>　　画面左下の</a:t>
            </a:r>
            <a:r>
              <a:rPr lang="ja-JP" altLang="en-US" sz="900" dirty="0"/>
              <a:t>　</a:t>
            </a:r>
            <a:r>
              <a:rPr kumimoji="1" lang="ja-JP" altLang="en-US" sz="900" dirty="0"/>
              <a:t>「一括印刷」をクリックすることで、チェックを入れた伝票を一括で出力することができます。</a:t>
            </a:r>
            <a:endParaRPr kumimoji="1" lang="en-US" altLang="ja-JP" sz="900" dirty="0"/>
          </a:p>
          <a:p>
            <a:pPr marL="0" indent="0">
              <a:buFont typeface="BIZ UDPGothic" panose="020B0400000000000000" pitchFamily="34" charset="-128"/>
              <a:buNone/>
            </a:pPr>
            <a:endParaRPr lang="en-US" altLang="ja-JP" sz="1100" b="1" dirty="0">
              <a:solidFill>
                <a:schemeClr val="tx2"/>
              </a:solidFill>
            </a:endParaRPr>
          </a:p>
          <a:p>
            <a:pPr marL="0" indent="0">
              <a:buFont typeface="BIZ UDPGothic" panose="020B0400000000000000" pitchFamily="34" charset="-128"/>
              <a:buNone/>
            </a:pPr>
            <a:r>
              <a:rPr lang="ja-JP" altLang="en-US" b="1" dirty="0">
                <a:solidFill>
                  <a:schemeClr val="tx2"/>
                </a:solidFill>
              </a:rPr>
              <a:t>検索キーワードでの伝票検索</a:t>
            </a:r>
          </a:p>
          <a:p>
            <a:pPr marL="0" indent="0">
              <a:buFont typeface="BIZ UDPGothic" panose="020B0400000000000000" pitchFamily="34" charset="-128"/>
              <a:buNone/>
            </a:pPr>
            <a:r>
              <a:rPr lang="ja-JP" altLang="en-US" sz="1100" dirty="0"/>
              <a:t>「詳細検索」をクリックすると申請日や申請者を指定して検索ができます。　</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None/>
            </a:pPr>
            <a:endParaRPr kumimoji="1" lang="ja-JP" altLang="en-US" sz="1100" dirty="0"/>
          </a:p>
        </p:txBody>
      </p:sp>
      <p:pic>
        <p:nvPicPr>
          <p:cNvPr id="8" name="コンテンツ プレースホルダー 7" descr="グラフィカル ユーザー インターフェイス, アプリケーション">
            <a:extLst>
              <a:ext uri="{FF2B5EF4-FFF2-40B4-BE49-F238E27FC236}">
                <a16:creationId xmlns:a16="http://schemas.microsoft.com/office/drawing/2014/main" id="{A534E62A-C903-566D-0D37-845322D389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7522" y="1548850"/>
            <a:ext cx="3753374" cy="724001"/>
          </a:xfrm>
          <a:ln w="12700">
            <a:solidFill>
              <a:srgbClr val="D2D2D2"/>
            </a:solidFill>
          </a:ln>
        </p:spPr>
      </p:pic>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29</a:t>
            </a:fld>
            <a:endParaRPr lang="en-GB"/>
          </a:p>
        </p:txBody>
      </p:sp>
      <p:sp>
        <p:nvSpPr>
          <p:cNvPr id="9" name="正方形/長方形 8">
            <a:extLst>
              <a:ext uri="{FF2B5EF4-FFF2-40B4-BE49-F238E27FC236}">
                <a16:creationId xmlns:a16="http://schemas.microsoft.com/office/drawing/2014/main" id="{A9254ADE-6DC5-A54C-DD3C-FA80A8C068E7}"/>
              </a:ext>
            </a:extLst>
          </p:cNvPr>
          <p:cNvSpPr/>
          <p:nvPr/>
        </p:nvSpPr>
        <p:spPr>
          <a:xfrm>
            <a:off x="395781" y="2016005"/>
            <a:ext cx="3745115" cy="2387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テキスト ボックス 10">
            <a:extLst>
              <a:ext uri="{FF2B5EF4-FFF2-40B4-BE49-F238E27FC236}">
                <a16:creationId xmlns:a16="http://schemas.microsoft.com/office/drawing/2014/main" id="{3F4928A3-03E5-860D-DBBA-B65BCF0FCA07}"/>
              </a:ext>
            </a:extLst>
          </p:cNvPr>
          <p:cNvSpPr txBox="1"/>
          <p:nvPr/>
        </p:nvSpPr>
        <p:spPr>
          <a:xfrm>
            <a:off x="368622" y="1233488"/>
            <a:ext cx="8413879" cy="415012"/>
          </a:xfrm>
          <a:prstGeom prst="rect">
            <a:avLst/>
          </a:prstGeom>
          <a:noFill/>
        </p:spPr>
        <p:txBody>
          <a:bodyPr wrap="square" lIns="0" rIns="0" bIns="0">
            <a:noAutofit/>
          </a:bodyPr>
          <a:lstStyle/>
          <a:p>
            <a:pPr marL="0" indent="0">
              <a:lnSpc>
                <a:spcPct val="120000"/>
              </a:lnSpc>
              <a:buNone/>
            </a:pPr>
            <a:r>
              <a:rPr kumimoji="1" lang="ja-JP" altLang="en-US" sz="1100" dirty="0"/>
              <a:t>申請した伝票は各アイコンの「一覧」をクリックすることで確認できます。</a:t>
            </a:r>
            <a:endParaRPr kumimoji="1" lang="en-US" altLang="ja-JP" sz="1100" dirty="0"/>
          </a:p>
        </p:txBody>
      </p:sp>
      <p:pic>
        <p:nvPicPr>
          <p:cNvPr id="10" name="図 9">
            <a:extLst>
              <a:ext uri="{FF2B5EF4-FFF2-40B4-BE49-F238E27FC236}">
                <a16:creationId xmlns:a16="http://schemas.microsoft.com/office/drawing/2014/main" id="{45227BAA-2A1D-FF36-8E6F-99CA38E99AA2}"/>
              </a:ext>
            </a:extLst>
          </p:cNvPr>
          <p:cNvPicPr>
            <a:picLocks noChangeAspect="1"/>
          </p:cNvPicPr>
          <p:nvPr/>
        </p:nvPicPr>
        <p:blipFill>
          <a:blip r:embed="rId3"/>
          <a:stretch>
            <a:fillRect/>
          </a:stretch>
        </p:blipFill>
        <p:spPr>
          <a:xfrm>
            <a:off x="377676" y="3732083"/>
            <a:ext cx="3533420" cy="429857"/>
          </a:xfrm>
          <a:prstGeom prst="rect">
            <a:avLst/>
          </a:prstGeom>
          <a:ln w="12700">
            <a:solidFill>
              <a:srgbClr val="D2D2D2"/>
            </a:solidFill>
          </a:ln>
        </p:spPr>
      </p:pic>
      <p:sp>
        <p:nvSpPr>
          <p:cNvPr id="13" name="正方形/長方形 12">
            <a:extLst>
              <a:ext uri="{FF2B5EF4-FFF2-40B4-BE49-F238E27FC236}">
                <a16:creationId xmlns:a16="http://schemas.microsoft.com/office/drawing/2014/main" id="{32F72465-9786-A6FA-D2DB-72209FD290B1}"/>
              </a:ext>
            </a:extLst>
          </p:cNvPr>
          <p:cNvSpPr/>
          <p:nvPr/>
        </p:nvSpPr>
        <p:spPr>
          <a:xfrm>
            <a:off x="3032911" y="3792672"/>
            <a:ext cx="814812" cy="3085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5264AF89-8EDE-544F-BE94-E0130B598D6D}"/>
              </a:ext>
            </a:extLst>
          </p:cNvPr>
          <p:cNvPicPr>
            <a:picLocks noChangeAspect="1"/>
          </p:cNvPicPr>
          <p:nvPr/>
        </p:nvPicPr>
        <p:blipFill rotWithShape="1">
          <a:blip r:embed="rId4"/>
          <a:srcRect b="2323"/>
          <a:stretch/>
        </p:blipFill>
        <p:spPr>
          <a:xfrm>
            <a:off x="387522" y="5311842"/>
            <a:ext cx="3333451" cy="1069908"/>
          </a:xfrm>
          <a:prstGeom prst="rect">
            <a:avLst/>
          </a:prstGeom>
          <a:ln w="12700">
            <a:solidFill>
              <a:srgbClr val="D2D2D2"/>
            </a:solidFill>
          </a:ln>
        </p:spPr>
      </p:pic>
      <p:sp>
        <p:nvSpPr>
          <p:cNvPr id="16" name="正方形/長方形 15">
            <a:extLst>
              <a:ext uri="{FF2B5EF4-FFF2-40B4-BE49-F238E27FC236}">
                <a16:creationId xmlns:a16="http://schemas.microsoft.com/office/drawing/2014/main" id="{6887BA00-6B80-2FDB-9707-C2C113C2D742}"/>
              </a:ext>
            </a:extLst>
          </p:cNvPr>
          <p:cNvSpPr/>
          <p:nvPr/>
        </p:nvSpPr>
        <p:spPr>
          <a:xfrm>
            <a:off x="516657" y="5904218"/>
            <a:ext cx="483013" cy="1692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8117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B2762-A697-76C4-2D10-933014ABD681}"/>
              </a:ext>
            </a:extLst>
          </p:cNvPr>
          <p:cNvSpPr>
            <a:spLocks noGrp="1"/>
          </p:cNvSpPr>
          <p:nvPr>
            <p:ph type="title"/>
          </p:nvPr>
        </p:nvSpPr>
        <p:spPr/>
        <p:txBody>
          <a:bodyPr/>
          <a:lstStyle/>
          <a:p>
            <a:r>
              <a:rPr kumimoji="1" lang="ja-JP" altLang="en-US" dirty="0"/>
              <a:t>目次</a:t>
            </a:r>
          </a:p>
        </p:txBody>
      </p:sp>
      <p:sp>
        <p:nvSpPr>
          <p:cNvPr id="4" name="スライド番号プレースホルダー 3">
            <a:extLst>
              <a:ext uri="{FF2B5EF4-FFF2-40B4-BE49-F238E27FC236}">
                <a16:creationId xmlns:a16="http://schemas.microsoft.com/office/drawing/2014/main" id="{996F02CE-5C4C-6330-790F-37FDABF38229}"/>
              </a:ext>
            </a:extLst>
          </p:cNvPr>
          <p:cNvSpPr>
            <a:spLocks noGrp="1"/>
          </p:cNvSpPr>
          <p:nvPr>
            <p:ph type="sldNum" sz="quarter" idx="12"/>
          </p:nvPr>
        </p:nvSpPr>
        <p:spPr/>
        <p:txBody>
          <a:bodyPr/>
          <a:lstStyle/>
          <a:p>
            <a:fld id="{D8A28372-6A5A-4399-8FC5-CCF396CD4981}" type="slidenum">
              <a:rPr lang="en-GB" smtClean="0"/>
              <a:t>3</a:t>
            </a:fld>
            <a:endParaRPr lang="en-GB"/>
          </a:p>
        </p:txBody>
      </p:sp>
      <p:sp>
        <p:nvSpPr>
          <p:cNvPr id="3" name="テキスト プレースホルダー 2">
            <a:extLst>
              <a:ext uri="{FF2B5EF4-FFF2-40B4-BE49-F238E27FC236}">
                <a16:creationId xmlns:a16="http://schemas.microsoft.com/office/drawing/2014/main" id="{BEFE5E3F-366A-FEDB-4D79-37616269D02C}"/>
              </a:ext>
            </a:extLst>
          </p:cNvPr>
          <p:cNvSpPr>
            <a:spLocks noGrp="1"/>
          </p:cNvSpPr>
          <p:nvPr>
            <p:ph type="body" sz="quarter" idx="13"/>
          </p:nvPr>
        </p:nvSpPr>
        <p:spPr>
          <a:xfrm>
            <a:off x="359569" y="1313103"/>
            <a:ext cx="8424863" cy="4492385"/>
          </a:xfrm>
        </p:spPr>
        <p:txBody>
          <a:bodyPr>
            <a:noAutofit/>
          </a:bodyPr>
          <a:lstStyle/>
          <a:p>
            <a:pPr>
              <a:lnSpc>
                <a:spcPct val="120000"/>
              </a:lnSpc>
              <a:buFont typeface="+mj-lt"/>
              <a:buAutoNum type="arabicPeriod" startAt="6"/>
            </a:pPr>
            <a:r>
              <a:rPr lang="ja-JP" altLang="en-US" sz="1400" dirty="0">
                <a:solidFill>
                  <a:srgbClr val="464646"/>
                </a:solidFill>
              </a:rPr>
              <a:t>その他の機能</a:t>
            </a:r>
            <a:br>
              <a:rPr lang="en-US" altLang="ja-JP" sz="1400" dirty="0">
                <a:solidFill>
                  <a:srgbClr val="464646"/>
                </a:solidFill>
              </a:rPr>
            </a:br>
            <a:r>
              <a:rPr lang="en-US" altLang="ja-JP" sz="1400" dirty="0">
                <a:solidFill>
                  <a:srgbClr val="464646"/>
                </a:solidFill>
              </a:rPr>
              <a:t> 6-1. </a:t>
            </a:r>
            <a:r>
              <a:rPr lang="ja-JP" altLang="en-US" sz="1400" dirty="0">
                <a:solidFill>
                  <a:srgbClr val="464646"/>
                </a:solidFill>
              </a:rPr>
              <a:t>個人設定</a:t>
            </a:r>
            <a:br>
              <a:rPr lang="en-US" altLang="ja-JP" sz="1400" dirty="0">
                <a:solidFill>
                  <a:srgbClr val="464646"/>
                </a:solidFill>
              </a:rPr>
            </a:br>
            <a:r>
              <a:rPr lang="en-US" altLang="ja-JP" sz="1400" dirty="0">
                <a:solidFill>
                  <a:srgbClr val="464646"/>
                </a:solidFill>
              </a:rPr>
              <a:t> 6-2.</a:t>
            </a:r>
            <a:r>
              <a:rPr lang="ja-JP" altLang="en-US" sz="1400" dirty="0">
                <a:solidFill>
                  <a:srgbClr val="464646"/>
                </a:solidFill>
              </a:rPr>
              <a:t> 定期区間の設定</a:t>
            </a:r>
            <a:br>
              <a:rPr lang="en-US" altLang="ja-JP" sz="1400" dirty="0">
                <a:solidFill>
                  <a:srgbClr val="464646"/>
                </a:solidFill>
              </a:rPr>
            </a:br>
            <a:r>
              <a:rPr lang="en-US" altLang="ja-JP" sz="1400" dirty="0">
                <a:solidFill>
                  <a:srgbClr val="464646"/>
                </a:solidFill>
              </a:rPr>
              <a:t> 6-3. </a:t>
            </a:r>
            <a:r>
              <a:rPr lang="ja-JP" altLang="en-US" sz="1400" dirty="0">
                <a:solidFill>
                  <a:srgbClr val="464646"/>
                </a:solidFill>
              </a:rPr>
              <a:t>乗換案内の利用方法</a:t>
            </a:r>
            <a:br>
              <a:rPr lang="en-US" altLang="ja-JP" sz="1400" dirty="0">
                <a:solidFill>
                  <a:srgbClr val="464646"/>
                </a:solidFill>
              </a:rPr>
            </a:br>
            <a:r>
              <a:rPr lang="en-US" altLang="ja-JP" sz="1400" dirty="0">
                <a:solidFill>
                  <a:srgbClr val="464646"/>
                </a:solidFill>
              </a:rPr>
              <a:t> 6-4. </a:t>
            </a:r>
            <a:r>
              <a:rPr lang="ja-JP" altLang="en-US" sz="1400" dirty="0">
                <a:solidFill>
                  <a:srgbClr val="464646"/>
                </a:solidFill>
              </a:rPr>
              <a:t>マイパターンの利用方法</a:t>
            </a:r>
            <a:endParaRPr lang="en-US" altLang="ja-JP" sz="1400" dirty="0">
              <a:solidFill>
                <a:srgbClr val="464646"/>
              </a:solidFill>
            </a:endParaRPr>
          </a:p>
          <a:p>
            <a:pPr>
              <a:lnSpc>
                <a:spcPct val="120000"/>
              </a:lnSpc>
              <a:buFont typeface="+mj-lt"/>
              <a:buAutoNum type="arabicPeriod" startAt="6"/>
            </a:pPr>
            <a:r>
              <a:rPr lang="en-US" altLang="ja-JP" sz="1400" dirty="0">
                <a:solidFill>
                  <a:srgbClr val="464646"/>
                </a:solidFill>
              </a:rPr>
              <a:t>IC</a:t>
            </a:r>
            <a:r>
              <a:rPr lang="ja-JP" altLang="en-US" sz="1400" dirty="0">
                <a:solidFill>
                  <a:srgbClr val="464646"/>
                </a:solidFill>
              </a:rPr>
              <a:t>カードオプション</a:t>
            </a:r>
            <a:br>
              <a:rPr lang="en-US" altLang="ja-JP" sz="1400" dirty="0">
                <a:solidFill>
                  <a:srgbClr val="464646"/>
                </a:solidFill>
              </a:rPr>
            </a:br>
            <a:r>
              <a:rPr lang="en-US" altLang="ja-JP" sz="1400" dirty="0">
                <a:solidFill>
                  <a:srgbClr val="464646"/>
                </a:solidFill>
              </a:rPr>
              <a:t>7-1.</a:t>
            </a:r>
            <a:r>
              <a:rPr lang="ja-JP" altLang="en-US" sz="1400" dirty="0">
                <a:solidFill>
                  <a:srgbClr val="464646"/>
                </a:solidFill>
              </a:rPr>
              <a:t> </a:t>
            </a:r>
            <a:r>
              <a:rPr lang="en-US" altLang="ja-JP" sz="1400" dirty="0">
                <a:solidFill>
                  <a:srgbClr val="464646"/>
                </a:solidFill>
              </a:rPr>
              <a:t>IC</a:t>
            </a:r>
            <a:r>
              <a:rPr lang="ja-JP" altLang="en-US" sz="1400" dirty="0">
                <a:solidFill>
                  <a:srgbClr val="464646"/>
                </a:solidFill>
              </a:rPr>
              <a:t>カード乗車履歴の取込方法</a:t>
            </a:r>
            <a:br>
              <a:rPr lang="en-US" altLang="ja-JP" sz="1400" dirty="0">
                <a:solidFill>
                  <a:srgbClr val="464646"/>
                </a:solidFill>
              </a:rPr>
            </a:br>
            <a:r>
              <a:rPr lang="en-US" altLang="ja-JP" sz="1400" dirty="0">
                <a:solidFill>
                  <a:srgbClr val="464646"/>
                </a:solidFill>
              </a:rPr>
              <a:t>7-2.</a:t>
            </a:r>
            <a:r>
              <a:rPr lang="ja-JP" altLang="en-US" sz="1400" dirty="0">
                <a:solidFill>
                  <a:srgbClr val="464646"/>
                </a:solidFill>
              </a:rPr>
              <a:t> 取り込んだ</a:t>
            </a:r>
            <a:r>
              <a:rPr lang="en-US" altLang="ja-JP" sz="1400" dirty="0">
                <a:solidFill>
                  <a:srgbClr val="464646"/>
                </a:solidFill>
              </a:rPr>
              <a:t>IC</a:t>
            </a:r>
            <a:r>
              <a:rPr lang="ja-JP" altLang="en-US" sz="1400" dirty="0">
                <a:solidFill>
                  <a:srgbClr val="464646"/>
                </a:solidFill>
              </a:rPr>
              <a:t>カード履歴を利用した</a:t>
            </a:r>
            <a:br>
              <a:rPr lang="en-US" altLang="ja-JP" sz="1400" dirty="0">
                <a:solidFill>
                  <a:srgbClr val="464646"/>
                </a:solidFill>
              </a:rPr>
            </a:br>
            <a:r>
              <a:rPr lang="en-US" altLang="ja-JP" sz="1400" dirty="0">
                <a:solidFill>
                  <a:srgbClr val="464646"/>
                </a:solidFill>
              </a:rPr>
              <a:t>        </a:t>
            </a:r>
            <a:r>
              <a:rPr lang="ja-JP" altLang="en-US" sz="1400" dirty="0">
                <a:solidFill>
                  <a:srgbClr val="464646"/>
                </a:solidFill>
              </a:rPr>
              <a:t>伝票作成方法</a:t>
            </a:r>
            <a:br>
              <a:rPr lang="en-US" altLang="ja-JP" sz="1400" dirty="0">
                <a:solidFill>
                  <a:srgbClr val="464646"/>
                </a:solidFill>
              </a:rPr>
            </a:br>
            <a:r>
              <a:rPr lang="en-US" altLang="ja-JP" sz="1400" dirty="0">
                <a:solidFill>
                  <a:srgbClr val="464646"/>
                </a:solidFill>
              </a:rPr>
              <a:t>7-3. </a:t>
            </a:r>
            <a:r>
              <a:rPr lang="ja-JP" altLang="en-US" sz="1400" dirty="0">
                <a:solidFill>
                  <a:srgbClr val="464646"/>
                </a:solidFill>
              </a:rPr>
              <a:t>業務外の</a:t>
            </a:r>
            <a:r>
              <a:rPr lang="en-US" altLang="ja-JP" sz="1400" dirty="0">
                <a:solidFill>
                  <a:srgbClr val="464646"/>
                </a:solidFill>
              </a:rPr>
              <a:t>IC</a:t>
            </a:r>
            <a:r>
              <a:rPr lang="ja-JP" altLang="en-US" sz="1400" dirty="0">
                <a:solidFill>
                  <a:srgbClr val="464646"/>
                </a:solidFill>
              </a:rPr>
              <a:t>カード履歴が</a:t>
            </a:r>
            <a:br>
              <a:rPr lang="en-US" altLang="ja-JP" sz="1400" dirty="0">
                <a:solidFill>
                  <a:srgbClr val="464646"/>
                </a:solidFill>
              </a:rPr>
            </a:br>
            <a:r>
              <a:rPr lang="en-US" altLang="ja-JP" sz="1400" dirty="0">
                <a:solidFill>
                  <a:srgbClr val="464646"/>
                </a:solidFill>
              </a:rPr>
              <a:t>        </a:t>
            </a:r>
            <a:r>
              <a:rPr lang="ja-JP" altLang="en-US" sz="1400" dirty="0">
                <a:solidFill>
                  <a:srgbClr val="464646"/>
                </a:solidFill>
              </a:rPr>
              <a:t>表示されないようにする方法</a:t>
            </a:r>
            <a:endParaRPr lang="en-US" altLang="ja-JP" sz="1400" dirty="0">
              <a:solidFill>
                <a:srgbClr val="464646"/>
              </a:solidFill>
            </a:endParaRPr>
          </a:p>
          <a:p>
            <a:pPr defTabSz="404813">
              <a:lnSpc>
                <a:spcPct val="120000"/>
              </a:lnSpc>
              <a:buFont typeface="+mj-lt"/>
              <a:buAutoNum type="arabicPeriod" startAt="6"/>
            </a:pPr>
            <a:r>
              <a:rPr lang="ja-JP" altLang="en-US" sz="1400" dirty="0">
                <a:solidFill>
                  <a:srgbClr val="464646"/>
                </a:solidFill>
              </a:rPr>
              <a:t> 電子帳簿保存法オプション</a:t>
            </a:r>
            <a:br>
              <a:rPr lang="en-US" altLang="ja-JP" sz="1400" dirty="0">
                <a:solidFill>
                  <a:srgbClr val="464646"/>
                </a:solidFill>
              </a:rPr>
            </a:br>
            <a:r>
              <a:rPr lang="en-US" altLang="ja-JP" sz="1400" dirty="0">
                <a:solidFill>
                  <a:srgbClr val="464646"/>
                </a:solidFill>
              </a:rPr>
              <a:t> 8-1.</a:t>
            </a:r>
            <a:r>
              <a:rPr lang="ja-JP" altLang="en-US" sz="1400" dirty="0">
                <a:solidFill>
                  <a:srgbClr val="464646"/>
                </a:solidFill>
              </a:rPr>
              <a:t> スマートフォンアプリからの取込</a:t>
            </a:r>
            <a:br>
              <a:rPr lang="en-US" altLang="ja-JP" sz="1400" dirty="0">
                <a:solidFill>
                  <a:srgbClr val="464646"/>
                </a:solidFill>
              </a:rPr>
            </a:br>
            <a:r>
              <a:rPr lang="en-US" altLang="ja-JP" sz="1400" dirty="0">
                <a:solidFill>
                  <a:srgbClr val="464646"/>
                </a:solidFill>
              </a:rPr>
              <a:t> 8-2. </a:t>
            </a:r>
            <a:r>
              <a:rPr lang="ja-JP" altLang="en-US" sz="1400" dirty="0">
                <a:solidFill>
                  <a:srgbClr val="464646"/>
                </a:solidFill>
              </a:rPr>
              <a:t>スマートフォン：複数明細を登録する方法</a:t>
            </a:r>
            <a:br>
              <a:rPr lang="en-US" altLang="ja-JP" sz="1400" dirty="0">
                <a:solidFill>
                  <a:srgbClr val="464646"/>
                </a:solidFill>
              </a:rPr>
            </a:br>
            <a:r>
              <a:rPr lang="en-US" altLang="ja-JP" sz="1400" dirty="0">
                <a:solidFill>
                  <a:srgbClr val="464646"/>
                </a:solidFill>
              </a:rPr>
              <a:t> 8-3.</a:t>
            </a:r>
            <a:r>
              <a:rPr lang="ja-JP" altLang="en-US" sz="1400" dirty="0">
                <a:solidFill>
                  <a:srgbClr val="464646"/>
                </a:solidFill>
              </a:rPr>
              <a:t> スマートフォン：伝票への反映</a:t>
            </a:r>
            <a:br>
              <a:rPr lang="en-US" altLang="ja-JP" sz="1400" dirty="0">
                <a:solidFill>
                  <a:srgbClr val="464646"/>
                </a:solidFill>
              </a:rPr>
            </a:br>
            <a:r>
              <a:rPr lang="en-US" altLang="ja-JP" sz="1400" dirty="0">
                <a:solidFill>
                  <a:srgbClr val="464646"/>
                </a:solidFill>
              </a:rPr>
              <a:t> 8-4.</a:t>
            </a:r>
            <a:r>
              <a:rPr lang="ja-JP" altLang="en-US" sz="1400" dirty="0">
                <a:solidFill>
                  <a:srgbClr val="464646"/>
                </a:solidFill>
              </a:rPr>
              <a:t> パソコンからのアップロード</a:t>
            </a:r>
            <a:br>
              <a:rPr lang="en-US" altLang="ja-JP" sz="1400" dirty="0">
                <a:solidFill>
                  <a:srgbClr val="464646"/>
                </a:solidFill>
              </a:rPr>
            </a:br>
            <a:r>
              <a:rPr lang="en-US" altLang="ja-JP" sz="1400" dirty="0">
                <a:solidFill>
                  <a:srgbClr val="464646"/>
                </a:solidFill>
              </a:rPr>
              <a:t>8-5. </a:t>
            </a:r>
            <a:r>
              <a:rPr lang="ja-JP" altLang="en-US" sz="1400" dirty="0">
                <a:solidFill>
                  <a:srgbClr val="464646"/>
                </a:solidFill>
              </a:rPr>
              <a:t>パソコン：複数明細を登録する方法</a:t>
            </a:r>
            <a:br>
              <a:rPr lang="en-US" altLang="ja-JP" sz="1400" dirty="0">
                <a:solidFill>
                  <a:srgbClr val="464646"/>
                </a:solidFill>
              </a:rPr>
            </a:br>
            <a:r>
              <a:rPr lang="en-US" altLang="ja-JP" sz="1400" dirty="0">
                <a:solidFill>
                  <a:srgbClr val="464646"/>
                </a:solidFill>
              </a:rPr>
              <a:t>8-6. </a:t>
            </a:r>
            <a:r>
              <a:rPr lang="ja-JP" altLang="en-US" sz="1400" dirty="0">
                <a:solidFill>
                  <a:srgbClr val="464646"/>
                </a:solidFill>
              </a:rPr>
              <a:t>パソコン：伝票への反映</a:t>
            </a:r>
            <a:br>
              <a:rPr lang="en-US" altLang="ja-JP" sz="1400" dirty="0">
                <a:solidFill>
                  <a:srgbClr val="464646"/>
                </a:solidFill>
              </a:rPr>
            </a:br>
            <a:r>
              <a:rPr lang="en-US" altLang="ja-JP" sz="1400" dirty="0">
                <a:solidFill>
                  <a:srgbClr val="464646"/>
                </a:solidFill>
              </a:rPr>
              <a:t>8-7.</a:t>
            </a:r>
            <a:r>
              <a:rPr lang="ja-JP" altLang="en-US" sz="1400" dirty="0">
                <a:solidFill>
                  <a:srgbClr val="464646"/>
                </a:solidFill>
              </a:rPr>
              <a:t> 領収書／請求書データの修正、削除</a:t>
            </a:r>
          </a:p>
        </p:txBody>
      </p:sp>
    </p:spTree>
    <p:extLst>
      <p:ext uri="{BB962C8B-B14F-4D97-AF65-F5344CB8AC3E}">
        <p14:creationId xmlns:p14="http://schemas.microsoft.com/office/powerpoint/2010/main" val="28184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5-2.</a:t>
            </a:r>
            <a:r>
              <a:rPr lang="ja-JP" altLang="en-US" sz="2400" dirty="0"/>
              <a:t>伝票の取下げ方法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30</a:t>
            </a:fld>
            <a:endParaRPr lang="en-GB"/>
          </a:p>
        </p:txBody>
      </p:sp>
      <p:sp>
        <p:nvSpPr>
          <p:cNvPr id="10" name="コンテンツ プレースホルダー 9">
            <a:extLst>
              <a:ext uri="{FF2B5EF4-FFF2-40B4-BE49-F238E27FC236}">
                <a16:creationId xmlns:a16="http://schemas.microsoft.com/office/drawing/2014/main" id="{04B2B719-9119-43C3-6355-153AFAFA9D96}"/>
              </a:ext>
            </a:extLst>
          </p:cNvPr>
          <p:cNvSpPr>
            <a:spLocks noGrp="1"/>
          </p:cNvSpPr>
          <p:nvPr>
            <p:ph sz="half" idx="2"/>
          </p:nvPr>
        </p:nvSpPr>
        <p:spPr>
          <a:xfrm>
            <a:off x="360663" y="1234071"/>
            <a:ext cx="8423768" cy="522301"/>
          </a:xfrm>
        </p:spPr>
        <p:txBody>
          <a:bodyPr/>
          <a:lstStyle/>
          <a:p>
            <a:pPr marL="0" indent="0">
              <a:buNone/>
            </a:pPr>
            <a:r>
              <a:rPr lang="ja-JP" altLang="en-US" sz="1100" dirty="0"/>
              <a:t>申請済みの伝票を取り下げる場合の操作方法です。</a:t>
            </a:r>
          </a:p>
          <a:p>
            <a:pPr marL="0" indent="0">
              <a:buNone/>
            </a:pPr>
            <a:r>
              <a:rPr lang="ja-JP" altLang="en-US" sz="1100" dirty="0"/>
              <a:t>取り下げることができるのは、最終承認完了前の</a:t>
            </a:r>
            <a:r>
              <a:rPr lang="ja-JP" altLang="en-US" sz="1100" b="1" dirty="0"/>
              <a:t>「承認依頼中」伝票のみ</a:t>
            </a:r>
            <a:r>
              <a:rPr lang="ja-JP" altLang="en-US" sz="1100" dirty="0"/>
              <a:t>です。</a:t>
            </a:r>
          </a:p>
          <a:p>
            <a:pPr marL="0" indent="0">
              <a:buNone/>
            </a:pPr>
            <a:endParaRPr lang="ja-JP" altLang="en-US" sz="1100" dirty="0"/>
          </a:p>
        </p:txBody>
      </p:sp>
      <p:sp>
        <p:nvSpPr>
          <p:cNvPr id="17" name="コンテンツ プレースホルダー 2">
            <a:extLst>
              <a:ext uri="{FF2B5EF4-FFF2-40B4-BE49-F238E27FC236}">
                <a16:creationId xmlns:a16="http://schemas.microsoft.com/office/drawing/2014/main" id="{02C2C19B-F2E9-8756-509C-FC3A7CF013A1}"/>
              </a:ext>
            </a:extLst>
          </p:cNvPr>
          <p:cNvSpPr txBox="1">
            <a:spLocks/>
          </p:cNvSpPr>
          <p:nvPr/>
        </p:nvSpPr>
        <p:spPr>
          <a:xfrm>
            <a:off x="359568" y="1803582"/>
            <a:ext cx="8415809" cy="4493613"/>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伝票の取下げ方法</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．各アイコンの「一覧画面」から伝票</a:t>
            </a:r>
            <a:r>
              <a:rPr lang="en-US" altLang="ja-JP" sz="1100" dirty="0"/>
              <a:t>No.</a:t>
            </a:r>
            <a:r>
              <a:rPr lang="ja-JP" altLang="en-US" sz="1100" dirty="0"/>
              <a:t>をクリックして取り下げたい伝票を開きます。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2</a:t>
            </a:r>
            <a:r>
              <a:rPr lang="ja-JP" altLang="en-US" sz="1100" dirty="0"/>
              <a:t>．伝票の下部に表示される「取下げ」をクリックします。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．伝票状態が「取下げ」に変更されます。　</a:t>
            </a: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23" name="図 22">
            <a:extLst>
              <a:ext uri="{FF2B5EF4-FFF2-40B4-BE49-F238E27FC236}">
                <a16:creationId xmlns:a16="http://schemas.microsoft.com/office/drawing/2014/main" id="{015435E9-B174-F2A4-7382-CC0D079A9A28}"/>
              </a:ext>
            </a:extLst>
          </p:cNvPr>
          <p:cNvPicPr>
            <a:picLocks noChangeAspect="1"/>
          </p:cNvPicPr>
          <p:nvPr/>
        </p:nvPicPr>
        <p:blipFill>
          <a:blip r:embed="rId2"/>
          <a:stretch>
            <a:fillRect/>
          </a:stretch>
        </p:blipFill>
        <p:spPr>
          <a:xfrm>
            <a:off x="386728" y="2381857"/>
            <a:ext cx="4472610" cy="1521547"/>
          </a:xfrm>
          <a:prstGeom prst="rect">
            <a:avLst/>
          </a:prstGeom>
          <a:ln w="12700">
            <a:solidFill>
              <a:srgbClr val="D2D2D2"/>
            </a:solidFill>
          </a:ln>
        </p:spPr>
      </p:pic>
      <p:sp>
        <p:nvSpPr>
          <p:cNvPr id="24" name="正方形/長方形 23">
            <a:extLst>
              <a:ext uri="{FF2B5EF4-FFF2-40B4-BE49-F238E27FC236}">
                <a16:creationId xmlns:a16="http://schemas.microsoft.com/office/drawing/2014/main" id="{7D513DCD-C95D-DF00-D318-44455AD2D9CF}"/>
              </a:ext>
            </a:extLst>
          </p:cNvPr>
          <p:cNvSpPr/>
          <p:nvPr/>
        </p:nvSpPr>
        <p:spPr>
          <a:xfrm>
            <a:off x="568937" y="3748628"/>
            <a:ext cx="472759" cy="18388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6" name="図 25" descr="グラフィカル ユーザー インターフェイス, アプリケーション">
            <a:extLst>
              <a:ext uri="{FF2B5EF4-FFF2-40B4-BE49-F238E27FC236}">
                <a16:creationId xmlns:a16="http://schemas.microsoft.com/office/drawing/2014/main" id="{DDF5D28D-31CB-F847-4F3F-6DD719C4B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28" y="4411810"/>
            <a:ext cx="3897935" cy="1317110"/>
          </a:xfrm>
          <a:prstGeom prst="rect">
            <a:avLst/>
          </a:prstGeom>
          <a:ln w="12700">
            <a:solidFill>
              <a:srgbClr val="D2D2D2"/>
            </a:solidFill>
          </a:ln>
        </p:spPr>
      </p:pic>
      <p:sp>
        <p:nvSpPr>
          <p:cNvPr id="27" name="正方形/長方形 26">
            <a:extLst>
              <a:ext uri="{FF2B5EF4-FFF2-40B4-BE49-F238E27FC236}">
                <a16:creationId xmlns:a16="http://schemas.microsoft.com/office/drawing/2014/main" id="{BF2D304A-3BAC-1517-6EC7-6A133EA96D1E}"/>
              </a:ext>
            </a:extLst>
          </p:cNvPr>
          <p:cNvSpPr/>
          <p:nvPr/>
        </p:nvSpPr>
        <p:spPr>
          <a:xfrm>
            <a:off x="1028402" y="5542939"/>
            <a:ext cx="390710" cy="18388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3" name="正方形/長方形 2">
            <a:extLst>
              <a:ext uri="{FF2B5EF4-FFF2-40B4-BE49-F238E27FC236}">
                <a16:creationId xmlns:a16="http://schemas.microsoft.com/office/drawing/2014/main" id="{28BAC77C-6FA9-1087-2365-283D80FFF81E}"/>
              </a:ext>
            </a:extLst>
          </p:cNvPr>
          <p:cNvSpPr/>
          <p:nvPr/>
        </p:nvSpPr>
        <p:spPr>
          <a:xfrm>
            <a:off x="3313338" y="1617271"/>
            <a:ext cx="1410718"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Tree>
    <p:extLst>
      <p:ext uri="{BB962C8B-B14F-4D97-AF65-F5344CB8AC3E}">
        <p14:creationId xmlns:p14="http://schemas.microsoft.com/office/powerpoint/2010/main" val="283364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5-2.</a:t>
            </a:r>
            <a:r>
              <a:rPr lang="ja-JP" altLang="en-US" sz="2400" dirty="0"/>
              <a:t> 差し戻し伝票の対応</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31</a:t>
            </a:fld>
            <a:endParaRPr lang="en-GB"/>
          </a:p>
        </p:txBody>
      </p:sp>
      <p:sp>
        <p:nvSpPr>
          <p:cNvPr id="10" name="コンテンツ プレースホルダー 9">
            <a:extLst>
              <a:ext uri="{FF2B5EF4-FFF2-40B4-BE49-F238E27FC236}">
                <a16:creationId xmlns:a16="http://schemas.microsoft.com/office/drawing/2014/main" id="{04B2B719-9119-43C3-6355-153AFAFA9D96}"/>
              </a:ext>
            </a:extLst>
          </p:cNvPr>
          <p:cNvSpPr>
            <a:spLocks noGrp="1"/>
          </p:cNvSpPr>
          <p:nvPr>
            <p:ph sz="half" idx="2"/>
          </p:nvPr>
        </p:nvSpPr>
        <p:spPr>
          <a:xfrm>
            <a:off x="360663" y="1234071"/>
            <a:ext cx="8423768" cy="325671"/>
          </a:xfrm>
        </p:spPr>
        <p:txBody>
          <a:bodyPr/>
          <a:lstStyle/>
          <a:p>
            <a:pPr marL="0" indent="0">
              <a:buNone/>
            </a:pPr>
            <a:r>
              <a:rPr lang="ja-JP" altLang="en-US" sz="1100" dirty="0"/>
              <a:t>承認者によって差し戻された場合の対応方法を説明します。</a:t>
            </a:r>
          </a:p>
        </p:txBody>
      </p:sp>
      <p:sp>
        <p:nvSpPr>
          <p:cNvPr id="17" name="コンテンツ プレースホルダー 2">
            <a:extLst>
              <a:ext uri="{FF2B5EF4-FFF2-40B4-BE49-F238E27FC236}">
                <a16:creationId xmlns:a16="http://schemas.microsoft.com/office/drawing/2014/main" id="{02C2C19B-F2E9-8756-509C-FC3A7CF013A1}"/>
              </a:ext>
            </a:extLst>
          </p:cNvPr>
          <p:cNvSpPr txBox="1">
            <a:spLocks/>
          </p:cNvSpPr>
          <p:nvPr/>
        </p:nvSpPr>
        <p:spPr>
          <a:xfrm>
            <a:off x="359568" y="1674924"/>
            <a:ext cx="3925095" cy="382053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差し戻し伝票の修正・再申請方法</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．「申請・承認」画面に、差し戻しされた件数が表示されます。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2</a:t>
            </a:r>
            <a:r>
              <a:rPr lang="ja-JP" altLang="en-US" sz="1100" dirty="0"/>
              <a:t>．修正を行いたい申請種別をクリック</a:t>
            </a:r>
            <a:br>
              <a:rPr lang="ja-JP" altLang="en-US" sz="1100" dirty="0"/>
            </a:br>
            <a:br>
              <a:rPr lang="ja-JP" altLang="en-US" sz="1100" dirty="0"/>
            </a:br>
            <a:r>
              <a:rPr lang="en-US" altLang="ja-JP" sz="1100" dirty="0"/>
              <a:t>3</a:t>
            </a:r>
            <a:r>
              <a:rPr lang="ja-JP" altLang="en-US" sz="1100" dirty="0"/>
              <a:t>．伝票一覧が表示されます。</a:t>
            </a:r>
            <a:br>
              <a:rPr lang="en-US" altLang="ja-JP" sz="1100" dirty="0"/>
            </a:br>
            <a:r>
              <a:rPr lang="ja-JP" altLang="en-US" sz="1100" dirty="0"/>
              <a:t>　　差し戻された伝票の伝票</a:t>
            </a:r>
            <a:r>
              <a:rPr lang="en-US" altLang="ja-JP" sz="1100" dirty="0"/>
              <a:t>No.</a:t>
            </a:r>
            <a:r>
              <a:rPr lang="ja-JP" altLang="en-US" sz="1100" dirty="0"/>
              <a:t>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6" name="コンテンツ プレースホルダー 2">
            <a:extLst>
              <a:ext uri="{FF2B5EF4-FFF2-40B4-BE49-F238E27FC236}">
                <a16:creationId xmlns:a16="http://schemas.microsoft.com/office/drawing/2014/main" id="{106DC100-0EF7-978C-FAA7-898E691484AA}"/>
              </a:ext>
            </a:extLst>
          </p:cNvPr>
          <p:cNvSpPr txBox="1">
            <a:spLocks/>
          </p:cNvSpPr>
          <p:nvPr/>
        </p:nvSpPr>
        <p:spPr>
          <a:xfrm>
            <a:off x="4859336" y="1674923"/>
            <a:ext cx="3925095" cy="470170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4</a:t>
            </a:r>
            <a:r>
              <a:rPr lang="ja-JP" altLang="en-US" sz="1100" dirty="0"/>
              <a:t>伝票内容が表示されます。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5.</a:t>
            </a:r>
            <a:r>
              <a:rPr lang="ja-JP" altLang="en-US" sz="1100" dirty="0"/>
              <a:t>伝票のヘッダ、または明細の内容を修正します。</a:t>
            </a:r>
            <a:br>
              <a:rPr lang="ja-JP" altLang="en-US" sz="1100" dirty="0"/>
            </a:br>
            <a:r>
              <a:rPr lang="ja-JP" altLang="en-US" sz="1100" dirty="0"/>
              <a:t>　　明細を修正する場合は鉛筆マークをクリックして修正します。</a:t>
            </a:r>
            <a:br>
              <a:rPr lang="en-US" altLang="ja-JP" sz="1100" dirty="0"/>
            </a:br>
            <a:r>
              <a:rPr lang="ja-JP" altLang="en-US" sz="1100" dirty="0"/>
              <a:t>　　修正後は必ず「確定」をクリックします。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en-US" altLang="ja-JP" sz="1100" dirty="0"/>
            </a:br>
            <a:r>
              <a:rPr lang="en-US" altLang="ja-JP" sz="1100" dirty="0"/>
              <a:t>6</a:t>
            </a:r>
            <a:r>
              <a:rPr lang="ja-JP" altLang="en-US" sz="1100" dirty="0"/>
              <a:t>．修正が完了したら「申請」をクリック</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a:t>
            </a:r>
            <a:r>
              <a:rPr lang="ja-JP" altLang="en-US" sz="1100" dirty="0"/>
              <a:t>重複申請などで差戻しされ、伝票を削除する場合は、</a:t>
            </a:r>
            <a:br>
              <a:rPr lang="en-US" altLang="ja-JP" sz="1100" dirty="0"/>
            </a:br>
            <a:r>
              <a:rPr lang="ja-JP" altLang="en-US" sz="1100" dirty="0"/>
              <a:t>　 該当の伝票を開き「削除」ボタンをクリックしてください。</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9" name="図 8">
            <a:extLst>
              <a:ext uri="{FF2B5EF4-FFF2-40B4-BE49-F238E27FC236}">
                <a16:creationId xmlns:a16="http://schemas.microsoft.com/office/drawing/2014/main" id="{87BCE52C-CE80-1491-D99F-11DAA7EF7BDC}"/>
              </a:ext>
            </a:extLst>
          </p:cNvPr>
          <p:cNvPicPr>
            <a:picLocks noChangeAspect="1"/>
          </p:cNvPicPr>
          <p:nvPr/>
        </p:nvPicPr>
        <p:blipFill>
          <a:blip r:embed="rId2"/>
          <a:stretch>
            <a:fillRect/>
          </a:stretch>
        </p:blipFill>
        <p:spPr>
          <a:xfrm>
            <a:off x="378468" y="2203206"/>
            <a:ext cx="2663495" cy="2260335"/>
          </a:xfrm>
          <a:prstGeom prst="rect">
            <a:avLst/>
          </a:prstGeom>
          <a:ln w="12700">
            <a:solidFill>
              <a:srgbClr val="D2D2D2"/>
            </a:solidFill>
          </a:ln>
        </p:spPr>
      </p:pic>
      <p:sp>
        <p:nvSpPr>
          <p:cNvPr id="11" name="正方形/長方形 10">
            <a:extLst>
              <a:ext uri="{FF2B5EF4-FFF2-40B4-BE49-F238E27FC236}">
                <a16:creationId xmlns:a16="http://schemas.microsoft.com/office/drawing/2014/main" id="{EEA2A604-1183-26B2-B6A5-36734B07E693}"/>
              </a:ext>
            </a:extLst>
          </p:cNvPr>
          <p:cNvSpPr/>
          <p:nvPr/>
        </p:nvSpPr>
        <p:spPr>
          <a:xfrm>
            <a:off x="1746427" y="3971380"/>
            <a:ext cx="761383" cy="2022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15D1A4E1-19F3-3959-9DB2-6D79FFD43713}"/>
              </a:ext>
            </a:extLst>
          </p:cNvPr>
          <p:cNvPicPr>
            <a:picLocks noChangeAspect="1"/>
          </p:cNvPicPr>
          <p:nvPr/>
        </p:nvPicPr>
        <p:blipFill rotWithShape="1">
          <a:blip r:embed="rId3"/>
          <a:srcRect r="9795"/>
          <a:stretch/>
        </p:blipFill>
        <p:spPr>
          <a:xfrm>
            <a:off x="378469" y="5706066"/>
            <a:ext cx="3906194" cy="670559"/>
          </a:xfrm>
          <a:prstGeom prst="rect">
            <a:avLst/>
          </a:prstGeom>
          <a:ln w="12700">
            <a:solidFill>
              <a:srgbClr val="D2D2D2"/>
            </a:solidFill>
          </a:ln>
        </p:spPr>
      </p:pic>
      <p:sp>
        <p:nvSpPr>
          <p:cNvPr id="16" name="正方形/長方形 15">
            <a:extLst>
              <a:ext uri="{FF2B5EF4-FFF2-40B4-BE49-F238E27FC236}">
                <a16:creationId xmlns:a16="http://schemas.microsoft.com/office/drawing/2014/main" id="{39629DFC-5E24-50B4-1D70-4805191F74CA}"/>
              </a:ext>
            </a:extLst>
          </p:cNvPr>
          <p:cNvSpPr/>
          <p:nvPr/>
        </p:nvSpPr>
        <p:spPr>
          <a:xfrm>
            <a:off x="573618" y="5955682"/>
            <a:ext cx="572038" cy="18388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1" name="図 20">
            <a:extLst>
              <a:ext uri="{FF2B5EF4-FFF2-40B4-BE49-F238E27FC236}">
                <a16:creationId xmlns:a16="http://schemas.microsoft.com/office/drawing/2014/main" id="{0E121F95-9F3B-D6EE-9B72-4E0B4CDB5073}"/>
              </a:ext>
            </a:extLst>
          </p:cNvPr>
          <p:cNvPicPr>
            <a:picLocks noChangeAspect="1"/>
          </p:cNvPicPr>
          <p:nvPr/>
        </p:nvPicPr>
        <p:blipFill>
          <a:blip r:embed="rId4"/>
          <a:stretch>
            <a:fillRect/>
          </a:stretch>
        </p:blipFill>
        <p:spPr>
          <a:xfrm>
            <a:off x="4868391" y="3101163"/>
            <a:ext cx="3468680" cy="1715281"/>
          </a:xfrm>
          <a:prstGeom prst="rect">
            <a:avLst/>
          </a:prstGeom>
          <a:ln w="12700">
            <a:solidFill>
              <a:srgbClr val="D2D2D2"/>
            </a:solidFill>
          </a:ln>
        </p:spPr>
      </p:pic>
      <p:sp>
        <p:nvSpPr>
          <p:cNvPr id="22" name="正方形/長方形 21">
            <a:extLst>
              <a:ext uri="{FF2B5EF4-FFF2-40B4-BE49-F238E27FC236}">
                <a16:creationId xmlns:a16="http://schemas.microsoft.com/office/drawing/2014/main" id="{447D1214-6A2C-C6B0-8A4F-73E9F13E3BD0}"/>
              </a:ext>
            </a:extLst>
          </p:cNvPr>
          <p:cNvSpPr/>
          <p:nvPr/>
        </p:nvSpPr>
        <p:spPr>
          <a:xfrm>
            <a:off x="7889706" y="4170471"/>
            <a:ext cx="275960" cy="26908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83179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376363"/>
            <a:ext cx="5022470" cy="4429125"/>
          </a:xfrm>
        </p:spPr>
        <p:txBody>
          <a:bodyPr anchor="ctr"/>
          <a:lstStyle/>
          <a:p>
            <a:pPr>
              <a:lnSpc>
                <a:spcPct val="150000"/>
              </a:lnSpc>
              <a:buFont typeface="+mj-lt"/>
              <a:buAutoNum type="arabicPeriod" startAt="6"/>
            </a:pPr>
            <a:r>
              <a:rPr lang="ja-JP" altLang="en-US" dirty="0"/>
              <a:t> その他の機能</a:t>
            </a:r>
            <a:br>
              <a:rPr lang="en-US" altLang="ja-JP" dirty="0"/>
            </a:br>
            <a:r>
              <a:rPr lang="en-US" altLang="ja-JP" sz="1800" dirty="0"/>
              <a:t>6-1.</a:t>
            </a:r>
            <a:r>
              <a:rPr lang="ja-JP" altLang="en-US" sz="1800" dirty="0"/>
              <a:t> 個人設定</a:t>
            </a:r>
            <a:br>
              <a:rPr lang="en-US" altLang="ja-JP" sz="1800" dirty="0"/>
            </a:br>
            <a:r>
              <a:rPr lang="en-US" altLang="ja-JP" sz="1800" dirty="0"/>
              <a:t>6-2. </a:t>
            </a:r>
            <a:r>
              <a:rPr lang="ja-JP" altLang="en-US" sz="1800" dirty="0"/>
              <a:t>定期区間の設定</a:t>
            </a:r>
            <a:br>
              <a:rPr lang="en-US" altLang="ja-JP" sz="1800" dirty="0"/>
            </a:br>
            <a:r>
              <a:rPr lang="en-US" altLang="ja-JP" sz="1800" dirty="0"/>
              <a:t>6-3. </a:t>
            </a:r>
            <a:r>
              <a:rPr lang="ja-JP" altLang="en-US" sz="1800" dirty="0"/>
              <a:t>乗換案内の利用方法</a:t>
            </a:r>
            <a:br>
              <a:rPr lang="en-US" altLang="ja-JP" sz="1800" dirty="0"/>
            </a:br>
            <a:r>
              <a:rPr lang="en-US" altLang="ja-JP" sz="1800" dirty="0"/>
              <a:t>6-4. </a:t>
            </a:r>
            <a:r>
              <a:rPr lang="ja-JP" altLang="en-US" sz="1800" dirty="0"/>
              <a:t>マイパターンの利用方法</a:t>
            </a:r>
            <a:endParaRPr lang="zh-TW" altLang="en-US" sz="1800" dirty="0"/>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32</a:t>
            </a:fld>
            <a:endParaRPr lang="en-GB"/>
          </a:p>
        </p:txBody>
      </p:sp>
    </p:spTree>
    <p:extLst>
      <p:ext uri="{BB962C8B-B14F-4D97-AF65-F5344CB8AC3E}">
        <p14:creationId xmlns:p14="http://schemas.microsoft.com/office/powerpoint/2010/main" val="228969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a:extLst>
              <a:ext uri="{FF2B5EF4-FFF2-40B4-BE49-F238E27FC236}">
                <a16:creationId xmlns:a16="http://schemas.microsoft.com/office/drawing/2014/main" id="{3D11CC5B-5158-CA42-55F9-64ADFA93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73" y="1612344"/>
            <a:ext cx="6764714" cy="1153370"/>
          </a:xfrm>
          <a:prstGeom prst="rect">
            <a:avLst/>
          </a:prstGeom>
          <a:ln w="12700">
            <a:solidFill>
              <a:srgbClr val="D2D2D2"/>
            </a:solidFill>
          </a:ln>
        </p:spPr>
      </p:pic>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6-1. </a:t>
            </a:r>
            <a:r>
              <a:rPr lang="ja-JP" altLang="en-US" sz="2400" dirty="0"/>
              <a:t>個人設定</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33</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234072"/>
            <a:ext cx="8425656" cy="286910"/>
          </a:xfrm>
        </p:spPr>
        <p:txBody>
          <a:bodyPr/>
          <a:lstStyle/>
          <a:p>
            <a:pPr marL="0" indent="0">
              <a:buNone/>
            </a:pPr>
            <a:r>
              <a:rPr lang="ja-JP" altLang="en-US" sz="1100" dirty="0"/>
              <a:t>画面右上の「個人設定」では、各種通知メールの受信設定、振込口座の確認などができます。</a:t>
            </a:r>
          </a:p>
          <a:p>
            <a:pPr marL="0" indent="0">
              <a:buNone/>
            </a:pPr>
            <a:endParaRPr lang="ja-JP" altLang="en-US" sz="1100" dirty="0"/>
          </a:p>
        </p:txBody>
      </p:sp>
      <p:sp>
        <p:nvSpPr>
          <p:cNvPr id="6" name="正方形/長方形 5">
            <a:extLst>
              <a:ext uri="{FF2B5EF4-FFF2-40B4-BE49-F238E27FC236}">
                <a16:creationId xmlns:a16="http://schemas.microsoft.com/office/drawing/2014/main" id="{471974F2-F3CB-7A8E-EA00-AAF34F1BAAB2}"/>
              </a:ext>
            </a:extLst>
          </p:cNvPr>
          <p:cNvSpPr/>
          <p:nvPr/>
        </p:nvSpPr>
        <p:spPr>
          <a:xfrm>
            <a:off x="6417598" y="1638676"/>
            <a:ext cx="648376" cy="1629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9" name="正方形/長方形 8">
            <a:extLst>
              <a:ext uri="{FF2B5EF4-FFF2-40B4-BE49-F238E27FC236}">
                <a16:creationId xmlns:a16="http://schemas.microsoft.com/office/drawing/2014/main" id="{A12ED995-3181-36A9-CD51-83795F6B3944}"/>
              </a:ext>
            </a:extLst>
          </p:cNvPr>
          <p:cNvSpPr/>
          <p:nvPr/>
        </p:nvSpPr>
        <p:spPr>
          <a:xfrm>
            <a:off x="6201627" y="1811522"/>
            <a:ext cx="855294" cy="1629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134469A1-222F-0314-DBDB-0FE6868AC27E}"/>
              </a:ext>
            </a:extLst>
          </p:cNvPr>
          <p:cNvSpPr/>
          <p:nvPr/>
        </p:nvSpPr>
        <p:spPr>
          <a:xfrm>
            <a:off x="359569" y="2964892"/>
            <a:ext cx="8424863" cy="3416859"/>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「個人設定」の「設定」は管理者側の設定により、申請者側に表示される設定項目が異なります。</a:t>
            </a:r>
            <a:endParaRPr lang="en-US" altLang="ja-JP" sz="1400" b="1" dirty="0">
              <a:solidFill>
                <a:schemeClr val="tx1"/>
              </a:solidFill>
            </a:endParaRPr>
          </a:p>
          <a:p>
            <a:pPr>
              <a:lnSpc>
                <a:spcPct val="120000"/>
              </a:lnSpc>
            </a:pPr>
            <a:r>
              <a:rPr lang="ja-JP" altLang="en-US" sz="1400" b="1" dirty="0">
                <a:solidFill>
                  <a:schemeClr val="tx1"/>
                </a:solidFill>
              </a:rPr>
              <a:t>通知メールの受信設定や、代理申請者の設定などの指示がある場合は、必要に応じて追記してください。</a:t>
            </a:r>
            <a:endParaRPr lang="en-US" altLang="ja-JP" sz="1400" b="1" dirty="0">
              <a:solidFill>
                <a:schemeClr val="tx1"/>
              </a:solidFill>
            </a:endParaRPr>
          </a:p>
          <a:p>
            <a:pPr>
              <a:lnSpc>
                <a:spcPct val="120000"/>
              </a:lnSpc>
            </a:pPr>
            <a:endParaRPr lang="en-US" altLang="ja-JP" sz="1400" b="1" dirty="0">
              <a:solidFill>
                <a:schemeClr val="tx1"/>
              </a:solidFill>
            </a:endParaRPr>
          </a:p>
          <a:p>
            <a:pPr>
              <a:lnSpc>
                <a:spcPct val="120000"/>
              </a:lnSpc>
            </a:pPr>
            <a:r>
              <a:rPr lang="en-US" altLang="ja-JP" sz="1400" dirty="0">
                <a:solidFill>
                  <a:schemeClr val="tx1"/>
                </a:solidFill>
              </a:rPr>
              <a:t>※</a:t>
            </a:r>
            <a:r>
              <a:rPr lang="ja-JP" altLang="en-US" sz="1400" dirty="0">
                <a:solidFill>
                  <a:schemeClr val="tx1"/>
                </a:solidFill>
              </a:rPr>
              <a:t>「個人設定」の詳細は、「楽楽精算 サクセスナビ」の「個人設定」のマニュアルをご確認ください。</a:t>
            </a:r>
            <a:endParaRPr lang="en-US" altLang="ja-JP" sz="1400" dirty="0">
              <a:solidFill>
                <a:schemeClr val="tx1"/>
              </a:solidFill>
            </a:endParaRPr>
          </a:p>
        </p:txBody>
      </p:sp>
    </p:spTree>
    <p:extLst>
      <p:ext uri="{BB962C8B-B14F-4D97-AF65-F5344CB8AC3E}">
        <p14:creationId xmlns:p14="http://schemas.microsoft.com/office/powerpoint/2010/main" val="838049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6-2. </a:t>
            </a:r>
            <a:r>
              <a:rPr lang="ja-JP" altLang="en-US" sz="2400" dirty="0"/>
              <a:t>定期区間の設定</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34</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234073"/>
            <a:ext cx="8425656" cy="250696"/>
          </a:xfrm>
        </p:spPr>
        <p:txBody>
          <a:bodyPr/>
          <a:lstStyle/>
          <a:p>
            <a:pPr marL="0" indent="0">
              <a:buNone/>
            </a:pPr>
            <a:r>
              <a:rPr lang="ja-JP" altLang="en-US" sz="1100" dirty="0"/>
              <a:t>自分の定期区間を申請する方法を説明します。</a:t>
            </a:r>
          </a:p>
        </p:txBody>
      </p:sp>
      <p:sp>
        <p:nvSpPr>
          <p:cNvPr id="14" name="コンテンツ プレースホルダー 12">
            <a:extLst>
              <a:ext uri="{FF2B5EF4-FFF2-40B4-BE49-F238E27FC236}">
                <a16:creationId xmlns:a16="http://schemas.microsoft.com/office/drawing/2014/main" id="{E4884CEA-3C1C-CC79-8CEA-566066A91B17}"/>
              </a:ext>
            </a:extLst>
          </p:cNvPr>
          <p:cNvSpPr txBox="1">
            <a:spLocks/>
          </p:cNvSpPr>
          <p:nvPr/>
        </p:nvSpPr>
        <p:spPr>
          <a:xfrm>
            <a:off x="359569" y="1654521"/>
            <a:ext cx="3925094" cy="472722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はじめて設定する場合</a:t>
            </a:r>
            <a:endParaRPr lang="ja-JP" altLang="en-US" b="1" dirty="0">
              <a:solidFill>
                <a:srgbClr val="464646"/>
              </a:solidFill>
            </a:endParaRPr>
          </a:p>
          <a:p>
            <a:pPr marL="0" indent="0">
              <a:buFont typeface="BIZ UDPGothic" panose="020B0400000000000000" pitchFamily="34" charset="-128"/>
              <a:buNone/>
            </a:pPr>
            <a:r>
              <a:rPr lang="en-US" altLang="ja-JP" sz="1100" dirty="0">
                <a:solidFill>
                  <a:srgbClr val="464646"/>
                </a:solidFill>
              </a:rPr>
              <a:t>1. </a:t>
            </a:r>
            <a:r>
              <a:rPr lang="ja-JP" altLang="en-US" sz="1100" dirty="0">
                <a:solidFill>
                  <a:srgbClr val="464646"/>
                </a:solidFill>
              </a:rPr>
              <a:t>画面右上の「個人設定」から「定期区間」を選択</a:t>
            </a: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r>
              <a:rPr lang="en-US" altLang="ja-JP" sz="1100" dirty="0">
                <a:solidFill>
                  <a:srgbClr val="464646"/>
                </a:solidFill>
              </a:rPr>
              <a:t>2. </a:t>
            </a:r>
            <a:r>
              <a:rPr lang="ja-JP" altLang="en-US" sz="1100" dirty="0">
                <a:solidFill>
                  <a:srgbClr val="464646"/>
                </a:solidFill>
              </a:rPr>
              <a:t>画面左下の「編集」をクリック</a:t>
            </a: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r>
              <a:rPr lang="en-US" altLang="ja-JP" sz="1100" dirty="0">
                <a:solidFill>
                  <a:srgbClr val="464646"/>
                </a:solidFill>
              </a:rPr>
              <a:t>3. </a:t>
            </a:r>
            <a:r>
              <a:rPr lang="ja-JP" altLang="en-US" sz="1100" dirty="0">
                <a:solidFill>
                  <a:srgbClr val="464646"/>
                </a:solidFill>
              </a:rPr>
              <a:t>「区間」を入力し、「乗換案内」を起動して経路を選択</a:t>
            </a: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r>
              <a:rPr lang="en-US" altLang="ja-JP" sz="1100" dirty="0">
                <a:solidFill>
                  <a:srgbClr val="464646"/>
                </a:solidFill>
              </a:rPr>
              <a:t>4. </a:t>
            </a:r>
            <a:r>
              <a:rPr lang="ja-JP" altLang="en-US" sz="1100" dirty="0">
                <a:solidFill>
                  <a:srgbClr val="464646"/>
                </a:solidFill>
              </a:rPr>
              <a:t>「申請」をクリック</a:t>
            </a: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None/>
            </a:pPr>
            <a:r>
              <a:rPr lang="ja-JP" altLang="en-US" sz="1100" dirty="0">
                <a:solidFill>
                  <a:srgbClr val="464646"/>
                </a:solidFill>
              </a:rPr>
              <a:t>≪以上≫</a:t>
            </a: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ja-JP" altLang="en-US" sz="1100" dirty="0"/>
          </a:p>
        </p:txBody>
      </p:sp>
      <p:sp>
        <p:nvSpPr>
          <p:cNvPr id="15" name="コンテンツ プレースホルダー 12">
            <a:extLst>
              <a:ext uri="{FF2B5EF4-FFF2-40B4-BE49-F238E27FC236}">
                <a16:creationId xmlns:a16="http://schemas.microsoft.com/office/drawing/2014/main" id="{F33FD423-E42D-58EA-3B61-1480544BC5AE}"/>
              </a:ext>
            </a:extLst>
          </p:cNvPr>
          <p:cNvSpPr txBox="1">
            <a:spLocks/>
          </p:cNvSpPr>
          <p:nvPr/>
        </p:nvSpPr>
        <p:spPr>
          <a:xfrm>
            <a:off x="4859337" y="1654521"/>
            <a:ext cx="3925094" cy="472722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定期区間を変更する場合</a:t>
            </a:r>
          </a:p>
          <a:p>
            <a:pPr marL="228600" indent="-228600">
              <a:buFont typeface="BIZ UDPGothic" panose="020B0400000000000000" pitchFamily="34" charset="-128"/>
              <a:buAutoNum type="arabicPeriod"/>
            </a:pPr>
            <a:r>
              <a:rPr lang="ja-JP" altLang="en-US" sz="1100" dirty="0"/>
              <a:t>画面右上の「個人設定」から「定期区間」を選択</a:t>
            </a:r>
            <a:endParaRPr lang="en-US" altLang="ja-JP" sz="1100" dirty="0"/>
          </a:p>
          <a:p>
            <a:pPr marL="228600" indent="-228600">
              <a:buFont typeface="BIZ UDPGothic" panose="020B0400000000000000" pitchFamily="34" charset="-128"/>
              <a:buAutoNum type="arabicPeriod"/>
            </a:pPr>
            <a:endParaRPr lang="en-US" altLang="ja-JP" sz="1100" dirty="0"/>
          </a:p>
          <a:p>
            <a:pPr marL="228600" indent="-228600">
              <a:buFont typeface="BIZ UDPGothic" panose="020B0400000000000000" pitchFamily="34" charset="-128"/>
              <a:buAutoNum type="arabicPeriod"/>
            </a:pPr>
            <a:r>
              <a:rPr lang="ja-JP" altLang="en-US" sz="1100" dirty="0"/>
              <a:t>画面左下の「編集」をクリック</a:t>
            </a:r>
            <a:endParaRPr lang="en-US" altLang="ja-JP" sz="1100" dirty="0"/>
          </a:p>
          <a:p>
            <a:pPr marL="228600" indent="-228600">
              <a:buFont typeface="BIZ UDPGothic" panose="020B0400000000000000" pitchFamily="34" charset="-128"/>
              <a:buAutoNum type="arabicPeriod"/>
            </a:pPr>
            <a:endParaRPr lang="en-US" altLang="ja-JP" sz="1100" dirty="0"/>
          </a:p>
          <a:p>
            <a:pPr marL="228600" indent="-228600">
              <a:buFont typeface="BIZ UDPGothic" panose="020B0400000000000000" pitchFamily="34" charset="-128"/>
              <a:buAutoNum type="arabicPeriod"/>
            </a:pPr>
            <a:r>
              <a:rPr lang="ja-JP" altLang="en-US" sz="1100" dirty="0"/>
              <a:t>これまでの定期の「終了日」を設定し、</a:t>
            </a:r>
            <a:br>
              <a:rPr lang="en-US" altLang="ja-JP" sz="1100" dirty="0"/>
            </a:br>
            <a:r>
              <a:rPr lang="ja-JP" altLang="en-US" sz="1100" dirty="0"/>
              <a:t>「定期区間の追加」をクリック</a:t>
            </a:r>
            <a:endParaRPr lang="en-US" altLang="ja-JP" sz="1100" dirty="0"/>
          </a:p>
          <a:p>
            <a:pPr marL="228600" indent="-228600">
              <a:buFont typeface="BIZ UDPGothic" panose="020B0400000000000000" pitchFamily="34" charset="-128"/>
              <a:buAutoNum type="arabicPeriod"/>
            </a:pPr>
            <a:endParaRPr lang="en-US" altLang="ja-JP" sz="1100" dirty="0"/>
          </a:p>
          <a:p>
            <a:pPr marL="0" indent="0">
              <a:buNone/>
            </a:pP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endParaRPr lang="ja-JP" altLang="en-US" sz="1100" dirty="0"/>
          </a:p>
          <a:p>
            <a:pPr marL="0" indent="0">
              <a:buFont typeface="BIZ UDPGothic" panose="020B0400000000000000" pitchFamily="34" charset="-128"/>
              <a:buNone/>
            </a:pPr>
            <a:r>
              <a:rPr lang="en-US" altLang="ja-JP" sz="1100" dirty="0"/>
              <a:t>4. </a:t>
            </a:r>
            <a:r>
              <a:rPr lang="ja-JP" altLang="en-US" sz="1100" dirty="0"/>
              <a:t>新たな定期区間を追加登録し、「申請」をクリックします。</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pic>
        <p:nvPicPr>
          <p:cNvPr id="17" name="図 16" descr="グラフィカル ユーザー インターフェイス, アプリケーション">
            <a:extLst>
              <a:ext uri="{FF2B5EF4-FFF2-40B4-BE49-F238E27FC236}">
                <a16:creationId xmlns:a16="http://schemas.microsoft.com/office/drawing/2014/main" id="{D049E62E-A867-E36D-1B0B-A5123D0F58B7}"/>
              </a:ext>
            </a:extLst>
          </p:cNvPr>
          <p:cNvPicPr>
            <a:picLocks noChangeAspect="1"/>
          </p:cNvPicPr>
          <p:nvPr/>
        </p:nvPicPr>
        <p:blipFill rotWithShape="1">
          <a:blip r:embed="rId2">
            <a:extLst>
              <a:ext uri="{28A0092B-C50C-407E-A947-70E740481C1C}">
                <a14:useLocalDpi xmlns:a14="http://schemas.microsoft.com/office/drawing/2010/main" val="0"/>
              </a:ext>
            </a:extLst>
          </a:blip>
          <a:srcRect l="72192"/>
          <a:stretch/>
        </p:blipFill>
        <p:spPr>
          <a:xfrm>
            <a:off x="387522" y="2182587"/>
            <a:ext cx="1722531" cy="1056124"/>
          </a:xfrm>
          <a:prstGeom prst="rect">
            <a:avLst/>
          </a:prstGeom>
          <a:ln w="12700">
            <a:solidFill>
              <a:srgbClr val="D2D2D2"/>
            </a:solidFill>
          </a:ln>
        </p:spPr>
      </p:pic>
      <p:sp>
        <p:nvSpPr>
          <p:cNvPr id="18" name="正方形/長方形 17">
            <a:extLst>
              <a:ext uri="{FF2B5EF4-FFF2-40B4-BE49-F238E27FC236}">
                <a16:creationId xmlns:a16="http://schemas.microsoft.com/office/drawing/2014/main" id="{DAB34D81-4699-6BDE-7F87-188528AEF1A3}"/>
              </a:ext>
            </a:extLst>
          </p:cNvPr>
          <p:cNvSpPr/>
          <p:nvPr/>
        </p:nvSpPr>
        <p:spPr>
          <a:xfrm>
            <a:off x="1203522" y="2654233"/>
            <a:ext cx="855294" cy="1792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3" name="図 22">
            <a:extLst>
              <a:ext uri="{FF2B5EF4-FFF2-40B4-BE49-F238E27FC236}">
                <a16:creationId xmlns:a16="http://schemas.microsoft.com/office/drawing/2014/main" id="{E3C09962-8DA2-9008-7604-0BB402CC0F4E}"/>
              </a:ext>
            </a:extLst>
          </p:cNvPr>
          <p:cNvPicPr>
            <a:picLocks noChangeAspect="1"/>
          </p:cNvPicPr>
          <p:nvPr/>
        </p:nvPicPr>
        <p:blipFill>
          <a:blip r:embed="rId3"/>
          <a:stretch>
            <a:fillRect/>
          </a:stretch>
        </p:blipFill>
        <p:spPr>
          <a:xfrm>
            <a:off x="387522" y="4213686"/>
            <a:ext cx="3897141" cy="1294816"/>
          </a:xfrm>
          <a:prstGeom prst="rect">
            <a:avLst/>
          </a:prstGeom>
          <a:ln w="12700">
            <a:solidFill>
              <a:srgbClr val="D2D2D2"/>
            </a:solidFill>
          </a:ln>
        </p:spPr>
      </p:pic>
      <p:sp>
        <p:nvSpPr>
          <p:cNvPr id="24" name="正方形/長方形 23">
            <a:extLst>
              <a:ext uri="{FF2B5EF4-FFF2-40B4-BE49-F238E27FC236}">
                <a16:creationId xmlns:a16="http://schemas.microsoft.com/office/drawing/2014/main" id="{F24F0C3D-76C7-32D6-9F35-B5D2ECE4832D}"/>
              </a:ext>
            </a:extLst>
          </p:cNvPr>
          <p:cNvSpPr/>
          <p:nvPr/>
        </p:nvSpPr>
        <p:spPr>
          <a:xfrm>
            <a:off x="3318441" y="5200970"/>
            <a:ext cx="642595" cy="23859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6" name="図 25">
            <a:extLst>
              <a:ext uri="{FF2B5EF4-FFF2-40B4-BE49-F238E27FC236}">
                <a16:creationId xmlns:a16="http://schemas.microsoft.com/office/drawing/2014/main" id="{C2BD3AE9-38B5-B7F5-A5E2-DFBFF73D0377}"/>
              </a:ext>
            </a:extLst>
          </p:cNvPr>
          <p:cNvPicPr>
            <a:picLocks noChangeAspect="1"/>
          </p:cNvPicPr>
          <p:nvPr/>
        </p:nvPicPr>
        <p:blipFill>
          <a:blip r:embed="rId4"/>
          <a:stretch>
            <a:fillRect/>
          </a:stretch>
        </p:blipFill>
        <p:spPr>
          <a:xfrm>
            <a:off x="4877442" y="3238711"/>
            <a:ext cx="3897141" cy="1604705"/>
          </a:xfrm>
          <a:prstGeom prst="rect">
            <a:avLst/>
          </a:prstGeom>
          <a:ln w="12700">
            <a:solidFill>
              <a:srgbClr val="D2D2D2"/>
            </a:solidFill>
          </a:ln>
        </p:spPr>
      </p:pic>
      <p:sp>
        <p:nvSpPr>
          <p:cNvPr id="27" name="正方形/長方形 26">
            <a:extLst>
              <a:ext uri="{FF2B5EF4-FFF2-40B4-BE49-F238E27FC236}">
                <a16:creationId xmlns:a16="http://schemas.microsoft.com/office/drawing/2014/main" id="{0FE1CB7F-E802-378B-CA64-8B802A36D7F1}"/>
              </a:ext>
            </a:extLst>
          </p:cNvPr>
          <p:cNvSpPr/>
          <p:nvPr/>
        </p:nvSpPr>
        <p:spPr>
          <a:xfrm>
            <a:off x="7003203" y="3930819"/>
            <a:ext cx="764671" cy="23859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8" name="正方形/長方形 27">
            <a:extLst>
              <a:ext uri="{FF2B5EF4-FFF2-40B4-BE49-F238E27FC236}">
                <a16:creationId xmlns:a16="http://schemas.microsoft.com/office/drawing/2014/main" id="{007162CF-90C7-BD68-1991-8A2E7C62974D}"/>
              </a:ext>
            </a:extLst>
          </p:cNvPr>
          <p:cNvSpPr/>
          <p:nvPr/>
        </p:nvSpPr>
        <p:spPr>
          <a:xfrm>
            <a:off x="4904603" y="3270687"/>
            <a:ext cx="1161219" cy="31448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42712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6-3.</a:t>
            </a:r>
            <a:r>
              <a:rPr lang="ja-JP" altLang="en-US" sz="2400" dirty="0"/>
              <a:t>乗換案内の利用方法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35</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8" y="1623371"/>
            <a:ext cx="3925095" cy="4758379"/>
          </a:xfrm>
        </p:spPr>
        <p:txBody>
          <a:bodyPr/>
          <a:lstStyle/>
          <a:p>
            <a:pPr marL="0" indent="0">
              <a:buNone/>
            </a:pPr>
            <a:r>
              <a:rPr lang="en-US" altLang="ja-JP" sz="1100" dirty="0"/>
              <a:t>1. </a:t>
            </a:r>
            <a:r>
              <a:rPr lang="ja-JP" altLang="en-US" sz="1100" dirty="0"/>
              <a:t>「出発」と「到着」を入力し、「乗換案内」をクリック</a:t>
            </a:r>
            <a:br>
              <a:rPr lang="ja-JP" altLang="en-US" sz="1100" dirty="0"/>
            </a:br>
            <a:endParaRPr lang="ja-JP" altLang="en-US"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br>
              <a:rPr lang="en-US" altLang="ja-JP" sz="1100" dirty="0"/>
            </a:br>
            <a:br>
              <a:rPr lang="en-US" altLang="ja-JP" sz="1100" dirty="0"/>
            </a:br>
            <a:endParaRPr lang="ja-JP" altLang="en-US" sz="1100" dirty="0"/>
          </a:p>
          <a:p>
            <a:pPr marL="0" indent="0">
              <a:buNone/>
            </a:pPr>
            <a:r>
              <a:rPr lang="ja-JP" altLang="en-US" sz="1100" dirty="0"/>
              <a:t>２</a:t>
            </a:r>
            <a:r>
              <a:rPr lang="en-US" altLang="ja-JP" sz="1100" dirty="0"/>
              <a:t>. </a:t>
            </a:r>
            <a:r>
              <a:rPr lang="ja-JP" altLang="en-US" sz="1100" dirty="0"/>
              <a:t>乗換案内の検索結果が表示されます。</a:t>
            </a:r>
            <a:br>
              <a:rPr lang="en-US" altLang="ja-JP" sz="1100" dirty="0"/>
            </a:br>
            <a:r>
              <a:rPr lang="ja-JP" altLang="en-US" sz="1100" dirty="0"/>
              <a:t>　　利用した経路を選択し、決定します。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900" dirty="0"/>
              <a:t>※</a:t>
            </a:r>
            <a:r>
              <a:rPr lang="ja-JP" altLang="en-US" sz="900" dirty="0"/>
              <a:t>この画面で「出発」「到着」の経由駅を入力し「検索」することもできます。</a:t>
            </a:r>
            <a:endParaRPr lang="ja-JP" altLang="en-US" sz="1100" dirty="0"/>
          </a:p>
          <a:p>
            <a:pPr marL="0" indent="0">
              <a:buNone/>
            </a:pPr>
            <a:endParaRPr lang="ja-JP" altLang="en-US" sz="1100" dirty="0"/>
          </a:p>
          <a:p>
            <a:pPr marL="0" indent="0">
              <a:buNone/>
            </a:pPr>
            <a:endParaRPr lang="ja-JP" altLang="en-US" sz="1100" dirty="0"/>
          </a:p>
        </p:txBody>
      </p:sp>
      <p:sp>
        <p:nvSpPr>
          <p:cNvPr id="4" name="コンテンツ プレースホルダー 12">
            <a:extLst>
              <a:ext uri="{FF2B5EF4-FFF2-40B4-BE49-F238E27FC236}">
                <a16:creationId xmlns:a16="http://schemas.microsoft.com/office/drawing/2014/main" id="{92E49415-C2F7-1D01-F7E3-1C91E999C01D}"/>
              </a:ext>
            </a:extLst>
          </p:cNvPr>
          <p:cNvSpPr txBox="1">
            <a:spLocks/>
          </p:cNvSpPr>
          <p:nvPr/>
        </p:nvSpPr>
        <p:spPr>
          <a:xfrm>
            <a:off x="359568" y="1233488"/>
            <a:ext cx="8424863" cy="29056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200" dirty="0"/>
              <a:t>交通費・出張関連精算で乗換案内を利用する方法を説明します。</a:t>
            </a:r>
          </a:p>
          <a:p>
            <a:pPr marL="0" indent="0">
              <a:buFont typeface="BIZ UDPGothic" panose="020B0400000000000000" pitchFamily="34" charset="-128"/>
              <a:buNone/>
            </a:pPr>
            <a:endParaRPr lang="ja-JP" altLang="en-US" sz="1200" dirty="0"/>
          </a:p>
        </p:txBody>
      </p:sp>
      <p:sp>
        <p:nvSpPr>
          <p:cNvPr id="8" name="コンテンツ プレースホルダー 12">
            <a:extLst>
              <a:ext uri="{FF2B5EF4-FFF2-40B4-BE49-F238E27FC236}">
                <a16:creationId xmlns:a16="http://schemas.microsoft.com/office/drawing/2014/main" id="{5B5B8232-EC26-C73D-F710-CC8A30782F82}"/>
              </a:ext>
            </a:extLst>
          </p:cNvPr>
          <p:cNvSpPr txBox="1">
            <a:spLocks/>
          </p:cNvSpPr>
          <p:nvPr/>
        </p:nvSpPr>
        <p:spPr>
          <a:xfrm>
            <a:off x="4860130" y="1623371"/>
            <a:ext cx="3925095" cy="475837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3. </a:t>
            </a:r>
            <a:r>
              <a:rPr lang="ja-JP" altLang="en-US" sz="1100" dirty="0"/>
              <a:t>金額が明細に反映されます。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b="1" dirty="0">
                <a:solidFill>
                  <a:schemeClr val="tx2"/>
                </a:solidFill>
              </a:rPr>
              <a:t>乗換案内のアイコン</a:t>
            </a:r>
            <a:endParaRPr lang="en-US" altLang="ja-JP" sz="1100" b="1" dirty="0">
              <a:solidFill>
                <a:schemeClr val="tx2"/>
              </a:solidFill>
            </a:endParaRPr>
          </a:p>
          <a:p>
            <a:pPr marL="0" indent="0">
              <a:buFont typeface="BIZ UDPGothic" panose="020B0400000000000000" pitchFamily="34" charset="-128"/>
              <a:buNone/>
            </a:pPr>
            <a:endParaRPr lang="ja-JP" altLang="en-US" sz="1100" b="1" dirty="0">
              <a:solidFill>
                <a:schemeClr val="tx2"/>
              </a:solidFill>
            </a:endParaRPr>
          </a:p>
        </p:txBody>
      </p:sp>
      <p:graphicFrame>
        <p:nvGraphicFramePr>
          <p:cNvPr id="10" name="表 9">
            <a:extLst>
              <a:ext uri="{FF2B5EF4-FFF2-40B4-BE49-F238E27FC236}">
                <a16:creationId xmlns:a16="http://schemas.microsoft.com/office/drawing/2014/main" id="{0F70B974-C91C-4AC9-EBD0-5FB3D7C7A7B8}"/>
              </a:ext>
            </a:extLst>
          </p:cNvPr>
          <p:cNvGraphicFramePr>
            <a:graphicFrameLocks noGrp="1"/>
          </p:cNvGraphicFramePr>
          <p:nvPr>
            <p:extLst>
              <p:ext uri="{D42A27DB-BD31-4B8C-83A1-F6EECF244321}">
                <p14:modId xmlns:p14="http://schemas.microsoft.com/office/powerpoint/2010/main" val="1237612962"/>
              </p:ext>
            </p:extLst>
          </p:nvPr>
        </p:nvGraphicFramePr>
        <p:xfrm>
          <a:off x="4859338" y="4372824"/>
          <a:ext cx="3908608" cy="2008924"/>
        </p:xfrm>
        <a:graphic>
          <a:graphicData uri="http://schemas.openxmlformats.org/drawingml/2006/table">
            <a:tbl>
              <a:tblPr firstRow="1" firstCol="1" bandRow="1">
                <a:tableStyleId>{D27102A9-8310-4765-A935-A1911B00CA55}</a:tableStyleId>
              </a:tblPr>
              <a:tblGrid>
                <a:gridCol w="822106">
                  <a:extLst>
                    <a:ext uri="{9D8B030D-6E8A-4147-A177-3AD203B41FA5}">
                      <a16:colId xmlns:a16="http://schemas.microsoft.com/office/drawing/2014/main" val="1727235852"/>
                    </a:ext>
                  </a:extLst>
                </a:gridCol>
                <a:gridCol w="3086502">
                  <a:extLst>
                    <a:ext uri="{9D8B030D-6E8A-4147-A177-3AD203B41FA5}">
                      <a16:colId xmlns:a16="http://schemas.microsoft.com/office/drawing/2014/main" val="881513108"/>
                    </a:ext>
                  </a:extLst>
                </a:gridCol>
              </a:tblGrid>
              <a:tr h="330736">
                <a:tc>
                  <a:txBody>
                    <a:bodyPr/>
                    <a:lstStyle/>
                    <a:p>
                      <a:pPr algn="ctr">
                        <a:lnSpc>
                          <a:spcPts val="1500"/>
                        </a:lnSpc>
                      </a:pPr>
                      <a:r>
                        <a:rPr lang="ja-JP" sz="1100" kern="100" dirty="0">
                          <a:solidFill>
                            <a:schemeClr val="bg1"/>
                          </a:solidFill>
                          <a:effectLst/>
                          <a:latin typeface="+mn-lt"/>
                        </a:rPr>
                        <a:t>アイコン</a:t>
                      </a:r>
                      <a:endParaRPr lang="ja-JP" sz="1000" kern="100" dirty="0">
                        <a:solidFill>
                          <a:schemeClr val="bg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500"/>
                        </a:lnSpc>
                      </a:pPr>
                      <a:r>
                        <a:rPr lang="ja-JP" sz="1100" kern="100" dirty="0">
                          <a:solidFill>
                            <a:schemeClr val="bg1"/>
                          </a:solidFill>
                          <a:effectLst/>
                          <a:latin typeface="+mn-lt"/>
                        </a:rPr>
                        <a:t>意味</a:t>
                      </a:r>
                      <a:endParaRPr lang="ja-JP" sz="1000" kern="100" dirty="0">
                        <a:solidFill>
                          <a:schemeClr val="bg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2117274"/>
                  </a:ext>
                </a:extLst>
              </a:tr>
              <a:tr h="324295">
                <a:tc>
                  <a:txBody>
                    <a:bodyPr/>
                    <a:lstStyle/>
                    <a:p>
                      <a:pPr indent="635" algn="just">
                        <a:lnSpc>
                          <a:spcPts val="1500"/>
                        </a:lnSpc>
                      </a:pPr>
                      <a:r>
                        <a:rPr lang="ja-JP" sz="1100" kern="100" dirty="0">
                          <a:solidFill>
                            <a:schemeClr val="tx1"/>
                          </a:solidFill>
                          <a:effectLst/>
                          <a:latin typeface="+mn-lt"/>
                        </a:rPr>
                        <a:t>　</a:t>
                      </a:r>
                      <a:r>
                        <a:rPr lang="en-US" sz="1100" kern="100" dirty="0">
                          <a:solidFill>
                            <a:schemeClr val="tx1"/>
                          </a:solidFill>
                          <a:effectLst/>
                          <a:latin typeface="+mn-lt"/>
                        </a:rPr>
                        <a:t> </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最も早く目的駅に移動できる経路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5331568"/>
                  </a:ext>
                </a:extLst>
              </a:tr>
              <a:tr h="358114">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最も安く目的駅に移動できる経路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544479"/>
                  </a:ext>
                </a:extLst>
              </a:tr>
              <a:tr h="337049">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飛行機を使用する経路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234633"/>
                  </a:ext>
                </a:extLst>
              </a:tr>
              <a:tr h="347582">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最も目的駅までの乗換回数が少ない経路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4063740"/>
                  </a:ext>
                </a:extLst>
              </a:tr>
              <a:tr h="311148">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寝台列車を使用する経路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3017556"/>
                  </a:ext>
                </a:extLst>
              </a:tr>
            </a:tbl>
          </a:graphicData>
        </a:graphic>
      </p:graphicFrame>
      <p:pic>
        <p:nvPicPr>
          <p:cNvPr id="11" name="図 170">
            <a:extLst>
              <a:ext uri="{FF2B5EF4-FFF2-40B4-BE49-F238E27FC236}">
                <a16:creationId xmlns:a16="http://schemas.microsoft.com/office/drawing/2014/main" id="{D8B0AEBE-9557-2EB6-7131-63D484B6C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760" y="4764986"/>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71">
            <a:extLst>
              <a:ext uri="{FF2B5EF4-FFF2-40B4-BE49-F238E27FC236}">
                <a16:creationId xmlns:a16="http://schemas.microsoft.com/office/drawing/2014/main" id="{1B86C79E-5733-5FB9-6B61-11738C17B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59" y="5107457"/>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73">
            <a:extLst>
              <a:ext uri="{FF2B5EF4-FFF2-40B4-BE49-F238E27FC236}">
                <a16:creationId xmlns:a16="http://schemas.microsoft.com/office/drawing/2014/main" id="{0CBF8A8A-1563-EE96-6F45-3E7437A00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758" y="546081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76">
            <a:extLst>
              <a:ext uri="{FF2B5EF4-FFF2-40B4-BE49-F238E27FC236}">
                <a16:creationId xmlns:a16="http://schemas.microsoft.com/office/drawing/2014/main" id="{A6D57A1C-C99E-89A6-7B72-4E4C4C698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759" y="580621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2757" descr="WS000067.JPG">
            <a:extLst>
              <a:ext uri="{FF2B5EF4-FFF2-40B4-BE49-F238E27FC236}">
                <a16:creationId xmlns:a16="http://schemas.microsoft.com/office/drawing/2014/main" id="{7A7C91B2-B97F-C108-AC8E-7FEA9D0362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232" y="6124361"/>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5FFE62A0-7AD5-CF5D-C517-8771E5823AD1}"/>
              </a:ext>
            </a:extLst>
          </p:cNvPr>
          <p:cNvPicPr>
            <a:picLocks noChangeAspect="1"/>
          </p:cNvPicPr>
          <p:nvPr/>
        </p:nvPicPr>
        <p:blipFill>
          <a:blip r:embed="rId7"/>
          <a:stretch>
            <a:fillRect/>
          </a:stretch>
        </p:blipFill>
        <p:spPr>
          <a:xfrm>
            <a:off x="358776" y="1887828"/>
            <a:ext cx="3925096" cy="1859584"/>
          </a:xfrm>
          <a:prstGeom prst="rect">
            <a:avLst/>
          </a:prstGeom>
          <a:ln w="12700">
            <a:solidFill>
              <a:srgbClr val="D2D2D2"/>
            </a:solidFill>
          </a:ln>
        </p:spPr>
      </p:pic>
      <p:sp>
        <p:nvSpPr>
          <p:cNvPr id="22" name="正方形/長方形 21">
            <a:extLst>
              <a:ext uri="{FF2B5EF4-FFF2-40B4-BE49-F238E27FC236}">
                <a16:creationId xmlns:a16="http://schemas.microsoft.com/office/drawing/2014/main" id="{6839F6BE-891A-D5F4-6C21-426926FD60A9}"/>
              </a:ext>
            </a:extLst>
          </p:cNvPr>
          <p:cNvSpPr/>
          <p:nvPr/>
        </p:nvSpPr>
        <p:spPr>
          <a:xfrm>
            <a:off x="1695412" y="2282278"/>
            <a:ext cx="2580198" cy="3772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3" name="正方形/長方形 22">
            <a:extLst>
              <a:ext uri="{FF2B5EF4-FFF2-40B4-BE49-F238E27FC236}">
                <a16:creationId xmlns:a16="http://schemas.microsoft.com/office/drawing/2014/main" id="{70914C30-A1E5-27BE-1C85-480123CEE26C}"/>
              </a:ext>
            </a:extLst>
          </p:cNvPr>
          <p:cNvSpPr/>
          <p:nvPr/>
        </p:nvSpPr>
        <p:spPr>
          <a:xfrm>
            <a:off x="416585" y="3493677"/>
            <a:ext cx="642595" cy="23859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5" name="図 24">
            <a:extLst>
              <a:ext uri="{FF2B5EF4-FFF2-40B4-BE49-F238E27FC236}">
                <a16:creationId xmlns:a16="http://schemas.microsoft.com/office/drawing/2014/main" id="{0AD05B13-043C-618A-1E2F-DF24A3E99195}"/>
              </a:ext>
            </a:extLst>
          </p:cNvPr>
          <p:cNvPicPr>
            <a:picLocks noChangeAspect="1"/>
          </p:cNvPicPr>
          <p:nvPr/>
        </p:nvPicPr>
        <p:blipFill>
          <a:blip r:embed="rId8"/>
          <a:stretch>
            <a:fillRect/>
          </a:stretch>
        </p:blipFill>
        <p:spPr>
          <a:xfrm>
            <a:off x="358775" y="4550415"/>
            <a:ext cx="3916835" cy="1376523"/>
          </a:xfrm>
          <a:prstGeom prst="rect">
            <a:avLst/>
          </a:prstGeom>
          <a:ln w="12700">
            <a:solidFill>
              <a:srgbClr val="D2D2D2"/>
            </a:solidFill>
          </a:ln>
        </p:spPr>
      </p:pic>
      <p:sp>
        <p:nvSpPr>
          <p:cNvPr id="26" name="正方形/長方形 25">
            <a:extLst>
              <a:ext uri="{FF2B5EF4-FFF2-40B4-BE49-F238E27FC236}">
                <a16:creationId xmlns:a16="http://schemas.microsoft.com/office/drawing/2014/main" id="{DFFD6484-C7C2-0291-0E59-8B81FB0AB0DC}"/>
              </a:ext>
            </a:extLst>
          </p:cNvPr>
          <p:cNvSpPr/>
          <p:nvPr/>
        </p:nvSpPr>
        <p:spPr>
          <a:xfrm>
            <a:off x="1344816" y="4840532"/>
            <a:ext cx="350596" cy="10683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33" name="図 32">
            <a:extLst>
              <a:ext uri="{FF2B5EF4-FFF2-40B4-BE49-F238E27FC236}">
                <a16:creationId xmlns:a16="http://schemas.microsoft.com/office/drawing/2014/main" id="{136E8C13-3034-6AE3-D32E-AA4897CE4D45}"/>
              </a:ext>
            </a:extLst>
          </p:cNvPr>
          <p:cNvPicPr>
            <a:picLocks noChangeAspect="1"/>
          </p:cNvPicPr>
          <p:nvPr/>
        </p:nvPicPr>
        <p:blipFill>
          <a:blip r:embed="rId9"/>
          <a:stretch>
            <a:fillRect/>
          </a:stretch>
        </p:blipFill>
        <p:spPr>
          <a:xfrm>
            <a:off x="4867669" y="1893673"/>
            <a:ext cx="3925095" cy="1322455"/>
          </a:xfrm>
          <a:prstGeom prst="rect">
            <a:avLst/>
          </a:prstGeom>
          <a:ln w="12700">
            <a:solidFill>
              <a:srgbClr val="D2D2D2"/>
            </a:solidFill>
          </a:ln>
        </p:spPr>
      </p:pic>
      <p:sp>
        <p:nvSpPr>
          <p:cNvPr id="34" name="正方形/長方形 33">
            <a:extLst>
              <a:ext uri="{FF2B5EF4-FFF2-40B4-BE49-F238E27FC236}">
                <a16:creationId xmlns:a16="http://schemas.microsoft.com/office/drawing/2014/main" id="{7C94BDE0-B5E4-7DB6-2F8C-86D4182F8775}"/>
              </a:ext>
            </a:extLst>
          </p:cNvPr>
          <p:cNvSpPr/>
          <p:nvPr/>
        </p:nvSpPr>
        <p:spPr>
          <a:xfrm>
            <a:off x="4891600" y="2710870"/>
            <a:ext cx="1182628" cy="3772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35" name="正方形/長方形 34">
            <a:extLst>
              <a:ext uri="{FF2B5EF4-FFF2-40B4-BE49-F238E27FC236}">
                <a16:creationId xmlns:a16="http://schemas.microsoft.com/office/drawing/2014/main" id="{88AC2E14-7E76-BBE5-50DF-598FE278B47C}"/>
              </a:ext>
            </a:extLst>
          </p:cNvPr>
          <p:cNvSpPr/>
          <p:nvPr/>
        </p:nvSpPr>
        <p:spPr>
          <a:xfrm>
            <a:off x="2887294" y="4488420"/>
            <a:ext cx="844260" cy="35211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36" name="正方形/長方形 35">
            <a:extLst>
              <a:ext uri="{FF2B5EF4-FFF2-40B4-BE49-F238E27FC236}">
                <a16:creationId xmlns:a16="http://schemas.microsoft.com/office/drawing/2014/main" id="{7B2325D3-3137-3CDE-EAC7-706E5DEDC150}"/>
              </a:ext>
            </a:extLst>
          </p:cNvPr>
          <p:cNvSpPr/>
          <p:nvPr/>
        </p:nvSpPr>
        <p:spPr>
          <a:xfrm>
            <a:off x="2887294" y="4488419"/>
            <a:ext cx="844259" cy="32411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116485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6-4. </a:t>
            </a:r>
            <a:r>
              <a:rPr lang="ja-JP" altLang="en-US" sz="2400" dirty="0"/>
              <a:t>マイパターンの利用方法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36</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p:txBody>
          <a:bodyPr/>
          <a:lstStyle/>
          <a:p>
            <a:r>
              <a:rPr lang="ja-JP" altLang="en-US" b="1" dirty="0">
                <a:solidFill>
                  <a:schemeClr val="tx2"/>
                </a:solidFill>
              </a:rPr>
              <a:t>マイパターンの登録</a:t>
            </a:r>
            <a:endParaRPr lang="en-US" altLang="ja-JP" b="1" dirty="0">
              <a:solidFill>
                <a:schemeClr val="tx2"/>
              </a:solidFill>
            </a:endParaRPr>
          </a:p>
          <a:p>
            <a:pPr marL="0" indent="0">
              <a:buNone/>
            </a:pPr>
            <a:r>
              <a:rPr lang="ja-JP" altLang="en-US" sz="1100" dirty="0"/>
              <a:t>１．伝票作成画面で、登録した明細の「星マーク」をクリック</a:t>
            </a:r>
            <a:endParaRPr lang="en-US" altLang="ja-JP"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r>
              <a:rPr lang="ja-JP" altLang="en-US" sz="1100" dirty="0"/>
              <a:t>２．表示名を確認し、「登録」をクリック</a:t>
            </a:r>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r>
              <a:rPr lang="ja-JP" altLang="en-US" sz="1100" dirty="0"/>
              <a:t>≪以上≫</a:t>
            </a:r>
            <a:endParaRPr lang="en-US" altLang="ja-JP" sz="1100" dirty="0"/>
          </a:p>
          <a:p>
            <a:pPr marL="0" indent="0">
              <a:buNone/>
            </a:pPr>
            <a:endParaRPr lang="en-US" altLang="ja-JP" sz="1100" b="1" dirty="0">
              <a:solidFill>
                <a:schemeClr val="tx2"/>
              </a:solidFill>
            </a:endParaRPr>
          </a:p>
          <a:p>
            <a:r>
              <a:rPr lang="ja-JP" altLang="en-US" b="1" dirty="0">
                <a:solidFill>
                  <a:schemeClr val="tx2"/>
                </a:solidFill>
              </a:rPr>
              <a:t>マイパターン呼び出し</a:t>
            </a:r>
            <a:endParaRPr lang="en-US" altLang="ja-JP" sz="1100" b="1" dirty="0">
              <a:solidFill>
                <a:schemeClr val="tx2"/>
              </a:solidFill>
            </a:endParaRPr>
          </a:p>
          <a:p>
            <a:pPr marL="0" indent="0">
              <a:buNone/>
            </a:pPr>
            <a:r>
              <a:rPr lang="en-US" altLang="ja-JP" sz="1100" dirty="0"/>
              <a:t>1. </a:t>
            </a:r>
            <a:r>
              <a:rPr lang="ja-JP" altLang="en-US" sz="1100" dirty="0"/>
              <a:t>伝票作成画面で、「マイパターン」をクリック</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r>
              <a:rPr lang="en-US" altLang="ja-JP" sz="1100" dirty="0">
                <a:solidFill>
                  <a:srgbClr val="464646"/>
                </a:solidFill>
              </a:rPr>
              <a:t>2. </a:t>
            </a:r>
            <a:r>
              <a:rPr lang="ja-JP" altLang="en-US" sz="1100" dirty="0">
                <a:solidFill>
                  <a:srgbClr val="464646"/>
                </a:solidFill>
              </a:rPr>
              <a:t>利用するマイパターンにチェックを入れて「次へ」をクリック</a:t>
            </a:r>
          </a:p>
          <a:p>
            <a:pPr marL="0" indent="0">
              <a:buNone/>
            </a:pPr>
            <a:endParaRPr lang="ja-JP" altLang="en-US" sz="1100" dirty="0"/>
          </a:p>
        </p:txBody>
      </p:sp>
      <p:pic>
        <p:nvPicPr>
          <p:cNvPr id="7" name="図 6">
            <a:extLst>
              <a:ext uri="{FF2B5EF4-FFF2-40B4-BE49-F238E27FC236}">
                <a16:creationId xmlns:a16="http://schemas.microsoft.com/office/drawing/2014/main" id="{345AAD9D-A012-43BF-E423-8D72A24636B6}"/>
              </a:ext>
            </a:extLst>
          </p:cNvPr>
          <p:cNvPicPr>
            <a:picLocks noChangeAspect="1"/>
          </p:cNvPicPr>
          <p:nvPr/>
        </p:nvPicPr>
        <p:blipFill rotWithShape="1">
          <a:blip r:embed="rId2"/>
          <a:srcRect l="4009" t="5570" r="3316" b="4328"/>
          <a:stretch/>
        </p:blipFill>
        <p:spPr>
          <a:xfrm>
            <a:off x="388357" y="3328110"/>
            <a:ext cx="2270868" cy="1045457"/>
          </a:xfrm>
          <a:prstGeom prst="rect">
            <a:avLst/>
          </a:prstGeom>
          <a:ln w="12700">
            <a:solidFill>
              <a:srgbClr val="D2D2D2"/>
            </a:solidFill>
          </a:ln>
        </p:spPr>
      </p:pic>
      <p:pic>
        <p:nvPicPr>
          <p:cNvPr id="11" name="図 10">
            <a:extLst>
              <a:ext uri="{FF2B5EF4-FFF2-40B4-BE49-F238E27FC236}">
                <a16:creationId xmlns:a16="http://schemas.microsoft.com/office/drawing/2014/main" id="{EA8B64F1-DEE3-FEAB-62FC-247C6180328B}"/>
              </a:ext>
            </a:extLst>
          </p:cNvPr>
          <p:cNvPicPr>
            <a:picLocks noChangeAspect="1"/>
          </p:cNvPicPr>
          <p:nvPr/>
        </p:nvPicPr>
        <p:blipFill>
          <a:blip r:embed="rId3"/>
          <a:stretch>
            <a:fillRect/>
          </a:stretch>
        </p:blipFill>
        <p:spPr>
          <a:xfrm>
            <a:off x="360363" y="5423921"/>
            <a:ext cx="3924300" cy="361967"/>
          </a:xfrm>
          <a:prstGeom prst="rect">
            <a:avLst/>
          </a:prstGeom>
          <a:ln w="12700">
            <a:solidFill>
              <a:srgbClr val="D2D2D2"/>
            </a:solidFill>
          </a:ln>
        </p:spPr>
      </p:pic>
      <p:pic>
        <p:nvPicPr>
          <p:cNvPr id="15" name="図 14">
            <a:extLst>
              <a:ext uri="{FF2B5EF4-FFF2-40B4-BE49-F238E27FC236}">
                <a16:creationId xmlns:a16="http://schemas.microsoft.com/office/drawing/2014/main" id="{E42CAD57-11E0-03D7-3D66-900A752E876B}"/>
              </a:ext>
            </a:extLst>
          </p:cNvPr>
          <p:cNvPicPr>
            <a:picLocks noChangeAspect="1"/>
          </p:cNvPicPr>
          <p:nvPr/>
        </p:nvPicPr>
        <p:blipFill>
          <a:blip r:embed="rId4"/>
          <a:stretch>
            <a:fillRect/>
          </a:stretch>
        </p:blipFill>
        <p:spPr>
          <a:xfrm>
            <a:off x="388358" y="1732658"/>
            <a:ext cx="2354842" cy="1161791"/>
          </a:xfrm>
          <a:prstGeom prst="rect">
            <a:avLst/>
          </a:prstGeom>
          <a:ln w="12700">
            <a:solidFill>
              <a:srgbClr val="D2D2D2"/>
            </a:solidFill>
          </a:ln>
        </p:spPr>
      </p:pic>
      <p:sp>
        <p:nvSpPr>
          <p:cNvPr id="16" name="正方形/長方形 15">
            <a:extLst>
              <a:ext uri="{FF2B5EF4-FFF2-40B4-BE49-F238E27FC236}">
                <a16:creationId xmlns:a16="http://schemas.microsoft.com/office/drawing/2014/main" id="{96F2C015-AFAC-0CA9-A6CF-982B952766F1}"/>
              </a:ext>
            </a:extLst>
          </p:cNvPr>
          <p:cNvSpPr/>
          <p:nvPr/>
        </p:nvSpPr>
        <p:spPr>
          <a:xfrm>
            <a:off x="2584390" y="2595384"/>
            <a:ext cx="196532" cy="19675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7" name="コンテンツ プレースホルダー 12">
            <a:extLst>
              <a:ext uri="{FF2B5EF4-FFF2-40B4-BE49-F238E27FC236}">
                <a16:creationId xmlns:a16="http://schemas.microsoft.com/office/drawing/2014/main" id="{1E9300D6-8450-4223-0FB4-4803B7AA2144}"/>
              </a:ext>
            </a:extLst>
          </p:cNvPr>
          <p:cNvSpPr txBox="1">
            <a:spLocks/>
          </p:cNvSpPr>
          <p:nvPr/>
        </p:nvSpPr>
        <p:spPr>
          <a:xfrm>
            <a:off x="4872468" y="1234072"/>
            <a:ext cx="39240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3. </a:t>
            </a:r>
            <a:r>
              <a:rPr lang="ja-JP" altLang="en-US" sz="1100" dirty="0"/>
              <a:t>目的地、出発／到着、金額が取り込まれるので、</a:t>
            </a:r>
            <a:br>
              <a:rPr lang="en-US" altLang="ja-JP" sz="1100" dirty="0"/>
            </a:br>
            <a:r>
              <a:rPr lang="ja-JP" altLang="en-US" sz="1100" dirty="0"/>
              <a:t>　　その他情報を入力し、「明細追加」をクリック</a:t>
            </a:r>
            <a:br>
              <a:rPr lang="ja-JP" altLang="en-US" sz="1100" dirty="0"/>
            </a:br>
            <a:r>
              <a:rPr lang="ja-JP" altLang="en-US" sz="1100" dirty="0"/>
              <a:t>　　</a:t>
            </a:r>
            <a:r>
              <a:rPr lang="en-US" altLang="ja-JP" sz="900" dirty="0"/>
              <a:t>※</a:t>
            </a:r>
            <a:r>
              <a:rPr lang="ja-JP" altLang="en-US" sz="900" dirty="0"/>
              <a:t>画面上部の「一括反映」を利用すると、複数明細が一気に入力できます。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4.</a:t>
            </a:r>
            <a:r>
              <a:rPr lang="ja-JP" altLang="en-US" sz="1100" dirty="0"/>
              <a:t>伝票の明細行に、入力したデータが追加されます。</a:t>
            </a:r>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a:p>
            <a:r>
              <a:rPr lang="ja-JP" altLang="en-US" b="1" dirty="0">
                <a:solidFill>
                  <a:schemeClr val="tx2"/>
                </a:solidFill>
              </a:rPr>
              <a:t>マイパターンの名称変更（削除）</a:t>
            </a:r>
            <a:endParaRPr lang="en-US" altLang="ja-JP" sz="1100" b="1" dirty="0">
              <a:solidFill>
                <a:schemeClr val="tx2"/>
              </a:solidFill>
            </a:endParaRPr>
          </a:p>
          <a:p>
            <a:pPr marL="0" indent="0">
              <a:buFont typeface="BIZ UDPGothic" panose="020B0400000000000000" pitchFamily="34" charset="-128"/>
              <a:buNone/>
            </a:pPr>
            <a:r>
              <a:rPr lang="en-US" altLang="ja-JP" sz="1100" dirty="0"/>
              <a:t>1. </a:t>
            </a:r>
            <a:r>
              <a:rPr lang="ja-JP" altLang="en-US" sz="1100" dirty="0"/>
              <a:t>画面右上の「個人設定」から「マイパターン」を選択</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2. </a:t>
            </a:r>
            <a:r>
              <a:rPr lang="ja-JP" altLang="en-US" sz="1100" dirty="0"/>
              <a:t>「名称変更」をクリック</a:t>
            </a:r>
            <a:br>
              <a:rPr lang="en-US" altLang="ja-JP" sz="1100" dirty="0"/>
            </a:br>
            <a:r>
              <a:rPr lang="ja-JP" altLang="en-US" sz="1100" dirty="0"/>
              <a:t>　　マイパターン名称が編集できます。</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endParaRPr lang="en-US" altLang="ja-JP" sz="1100" dirty="0"/>
          </a:p>
          <a:p>
            <a:pPr marL="0" indent="0">
              <a:buNone/>
            </a:pPr>
            <a:r>
              <a:rPr lang="en-US" altLang="ja-JP" sz="1100" dirty="0"/>
              <a:t>※</a:t>
            </a:r>
            <a:r>
              <a:rPr lang="ja-JP" altLang="en-US" sz="1100" dirty="0"/>
              <a:t>マイパターンを削除したい場合は、一覧画面で削除したい対象にチェックをつけ、画面下部の「削除」をクリックします。</a:t>
            </a:r>
          </a:p>
          <a:p>
            <a:pPr marL="0" indent="0">
              <a:buFont typeface="BIZ UDPGothic" panose="020B0400000000000000" pitchFamily="34" charset="-128"/>
              <a:buNone/>
            </a:pPr>
            <a:endParaRPr lang="ja-JP" altLang="en-US" sz="1100" dirty="0"/>
          </a:p>
        </p:txBody>
      </p:sp>
      <p:pic>
        <p:nvPicPr>
          <p:cNvPr id="18" name="図 17">
            <a:extLst>
              <a:ext uri="{FF2B5EF4-FFF2-40B4-BE49-F238E27FC236}">
                <a16:creationId xmlns:a16="http://schemas.microsoft.com/office/drawing/2014/main" id="{D2E82ABB-751B-4CD2-D0F3-7419111075C6}"/>
              </a:ext>
            </a:extLst>
          </p:cNvPr>
          <p:cNvPicPr>
            <a:picLocks noChangeAspect="1"/>
          </p:cNvPicPr>
          <p:nvPr/>
        </p:nvPicPr>
        <p:blipFill rotWithShape="1">
          <a:blip r:embed="rId5"/>
          <a:srcRect l="1288" t="11955" r="1422" b="3884"/>
          <a:stretch/>
        </p:blipFill>
        <p:spPr>
          <a:xfrm>
            <a:off x="4859338" y="1865191"/>
            <a:ext cx="3924000" cy="843412"/>
          </a:xfrm>
          <a:prstGeom prst="rect">
            <a:avLst/>
          </a:prstGeom>
        </p:spPr>
      </p:pic>
      <p:sp>
        <p:nvSpPr>
          <p:cNvPr id="19" name="正方形/長方形 18">
            <a:extLst>
              <a:ext uri="{FF2B5EF4-FFF2-40B4-BE49-F238E27FC236}">
                <a16:creationId xmlns:a16="http://schemas.microsoft.com/office/drawing/2014/main" id="{D7296378-0742-2775-2492-B9EE23D32046}"/>
              </a:ext>
            </a:extLst>
          </p:cNvPr>
          <p:cNvSpPr/>
          <p:nvPr/>
        </p:nvSpPr>
        <p:spPr>
          <a:xfrm>
            <a:off x="938469" y="4055614"/>
            <a:ext cx="541987" cy="19936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0" name="正方形/長方形 19">
            <a:extLst>
              <a:ext uri="{FF2B5EF4-FFF2-40B4-BE49-F238E27FC236}">
                <a16:creationId xmlns:a16="http://schemas.microsoft.com/office/drawing/2014/main" id="{AC4392EA-9275-5DCD-FE26-79C59449E63B}"/>
              </a:ext>
            </a:extLst>
          </p:cNvPr>
          <p:cNvSpPr/>
          <p:nvPr/>
        </p:nvSpPr>
        <p:spPr>
          <a:xfrm>
            <a:off x="3724164" y="5378618"/>
            <a:ext cx="541987" cy="2918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1" name="正方形/長方形 20">
            <a:extLst>
              <a:ext uri="{FF2B5EF4-FFF2-40B4-BE49-F238E27FC236}">
                <a16:creationId xmlns:a16="http://schemas.microsoft.com/office/drawing/2014/main" id="{F22520A8-1E44-85C3-F084-36A47C2334A1}"/>
              </a:ext>
            </a:extLst>
          </p:cNvPr>
          <p:cNvSpPr/>
          <p:nvPr/>
        </p:nvSpPr>
        <p:spPr>
          <a:xfrm>
            <a:off x="8377646" y="2542805"/>
            <a:ext cx="407579" cy="16493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2" name="図 21" descr="グラフィカル ユーザー インターフェイス, アプリケーション">
            <a:extLst>
              <a:ext uri="{FF2B5EF4-FFF2-40B4-BE49-F238E27FC236}">
                <a16:creationId xmlns:a16="http://schemas.microsoft.com/office/drawing/2014/main" id="{BB2E9016-A994-00B2-4964-07F2E222CB7F}"/>
              </a:ext>
            </a:extLst>
          </p:cNvPr>
          <p:cNvPicPr>
            <a:picLocks noChangeAspect="1"/>
          </p:cNvPicPr>
          <p:nvPr/>
        </p:nvPicPr>
        <p:blipFill rotWithShape="1">
          <a:blip r:embed="rId6">
            <a:extLst>
              <a:ext uri="{28A0092B-C50C-407E-A947-70E740481C1C}">
                <a14:useLocalDpi xmlns:a14="http://schemas.microsoft.com/office/drawing/2010/main" val="0"/>
              </a:ext>
            </a:extLst>
          </a:blip>
          <a:srcRect l="72192"/>
          <a:stretch/>
        </p:blipFill>
        <p:spPr>
          <a:xfrm>
            <a:off x="4885933" y="4142553"/>
            <a:ext cx="1375599" cy="843412"/>
          </a:xfrm>
          <a:prstGeom prst="rect">
            <a:avLst/>
          </a:prstGeom>
          <a:ln w="12700">
            <a:solidFill>
              <a:srgbClr val="D2D2D2"/>
            </a:solidFill>
          </a:ln>
        </p:spPr>
      </p:pic>
      <p:sp>
        <p:nvSpPr>
          <p:cNvPr id="23" name="正方形/長方形 22">
            <a:extLst>
              <a:ext uri="{FF2B5EF4-FFF2-40B4-BE49-F238E27FC236}">
                <a16:creationId xmlns:a16="http://schemas.microsoft.com/office/drawing/2014/main" id="{1099F0CF-04D5-98EF-B038-9F89E51BBEA6}"/>
              </a:ext>
            </a:extLst>
          </p:cNvPr>
          <p:cNvSpPr/>
          <p:nvPr/>
        </p:nvSpPr>
        <p:spPr>
          <a:xfrm>
            <a:off x="5553820" y="4615443"/>
            <a:ext cx="656411" cy="16493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367232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376363"/>
            <a:ext cx="5022470" cy="4429125"/>
          </a:xfrm>
        </p:spPr>
        <p:txBody>
          <a:bodyPr anchor="ctr"/>
          <a:lstStyle/>
          <a:p>
            <a:pPr>
              <a:lnSpc>
                <a:spcPct val="150000"/>
              </a:lnSpc>
              <a:buFont typeface="+mj-lt"/>
              <a:buAutoNum type="arabicPeriod" startAt="7"/>
            </a:pPr>
            <a:r>
              <a:rPr lang="ja-JP" altLang="en-US" dirty="0"/>
              <a:t> </a:t>
            </a:r>
            <a:r>
              <a:rPr lang="en-US" altLang="ja-JP" dirty="0"/>
              <a:t>IC</a:t>
            </a:r>
            <a:r>
              <a:rPr lang="ja-JP" altLang="en-US" dirty="0"/>
              <a:t>カードオプション</a:t>
            </a:r>
            <a:br>
              <a:rPr lang="en-US" altLang="ja-JP" sz="1800" dirty="0"/>
            </a:br>
            <a:r>
              <a:rPr lang="en-US" altLang="ja-JP" sz="1800" dirty="0"/>
              <a:t>7-1.  IC</a:t>
            </a:r>
            <a:r>
              <a:rPr lang="ja-JP" altLang="en-US" sz="1800" dirty="0"/>
              <a:t>カード乗車履歴の取込方法</a:t>
            </a:r>
            <a:br>
              <a:rPr lang="en-US" altLang="ja-JP" sz="1800" dirty="0"/>
            </a:br>
            <a:r>
              <a:rPr lang="en-US" altLang="ja-JP" sz="1800" dirty="0"/>
              <a:t>7-2.  </a:t>
            </a:r>
            <a:r>
              <a:rPr lang="ja-JP" altLang="en-US" sz="1800" dirty="0"/>
              <a:t>取り込んだ</a:t>
            </a:r>
            <a:r>
              <a:rPr lang="en-US" altLang="ja-JP" sz="1800" dirty="0"/>
              <a:t>IC</a:t>
            </a:r>
            <a:r>
              <a:rPr lang="ja-JP" altLang="en-US" sz="1800" dirty="0"/>
              <a:t>カード履歴を利用した         　　　</a:t>
            </a:r>
            <a:br>
              <a:rPr lang="en-US" altLang="ja-JP" sz="1800" dirty="0"/>
            </a:br>
            <a:r>
              <a:rPr lang="ja-JP" altLang="en-US" sz="1800" dirty="0"/>
              <a:t>　　　　 伝票作成方法</a:t>
            </a:r>
            <a:br>
              <a:rPr lang="en-US" altLang="ja-JP" sz="1800" dirty="0"/>
            </a:br>
            <a:r>
              <a:rPr lang="en-US" altLang="ja-JP" sz="1800" dirty="0"/>
              <a:t>7-3.</a:t>
            </a:r>
            <a:r>
              <a:rPr lang="ja-JP" altLang="en-US" sz="1800" dirty="0"/>
              <a:t>　業務外の</a:t>
            </a:r>
            <a:r>
              <a:rPr lang="en-US" altLang="ja-JP" sz="1800" dirty="0"/>
              <a:t>IC</a:t>
            </a:r>
            <a:r>
              <a:rPr lang="ja-JP" altLang="en-US" sz="1800" dirty="0"/>
              <a:t>カード履歴が</a:t>
            </a:r>
            <a:br>
              <a:rPr lang="en-US" altLang="ja-JP" sz="1800" dirty="0"/>
            </a:br>
            <a:r>
              <a:rPr lang="ja-JP" altLang="en-US" sz="1800" dirty="0"/>
              <a:t>         表示されないようにする方法</a:t>
            </a:r>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37</a:t>
            </a:fld>
            <a:endParaRPr lang="en-GB"/>
          </a:p>
        </p:txBody>
      </p:sp>
    </p:spTree>
    <p:extLst>
      <p:ext uri="{BB962C8B-B14F-4D97-AF65-F5344CB8AC3E}">
        <p14:creationId xmlns:p14="http://schemas.microsoft.com/office/powerpoint/2010/main" val="169907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7-1.  IC</a:t>
            </a:r>
            <a:r>
              <a:rPr lang="ja-JP" altLang="en-US" sz="2400" dirty="0"/>
              <a:t>カード乗車履歴の取込方法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38</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234073"/>
            <a:ext cx="8425656" cy="1128128"/>
          </a:xfrm>
        </p:spPr>
        <p:txBody>
          <a:bodyPr/>
          <a:lstStyle/>
          <a:p>
            <a:pPr marL="0" indent="0">
              <a:buNone/>
            </a:pPr>
            <a:r>
              <a:rPr lang="en-US" altLang="ja-JP" sz="1100" dirty="0">
                <a:solidFill>
                  <a:srgbClr val="464646"/>
                </a:solidFill>
              </a:rPr>
              <a:t>IC</a:t>
            </a:r>
            <a:r>
              <a:rPr lang="ja-JP" altLang="en-US" sz="1100" dirty="0">
                <a:solidFill>
                  <a:srgbClr val="464646"/>
                </a:solidFill>
              </a:rPr>
              <a:t>カードに記録されている乗車履歴を「楽楽精算」に取り込む方法を説明します。</a:t>
            </a:r>
            <a:endParaRPr lang="en-US" altLang="ja-JP" sz="1100" dirty="0">
              <a:solidFill>
                <a:srgbClr val="464646"/>
              </a:solidFill>
            </a:endParaRPr>
          </a:p>
          <a:p>
            <a:pPr marL="0" indent="0">
              <a:buNone/>
            </a:pPr>
            <a:endParaRPr lang="ja-JP" altLang="en-US" sz="1100" dirty="0">
              <a:solidFill>
                <a:srgbClr val="464646"/>
              </a:solidFill>
            </a:endParaRPr>
          </a:p>
          <a:p>
            <a:pPr marL="0" indent="0">
              <a:buNone/>
            </a:pPr>
            <a:r>
              <a:rPr lang="en-US" altLang="ja-JP" sz="1100" dirty="0">
                <a:solidFill>
                  <a:srgbClr val="464646"/>
                </a:solidFill>
              </a:rPr>
              <a:t>※</a:t>
            </a:r>
            <a:r>
              <a:rPr lang="ja-JP" altLang="en-US" sz="1100" dirty="0">
                <a:solidFill>
                  <a:srgbClr val="464646"/>
                </a:solidFill>
              </a:rPr>
              <a:t>交通機関系</a:t>
            </a:r>
            <a:r>
              <a:rPr lang="en-US" altLang="ja-JP" sz="1100" dirty="0">
                <a:solidFill>
                  <a:srgbClr val="464646"/>
                </a:solidFill>
              </a:rPr>
              <a:t>IC</a:t>
            </a:r>
            <a:r>
              <a:rPr lang="ja-JP" altLang="en-US" sz="1100" dirty="0">
                <a:solidFill>
                  <a:srgbClr val="464646"/>
                </a:solidFill>
              </a:rPr>
              <a:t>カードは、直近の</a:t>
            </a:r>
            <a:r>
              <a:rPr lang="en-US" altLang="ja-JP" sz="1100" dirty="0">
                <a:solidFill>
                  <a:srgbClr val="464646"/>
                </a:solidFill>
              </a:rPr>
              <a:t>19</a:t>
            </a:r>
            <a:r>
              <a:rPr lang="ja-JP" altLang="en-US" sz="1100" dirty="0">
                <a:solidFill>
                  <a:srgbClr val="464646"/>
                </a:solidFill>
              </a:rPr>
              <a:t>件分の履歴を</a:t>
            </a:r>
            <a:r>
              <a:rPr lang="en-US" altLang="ja-JP" sz="1100" b="1" dirty="0">
                <a:solidFill>
                  <a:srgbClr val="464646"/>
                </a:solidFill>
              </a:rPr>
              <a:t>IC</a:t>
            </a:r>
            <a:r>
              <a:rPr lang="ja-JP" altLang="en-US" sz="1100" b="1" dirty="0">
                <a:solidFill>
                  <a:srgbClr val="464646"/>
                </a:solidFill>
              </a:rPr>
              <a:t>カード内</a:t>
            </a:r>
            <a:r>
              <a:rPr lang="ja-JP" altLang="en-US" sz="1100" dirty="0">
                <a:solidFill>
                  <a:srgbClr val="464646"/>
                </a:solidFill>
              </a:rPr>
              <a:t>に保存しています。</a:t>
            </a:r>
            <a:br>
              <a:rPr lang="en-US" altLang="ja-JP" sz="1100" dirty="0">
                <a:solidFill>
                  <a:srgbClr val="464646"/>
                </a:solidFill>
              </a:rPr>
            </a:br>
            <a:r>
              <a:rPr lang="ja-JP" altLang="en-US" sz="1100" dirty="0">
                <a:solidFill>
                  <a:srgbClr val="464646"/>
                </a:solidFill>
              </a:rPr>
              <a:t>　　</a:t>
            </a:r>
            <a:r>
              <a:rPr lang="ja-JP" altLang="en-US" sz="1100" b="1" dirty="0">
                <a:solidFill>
                  <a:srgbClr val="464646"/>
                </a:solidFill>
              </a:rPr>
              <a:t>「楽楽精算」の中</a:t>
            </a:r>
            <a:r>
              <a:rPr lang="ja-JP" altLang="en-US" sz="1100" dirty="0">
                <a:solidFill>
                  <a:srgbClr val="464646"/>
                </a:solidFill>
              </a:rPr>
              <a:t>には最大で</a:t>
            </a:r>
            <a:r>
              <a:rPr lang="en-US" altLang="ja-JP" sz="1100" dirty="0">
                <a:solidFill>
                  <a:srgbClr val="464646"/>
                </a:solidFill>
              </a:rPr>
              <a:t>300</a:t>
            </a:r>
            <a:r>
              <a:rPr lang="ja-JP" altLang="en-US" sz="1100" dirty="0">
                <a:solidFill>
                  <a:srgbClr val="464646"/>
                </a:solidFill>
              </a:rPr>
              <a:t>件のデータを一時保存できます。</a:t>
            </a:r>
            <a:br>
              <a:rPr lang="ja-JP" altLang="en-US" sz="1100" dirty="0">
                <a:solidFill>
                  <a:srgbClr val="464646"/>
                </a:solidFill>
              </a:rPr>
            </a:br>
            <a:r>
              <a:rPr lang="en-US" altLang="ja-JP" sz="1100" dirty="0">
                <a:solidFill>
                  <a:srgbClr val="464646"/>
                </a:solidFill>
              </a:rPr>
              <a:t>※</a:t>
            </a:r>
            <a:r>
              <a:rPr lang="ja-JP" altLang="en-US" sz="1100" dirty="0">
                <a:solidFill>
                  <a:srgbClr val="464646"/>
                </a:solidFill>
              </a:rPr>
              <a:t>公共交通機関以外で利用した物販の履歴は取り込まれません。</a:t>
            </a:r>
          </a:p>
          <a:p>
            <a:pPr marL="0" indent="0">
              <a:buNone/>
            </a:pPr>
            <a:endParaRPr lang="ja-JP" altLang="en-US" dirty="0"/>
          </a:p>
        </p:txBody>
      </p:sp>
      <p:sp>
        <p:nvSpPr>
          <p:cNvPr id="3" name="コンテンツ プレースホルダー 12">
            <a:extLst>
              <a:ext uri="{FF2B5EF4-FFF2-40B4-BE49-F238E27FC236}">
                <a16:creationId xmlns:a16="http://schemas.microsoft.com/office/drawing/2014/main" id="{7C3AC5D4-6D15-41A2-4985-F1A8AD71570A}"/>
              </a:ext>
            </a:extLst>
          </p:cNvPr>
          <p:cNvSpPr txBox="1">
            <a:spLocks/>
          </p:cNvSpPr>
          <p:nvPr/>
        </p:nvSpPr>
        <p:spPr>
          <a:xfrm>
            <a:off x="360364" y="2476500"/>
            <a:ext cx="3924300" cy="390525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b="1" dirty="0" err="1">
                <a:solidFill>
                  <a:schemeClr val="tx2"/>
                </a:solidFill>
              </a:rPr>
              <a:t>PaSoRi</a:t>
            </a:r>
            <a:r>
              <a:rPr lang="en-US" altLang="ja-JP" b="1" dirty="0">
                <a:solidFill>
                  <a:schemeClr val="tx2"/>
                </a:solidFill>
              </a:rPr>
              <a:t>(RC-</a:t>
            </a:r>
            <a:r>
              <a:rPr lang="en-US" altLang="ja-JP" b="1" dirty="0" err="1">
                <a:solidFill>
                  <a:schemeClr val="tx2"/>
                </a:solidFill>
              </a:rPr>
              <a:t>S380</a:t>
            </a:r>
            <a:r>
              <a:rPr lang="ja-JP" altLang="en-US" b="1" dirty="0">
                <a:solidFill>
                  <a:schemeClr val="tx2"/>
                </a:solidFill>
              </a:rPr>
              <a:t>／</a:t>
            </a:r>
            <a:r>
              <a:rPr lang="en-US" altLang="ja-JP" b="1" dirty="0">
                <a:solidFill>
                  <a:schemeClr val="tx2"/>
                </a:solidFill>
              </a:rPr>
              <a:t>S)</a:t>
            </a:r>
            <a:r>
              <a:rPr lang="ja-JP" altLang="en-US" b="1" dirty="0">
                <a:solidFill>
                  <a:schemeClr val="tx2"/>
                </a:solidFill>
              </a:rPr>
              <a:t>を使用する場合</a:t>
            </a:r>
            <a:br>
              <a:rPr lang="ja-JP" altLang="en-US" dirty="0"/>
            </a:br>
            <a:r>
              <a:rPr lang="en-US" altLang="ja-JP" sz="1100" dirty="0"/>
              <a:t>1. </a:t>
            </a:r>
            <a:r>
              <a:rPr lang="en-US" altLang="ja-JP" sz="1100" dirty="0" err="1"/>
              <a:t>PaSoRi</a:t>
            </a:r>
            <a:r>
              <a:rPr lang="ja-JP" altLang="en-US" sz="1100" dirty="0"/>
              <a:t>を</a:t>
            </a:r>
            <a:r>
              <a:rPr lang="en-US" altLang="ja-JP" sz="1100" dirty="0"/>
              <a:t>PC</a:t>
            </a:r>
            <a:r>
              <a:rPr lang="ja-JP" altLang="en-US" sz="1100" dirty="0"/>
              <a:t>に</a:t>
            </a:r>
            <a:r>
              <a:rPr lang="en-US" altLang="ja-JP" sz="1100" dirty="0"/>
              <a:t>USB</a:t>
            </a:r>
            <a:r>
              <a:rPr lang="ja-JP" altLang="en-US" sz="1100" dirty="0"/>
              <a:t>接続する</a:t>
            </a:r>
            <a:br>
              <a:rPr lang="en-US" altLang="ja-JP" sz="1100" dirty="0"/>
            </a:br>
            <a:br>
              <a:rPr lang="en-US" altLang="ja-JP" sz="1100" dirty="0"/>
            </a:br>
            <a:r>
              <a:rPr lang="en-US" altLang="ja-JP" sz="1100" dirty="0"/>
              <a:t>2. </a:t>
            </a:r>
            <a:r>
              <a:rPr lang="ja-JP" altLang="en-US" sz="1100" dirty="0"/>
              <a:t>以下のいずれかの方法で「</a:t>
            </a:r>
            <a:r>
              <a:rPr lang="en-US" altLang="ja-JP" sz="1100" dirty="0"/>
              <a:t>IC</a:t>
            </a:r>
            <a:r>
              <a:rPr lang="ja-JP" altLang="en-US" sz="1100" dirty="0"/>
              <a:t>カード取り込み画面」を開く</a:t>
            </a:r>
            <a:endParaRPr lang="en-US" altLang="ja-JP" sz="1100" dirty="0"/>
          </a:p>
          <a:p>
            <a:pPr marL="0" indent="0">
              <a:buFont typeface="BIZ UDPGothic" panose="020B0400000000000000" pitchFamily="34" charset="-128"/>
              <a:buNone/>
            </a:pPr>
            <a:br>
              <a:rPr lang="en-US" altLang="ja-JP" sz="1100" dirty="0"/>
            </a:br>
            <a:r>
              <a:rPr lang="ja-JP" altLang="en-US" sz="1100" dirty="0"/>
              <a:t>・メイン画面右上 </a:t>
            </a:r>
            <a:r>
              <a:rPr lang="en-US" altLang="ja-JP" sz="1100" dirty="0"/>
              <a:t>&gt; </a:t>
            </a:r>
            <a:r>
              <a:rPr lang="ja-JP" altLang="en-US" sz="1100" dirty="0"/>
              <a:t>「</a:t>
            </a:r>
            <a:r>
              <a:rPr lang="en-US" altLang="ja-JP" sz="1100" dirty="0"/>
              <a:t>IC</a:t>
            </a:r>
            <a:r>
              <a:rPr lang="ja-JP" altLang="en-US" sz="1100" dirty="0"/>
              <a:t>カード取り込み」をクリック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または</a:t>
            </a:r>
            <a:br>
              <a:rPr lang="en-US" altLang="ja-JP" sz="1100" dirty="0"/>
            </a:br>
            <a:endParaRPr lang="en-US" altLang="ja-JP" sz="1100" dirty="0"/>
          </a:p>
          <a:p>
            <a:pPr marL="0" indent="0">
              <a:buFont typeface="BIZ UDPGothic" panose="020B0400000000000000" pitchFamily="34" charset="-128"/>
              <a:buNone/>
            </a:pPr>
            <a:r>
              <a:rPr lang="ja-JP" altLang="en-US" sz="1100" dirty="0"/>
              <a:t>・申請画面 </a:t>
            </a:r>
            <a:r>
              <a:rPr lang="en-US" altLang="ja-JP" sz="1100" dirty="0"/>
              <a:t>&gt; </a:t>
            </a:r>
            <a:r>
              <a:rPr lang="ja-JP" altLang="en-US" sz="1100" dirty="0"/>
              <a:t>「</a:t>
            </a:r>
            <a:r>
              <a:rPr lang="en-US" altLang="ja-JP" sz="1100" dirty="0"/>
              <a:t>IC</a:t>
            </a:r>
            <a:r>
              <a:rPr lang="ja-JP" altLang="en-US" sz="1100" dirty="0"/>
              <a:t>カード」をクリック</a:t>
            </a:r>
          </a:p>
          <a:p>
            <a:pPr marL="0" indent="0">
              <a:buFont typeface="BIZ UDPGothic" panose="020B0400000000000000" pitchFamily="34" charset="-128"/>
              <a:buNone/>
            </a:pPr>
            <a:r>
              <a:rPr lang="ja-JP" altLang="en-US" sz="1100" dirty="0"/>
              <a:t>　</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sp>
        <p:nvSpPr>
          <p:cNvPr id="4" name="コンテンツ プレースホルダー 12">
            <a:extLst>
              <a:ext uri="{FF2B5EF4-FFF2-40B4-BE49-F238E27FC236}">
                <a16:creationId xmlns:a16="http://schemas.microsoft.com/office/drawing/2014/main" id="{482475DD-9573-BDD1-92C5-DA2432F7340D}"/>
              </a:ext>
            </a:extLst>
          </p:cNvPr>
          <p:cNvSpPr txBox="1">
            <a:spLocks/>
          </p:cNvSpPr>
          <p:nvPr/>
        </p:nvSpPr>
        <p:spPr>
          <a:xfrm>
            <a:off x="4860925" y="2476500"/>
            <a:ext cx="3924300" cy="390525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br>
              <a:rPr lang="ja-JP" altLang="en-US" dirty="0">
                <a:solidFill>
                  <a:srgbClr val="464646"/>
                </a:solidFill>
              </a:rPr>
            </a:br>
            <a:r>
              <a:rPr lang="en-US" altLang="ja-JP" sz="1100" dirty="0">
                <a:solidFill>
                  <a:srgbClr val="464646"/>
                </a:solidFill>
              </a:rPr>
              <a:t>3</a:t>
            </a:r>
            <a:r>
              <a:rPr lang="ja-JP" altLang="en-US" sz="1100" dirty="0">
                <a:solidFill>
                  <a:srgbClr val="464646"/>
                </a:solidFill>
              </a:rPr>
              <a:t>．</a:t>
            </a:r>
            <a:r>
              <a:rPr lang="en-US" altLang="ja-JP" sz="1100" dirty="0">
                <a:solidFill>
                  <a:srgbClr val="464646"/>
                </a:solidFill>
              </a:rPr>
              <a:t>IC</a:t>
            </a:r>
            <a:r>
              <a:rPr lang="ja-JP" altLang="en-US" sz="1100" dirty="0">
                <a:solidFill>
                  <a:srgbClr val="464646"/>
                </a:solidFill>
              </a:rPr>
              <a:t>カードを</a:t>
            </a:r>
            <a:r>
              <a:rPr lang="en-US" altLang="ja-JP" sz="1100" dirty="0" err="1">
                <a:solidFill>
                  <a:srgbClr val="464646"/>
                </a:solidFill>
              </a:rPr>
              <a:t>PaSoRi</a:t>
            </a:r>
            <a:r>
              <a:rPr lang="ja-JP" altLang="en-US" sz="1100" dirty="0">
                <a:solidFill>
                  <a:srgbClr val="464646"/>
                </a:solidFill>
              </a:rPr>
              <a:t>にかざし、「取り込み開始」をクリック</a:t>
            </a: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r>
              <a:rPr lang="en-US" altLang="ja-JP" sz="1100" dirty="0">
                <a:solidFill>
                  <a:srgbClr val="464646"/>
                </a:solidFill>
              </a:rPr>
              <a:t>※</a:t>
            </a:r>
            <a:r>
              <a:rPr lang="ja-JP" altLang="en-US" sz="1100" dirty="0">
                <a:solidFill>
                  <a:srgbClr val="464646"/>
                </a:solidFill>
              </a:rPr>
              <a:t>共有パソコンなどで読み取り専用画面を使用する場合は、</a:t>
            </a:r>
            <a:br>
              <a:rPr lang="en-US" altLang="ja-JP" sz="1100" dirty="0">
                <a:solidFill>
                  <a:srgbClr val="464646"/>
                </a:solidFill>
              </a:rPr>
            </a:br>
            <a:r>
              <a:rPr lang="ja-JP" altLang="en-US" sz="1100" dirty="0">
                <a:solidFill>
                  <a:srgbClr val="464646"/>
                </a:solidFill>
              </a:rPr>
              <a:t>　 ログインせず画面立ち上げ後すぐに取込開始できます。</a:t>
            </a:r>
            <a:br>
              <a:rPr lang="en-US" altLang="ja-JP" sz="1100" dirty="0">
                <a:solidFill>
                  <a:srgbClr val="464646"/>
                </a:solidFill>
              </a:rPr>
            </a:br>
            <a:r>
              <a:rPr lang="ja-JP" altLang="en-US" sz="1100" dirty="0">
                <a:solidFill>
                  <a:srgbClr val="464646"/>
                </a:solidFill>
              </a:rPr>
              <a:t>　 （事前に自分のログイン画面で取り込みを行い、</a:t>
            </a:r>
            <a:r>
              <a:rPr lang="en-US" altLang="ja-JP" sz="1100" dirty="0">
                <a:solidFill>
                  <a:srgbClr val="464646"/>
                </a:solidFill>
              </a:rPr>
              <a:t>IC</a:t>
            </a:r>
            <a:r>
              <a:rPr lang="ja-JP" altLang="en-US" sz="1100" dirty="0">
                <a:solidFill>
                  <a:srgbClr val="464646"/>
                </a:solidFill>
              </a:rPr>
              <a:t>カードと</a:t>
            </a:r>
            <a:br>
              <a:rPr lang="en-US" altLang="ja-JP" sz="1100" dirty="0">
                <a:solidFill>
                  <a:srgbClr val="464646"/>
                </a:solidFill>
              </a:rPr>
            </a:br>
            <a:r>
              <a:rPr lang="ja-JP" altLang="en-US" sz="1100" dirty="0">
                <a:solidFill>
                  <a:srgbClr val="464646"/>
                </a:solidFill>
              </a:rPr>
              <a:t>　 </a:t>
            </a:r>
            <a:r>
              <a:rPr lang="en-US" altLang="ja-JP" sz="1100" dirty="0">
                <a:solidFill>
                  <a:srgbClr val="464646"/>
                </a:solidFill>
              </a:rPr>
              <a:t>ID</a:t>
            </a:r>
            <a:r>
              <a:rPr lang="ja-JP" altLang="en-US" sz="1100" dirty="0">
                <a:solidFill>
                  <a:srgbClr val="464646"/>
                </a:solidFill>
              </a:rPr>
              <a:t>を紐づけておく必要があります。）</a:t>
            </a:r>
          </a:p>
          <a:p>
            <a:pPr marL="0" indent="0">
              <a:buFont typeface="BIZ UDPGothic" panose="020B0400000000000000" pitchFamily="34" charset="-128"/>
              <a:buNone/>
            </a:pPr>
            <a:br>
              <a:rPr lang="en-US" altLang="ja-JP" sz="1100" dirty="0">
                <a:solidFill>
                  <a:srgbClr val="464646"/>
                </a:solidFill>
              </a:rPr>
            </a:br>
            <a:r>
              <a:rPr lang="ja-JP" altLang="en-US" sz="1100" dirty="0">
                <a:solidFill>
                  <a:srgbClr val="464646"/>
                </a:solidFill>
              </a:rPr>
              <a:t>≪以上≫</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pic>
        <p:nvPicPr>
          <p:cNvPr id="6" name="図 5">
            <a:extLst>
              <a:ext uri="{FF2B5EF4-FFF2-40B4-BE49-F238E27FC236}">
                <a16:creationId xmlns:a16="http://schemas.microsoft.com/office/drawing/2014/main" id="{2ABFA4D8-2191-C44B-A676-89B0DF8C3FA2}"/>
              </a:ext>
            </a:extLst>
          </p:cNvPr>
          <p:cNvPicPr>
            <a:picLocks noChangeAspect="1"/>
          </p:cNvPicPr>
          <p:nvPr/>
        </p:nvPicPr>
        <p:blipFill rotWithShape="1">
          <a:blip r:embed="rId2"/>
          <a:srcRect l="1214" t="18240" r="834" b="15169"/>
          <a:stretch/>
        </p:blipFill>
        <p:spPr>
          <a:xfrm>
            <a:off x="358775" y="3805385"/>
            <a:ext cx="3434485" cy="277807"/>
          </a:xfrm>
          <a:prstGeom prst="rect">
            <a:avLst/>
          </a:prstGeom>
          <a:ln w="12700">
            <a:solidFill>
              <a:srgbClr val="D2D2D2"/>
            </a:solidFill>
          </a:ln>
        </p:spPr>
      </p:pic>
      <p:sp>
        <p:nvSpPr>
          <p:cNvPr id="7" name="正方形/長方形 6">
            <a:extLst>
              <a:ext uri="{FF2B5EF4-FFF2-40B4-BE49-F238E27FC236}">
                <a16:creationId xmlns:a16="http://schemas.microsoft.com/office/drawing/2014/main" id="{01725330-2BD8-E2DF-788E-992012C27C9E}"/>
              </a:ext>
            </a:extLst>
          </p:cNvPr>
          <p:cNvSpPr/>
          <p:nvPr/>
        </p:nvSpPr>
        <p:spPr>
          <a:xfrm>
            <a:off x="1543049" y="3805385"/>
            <a:ext cx="1228725" cy="2918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8" name="図 7">
            <a:extLst>
              <a:ext uri="{FF2B5EF4-FFF2-40B4-BE49-F238E27FC236}">
                <a16:creationId xmlns:a16="http://schemas.microsoft.com/office/drawing/2014/main" id="{BF358A8C-68E0-C555-EF85-F0992813AEF5}"/>
              </a:ext>
            </a:extLst>
          </p:cNvPr>
          <p:cNvPicPr>
            <a:picLocks noChangeAspect="1"/>
          </p:cNvPicPr>
          <p:nvPr/>
        </p:nvPicPr>
        <p:blipFill rotWithShape="1">
          <a:blip r:embed="rId3"/>
          <a:srcRect l="859" t="5541" r="1612" b="6578"/>
          <a:stretch/>
        </p:blipFill>
        <p:spPr>
          <a:xfrm>
            <a:off x="387350" y="5038725"/>
            <a:ext cx="3577896" cy="1323975"/>
          </a:xfrm>
          <a:prstGeom prst="rect">
            <a:avLst/>
          </a:prstGeom>
          <a:ln w="12700">
            <a:solidFill>
              <a:srgbClr val="D2D2D2"/>
            </a:solidFill>
          </a:ln>
        </p:spPr>
      </p:pic>
      <p:sp>
        <p:nvSpPr>
          <p:cNvPr id="9" name="正方形/長方形 8">
            <a:extLst>
              <a:ext uri="{FF2B5EF4-FFF2-40B4-BE49-F238E27FC236}">
                <a16:creationId xmlns:a16="http://schemas.microsoft.com/office/drawing/2014/main" id="{77A96010-F6C1-E8F9-C50D-AA2089D1E2B5}"/>
              </a:ext>
            </a:extLst>
          </p:cNvPr>
          <p:cNvSpPr/>
          <p:nvPr/>
        </p:nvSpPr>
        <p:spPr>
          <a:xfrm>
            <a:off x="1889857" y="5878895"/>
            <a:ext cx="548543" cy="20748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861087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7-1.  IC</a:t>
            </a:r>
            <a:r>
              <a:rPr lang="ja-JP" altLang="en-US" sz="2400" dirty="0"/>
              <a:t>カード乗車履歴の取込方法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39</a:t>
            </a:fld>
            <a:endParaRPr lang="en-GB"/>
          </a:p>
        </p:txBody>
      </p:sp>
      <p:sp>
        <p:nvSpPr>
          <p:cNvPr id="3" name="コンテンツ プレースホルダー 12">
            <a:extLst>
              <a:ext uri="{FF2B5EF4-FFF2-40B4-BE49-F238E27FC236}">
                <a16:creationId xmlns:a16="http://schemas.microsoft.com/office/drawing/2014/main" id="{7C3AC5D4-6D15-41A2-4985-F1A8AD71570A}"/>
              </a:ext>
            </a:extLst>
          </p:cNvPr>
          <p:cNvSpPr txBox="1">
            <a:spLocks/>
          </p:cNvSpPr>
          <p:nvPr/>
        </p:nvSpPr>
        <p:spPr>
          <a:xfrm>
            <a:off x="360364" y="1233488"/>
            <a:ext cx="39243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b="1" dirty="0">
                <a:solidFill>
                  <a:schemeClr val="tx2"/>
                </a:solidFill>
              </a:rPr>
              <a:t>Android</a:t>
            </a:r>
            <a:r>
              <a:rPr lang="ja-JP" altLang="en-US" b="1" dirty="0">
                <a:solidFill>
                  <a:schemeClr val="tx2"/>
                </a:solidFill>
              </a:rPr>
              <a:t>端末を使用する場合</a:t>
            </a:r>
            <a:endParaRPr lang="en-US" altLang="ja-JP" dirty="0"/>
          </a:p>
          <a:p>
            <a:pPr marL="0" indent="0">
              <a:buFont typeface="BIZ UDPGothic" panose="020B0400000000000000" pitchFamily="34" charset="-128"/>
              <a:buNone/>
            </a:pPr>
            <a:r>
              <a:rPr lang="en-US" altLang="ja-JP" sz="1100" dirty="0"/>
              <a:t>※Google Play</a:t>
            </a:r>
            <a:r>
              <a:rPr lang="ja-JP" altLang="en-US" sz="1100" dirty="0"/>
              <a:t>より</a:t>
            </a:r>
            <a:br>
              <a:rPr lang="en-US" altLang="ja-JP" sz="1100" dirty="0"/>
            </a:br>
            <a:r>
              <a:rPr lang="ja-JP" altLang="en-US" sz="1100" dirty="0"/>
              <a:t>　 </a:t>
            </a:r>
            <a:r>
              <a:rPr lang="en-US" altLang="ja-JP" sz="1100" dirty="0"/>
              <a:t>Android</a:t>
            </a:r>
            <a:r>
              <a:rPr lang="ja-JP" altLang="en-US" sz="1100" dirty="0"/>
              <a:t>版「楽楽精算</a:t>
            </a:r>
            <a:r>
              <a:rPr lang="en-US" altLang="ja-JP" sz="1100" dirty="0"/>
              <a:t>IC</a:t>
            </a:r>
            <a:r>
              <a:rPr lang="ja-JP" altLang="en-US" sz="1100" dirty="0"/>
              <a:t>リーダー」アプリ</a:t>
            </a:r>
            <a:br>
              <a:rPr lang="ja-JP" altLang="en-US" sz="1100" dirty="0"/>
            </a:br>
            <a:r>
              <a:rPr lang="ja-JP" altLang="en-US" sz="1100" dirty="0"/>
              <a:t>　 をインストールしてください。</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b="1" dirty="0">
                <a:solidFill>
                  <a:schemeClr val="tx2"/>
                </a:solidFill>
              </a:rPr>
              <a:t>アプリの初期設定</a:t>
            </a:r>
            <a:endParaRPr lang="en-US" altLang="ja-JP" b="1" dirty="0">
              <a:solidFill>
                <a:schemeClr val="tx2"/>
              </a:solidFill>
            </a:endParaRPr>
          </a:p>
          <a:p>
            <a:pPr marL="0" indent="0">
              <a:buFont typeface="BIZ UDPGothic" panose="020B0400000000000000" pitchFamily="34" charset="-128"/>
              <a:buNone/>
            </a:pPr>
            <a:r>
              <a:rPr lang="ja-JP" altLang="en-US" sz="1100" dirty="0"/>
              <a:t>アプリに「楽楽精算」</a:t>
            </a:r>
            <a:r>
              <a:rPr lang="en-US" altLang="ja-JP" sz="1100" dirty="0"/>
              <a:t>URL</a:t>
            </a:r>
            <a:r>
              <a:rPr lang="ja-JP" altLang="en-US" sz="1100" dirty="0"/>
              <a:t>（</a:t>
            </a:r>
            <a:r>
              <a:rPr lang="en-US" altLang="ja-JP" sz="1100" dirty="0"/>
              <a:t>PC</a:t>
            </a:r>
            <a:r>
              <a:rPr lang="ja-JP" altLang="en-US" sz="1100" dirty="0"/>
              <a:t>版</a:t>
            </a:r>
            <a:r>
              <a:rPr lang="en-US" altLang="ja-JP" sz="1100" dirty="0"/>
              <a:t>URL</a:t>
            </a:r>
            <a:r>
              <a:rPr lang="ja-JP" altLang="en-US" sz="1100" dirty="0"/>
              <a:t>、</a:t>
            </a:r>
            <a:br>
              <a:rPr lang="en-US" altLang="ja-JP" sz="1100" dirty="0"/>
            </a:br>
            <a:r>
              <a:rPr lang="ja-JP" altLang="en-US" sz="1100" dirty="0"/>
              <a:t>末尾</a:t>
            </a:r>
            <a:r>
              <a:rPr lang="en-US" altLang="ja-JP" sz="1100" dirty="0"/>
              <a:t>a</a:t>
            </a:r>
            <a:r>
              <a:rPr lang="ja-JP" altLang="en-US" sz="1100" dirty="0"/>
              <a:t>）を登録します。（</a:t>
            </a:r>
            <a:r>
              <a:rPr lang="en-US" altLang="ja-JP" sz="1100" dirty="0" err="1"/>
              <a:t>P.9</a:t>
            </a:r>
            <a:r>
              <a:rPr lang="ja-JP" altLang="en-US" sz="1100" dirty="0"/>
              <a:t>参照）</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en-US" altLang="ja-JP" sz="1100" dirty="0"/>
            </a:br>
            <a:r>
              <a:rPr lang="en-US" altLang="ja-JP" sz="900" dirty="0"/>
              <a:t>※</a:t>
            </a:r>
            <a:r>
              <a:rPr lang="ja-JP" altLang="en-US" sz="900" dirty="0"/>
              <a:t>スマホブラウザ版</a:t>
            </a:r>
            <a:r>
              <a:rPr lang="en-US" altLang="ja-JP" sz="900" dirty="0"/>
              <a:t>URL</a:t>
            </a:r>
            <a:r>
              <a:rPr lang="ja-JP" altLang="en-US" sz="900" dirty="0"/>
              <a:t>（末尾</a:t>
            </a:r>
            <a:r>
              <a:rPr lang="en-US" altLang="ja-JP" sz="900" dirty="0"/>
              <a:t>m</a:t>
            </a:r>
            <a:r>
              <a:rPr lang="ja-JP" altLang="en-US" sz="900" dirty="0"/>
              <a:t>）は登録できません。</a:t>
            </a:r>
          </a:p>
          <a:p>
            <a:pPr marL="0" indent="0">
              <a:buFont typeface="BIZ UDPGothic" panose="020B0400000000000000" pitchFamily="34" charset="-128"/>
              <a:buNone/>
            </a:pPr>
            <a:r>
              <a:rPr lang="en-US" altLang="ja-JP" sz="900" dirty="0"/>
              <a:t>※URL</a:t>
            </a:r>
            <a:r>
              <a:rPr lang="ja-JP" altLang="en-US" sz="900" dirty="0"/>
              <a:t>は、コピー＆ペーストでの入力や、</a:t>
            </a:r>
            <a:r>
              <a:rPr lang="en-US" altLang="ja-JP" sz="900" dirty="0"/>
              <a:t>QR</a:t>
            </a:r>
            <a:r>
              <a:rPr lang="ja-JP" altLang="en-US" sz="900" dirty="0"/>
              <a:t>コードでの読取も可能です。</a:t>
            </a:r>
            <a:br>
              <a:rPr lang="en-US" altLang="ja-JP" sz="900" dirty="0"/>
            </a:br>
            <a:r>
              <a:rPr lang="ja-JP" altLang="en-US" sz="900" dirty="0"/>
              <a:t>　</a:t>
            </a:r>
            <a:r>
              <a:rPr lang="en-US" altLang="ja-JP" sz="900" dirty="0"/>
              <a:t>QR</a:t>
            </a:r>
            <a:r>
              <a:rPr lang="ja-JP" altLang="en-US" sz="900" dirty="0"/>
              <a:t>コードは、「楽楽精算」ログイン後右上の「</a:t>
            </a:r>
            <a:r>
              <a:rPr lang="en-US" altLang="ja-JP" sz="900" dirty="0"/>
              <a:t>IC</a:t>
            </a:r>
            <a:r>
              <a:rPr lang="ja-JP" altLang="en-US" sz="900" dirty="0"/>
              <a:t>カード取り込み」または、</a:t>
            </a:r>
            <a:br>
              <a:rPr lang="en-US" altLang="ja-JP" sz="900" dirty="0"/>
            </a:br>
            <a:r>
              <a:rPr lang="ja-JP" altLang="en-US" sz="900" dirty="0"/>
              <a:t>　申請画面の「</a:t>
            </a:r>
            <a:r>
              <a:rPr lang="en-US" altLang="ja-JP" sz="900" dirty="0"/>
              <a:t>IC</a:t>
            </a:r>
            <a:r>
              <a:rPr lang="ja-JP" altLang="en-US" sz="900" dirty="0"/>
              <a:t>カード」ボタンをクリックすると、表示されます。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sp>
        <p:nvSpPr>
          <p:cNvPr id="4" name="コンテンツ プレースホルダー 12">
            <a:extLst>
              <a:ext uri="{FF2B5EF4-FFF2-40B4-BE49-F238E27FC236}">
                <a16:creationId xmlns:a16="http://schemas.microsoft.com/office/drawing/2014/main" id="{482475DD-9573-BDD1-92C5-DA2432F7340D}"/>
              </a:ext>
            </a:extLst>
          </p:cNvPr>
          <p:cNvSpPr txBox="1">
            <a:spLocks/>
          </p:cNvSpPr>
          <p:nvPr/>
        </p:nvSpPr>
        <p:spPr>
          <a:xfrm>
            <a:off x="4860925" y="1233488"/>
            <a:ext cx="39243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1.</a:t>
            </a:r>
            <a:r>
              <a:rPr lang="ja-JP" altLang="en-US" sz="1100" dirty="0"/>
              <a:t>アプリを起動し、「</a:t>
            </a:r>
            <a:r>
              <a:rPr lang="en-US" altLang="ja-JP" sz="1100" dirty="0"/>
              <a:t>IC</a:t>
            </a:r>
            <a:r>
              <a:rPr lang="ja-JP" altLang="en-US" sz="1100" dirty="0"/>
              <a:t>カード読み取り画面」が表示されたら</a:t>
            </a:r>
            <a:endParaRPr lang="en-US" altLang="ja-JP" sz="1100" dirty="0"/>
          </a:p>
          <a:p>
            <a:pPr marL="0" indent="0">
              <a:buFont typeface="BIZ UDPGothic" panose="020B0400000000000000" pitchFamily="34" charset="-128"/>
              <a:buNone/>
            </a:pPr>
            <a:r>
              <a:rPr lang="ja-JP" altLang="en-US" sz="1100" dirty="0"/>
              <a:t>　 </a:t>
            </a:r>
            <a:r>
              <a:rPr lang="en-US" altLang="ja-JP" sz="1100" dirty="0"/>
              <a:t>IC</a:t>
            </a:r>
            <a:r>
              <a:rPr lang="ja-JP" altLang="en-US" sz="1100" dirty="0"/>
              <a:t>カードを</a:t>
            </a:r>
            <a:r>
              <a:rPr lang="en-US" altLang="ja-JP" sz="1100" dirty="0"/>
              <a:t>Android</a:t>
            </a:r>
            <a:r>
              <a:rPr lang="ja-JP" altLang="en-US" sz="1100" dirty="0"/>
              <a:t>端末の背面の</a:t>
            </a:r>
            <a:r>
              <a:rPr lang="en-US" altLang="ja-JP" sz="1100" dirty="0"/>
              <a:t>NFC</a:t>
            </a:r>
            <a:r>
              <a:rPr lang="ja-JP" altLang="en-US" sz="1100" dirty="0"/>
              <a:t>マークにかざす</a:t>
            </a:r>
            <a:br>
              <a:rPr lang="ja-JP" altLang="en-US" sz="1100" dirty="0"/>
            </a:b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２</a:t>
            </a:r>
            <a:r>
              <a:rPr lang="en-US" altLang="ja-JP" sz="1100" dirty="0"/>
              <a:t>. </a:t>
            </a:r>
            <a:r>
              <a:rPr lang="ja-JP" altLang="en-US" sz="1100" dirty="0"/>
              <a:t>初めて「楽楽精算」に取り込む</a:t>
            </a:r>
            <a:r>
              <a:rPr lang="en-US" altLang="ja-JP" sz="1100" dirty="0"/>
              <a:t>IC</a:t>
            </a:r>
            <a:r>
              <a:rPr lang="ja-JP" altLang="en-US" sz="1100" dirty="0"/>
              <a:t>カードをかざした場合、</a:t>
            </a:r>
            <a:endParaRPr lang="en-US" altLang="ja-JP" sz="1100" dirty="0"/>
          </a:p>
          <a:p>
            <a:pPr marL="0" indent="0">
              <a:buFont typeface="BIZ UDPGothic" panose="020B0400000000000000" pitchFamily="34" charset="-128"/>
              <a:buNone/>
            </a:pPr>
            <a:r>
              <a:rPr lang="ja-JP" altLang="en-US" sz="1100" dirty="0"/>
              <a:t>　　「初回登録を実行してください」というメッセージが出ます。</a:t>
            </a:r>
            <a:br>
              <a:rPr lang="en-US" altLang="ja-JP" sz="1100" dirty="0"/>
            </a:br>
            <a:r>
              <a:rPr lang="ja-JP" altLang="en-US" sz="1100" dirty="0"/>
              <a:t>　　</a:t>
            </a:r>
            <a:r>
              <a:rPr lang="en-US" altLang="ja-JP" sz="1100" dirty="0"/>
              <a:t>IC</a:t>
            </a:r>
            <a:r>
              <a:rPr lang="ja-JP" altLang="en-US" sz="1100" dirty="0"/>
              <a:t>カードと紐づけたい</a:t>
            </a:r>
            <a:r>
              <a:rPr lang="en-US" altLang="ja-JP" sz="1100" dirty="0"/>
              <a:t>ID</a:t>
            </a:r>
            <a:r>
              <a:rPr lang="ja-JP" altLang="en-US" sz="1100" dirty="0"/>
              <a:t>・パスワードを入力し、「</a:t>
            </a:r>
            <a:r>
              <a:rPr lang="en-US" altLang="ja-JP" sz="1100" dirty="0"/>
              <a:t>IC</a:t>
            </a:r>
            <a:r>
              <a:rPr lang="ja-JP" altLang="en-US" sz="1100" dirty="0"/>
              <a:t>カードを</a:t>
            </a:r>
            <a:br>
              <a:rPr lang="en-US" altLang="ja-JP" sz="1100" dirty="0"/>
            </a:br>
            <a:r>
              <a:rPr lang="ja-JP" altLang="en-US" sz="1100" dirty="0"/>
              <a:t>　　登録する」をタップ</a:t>
            </a:r>
          </a:p>
          <a:p>
            <a:pPr marL="0" indent="0">
              <a:buFont typeface="BIZ UDPGothic" panose="020B0400000000000000" pitchFamily="34" charset="-128"/>
              <a:buNone/>
            </a:pPr>
            <a:endParaRPr lang="ja-JP" altLang="en-US" sz="1100" dirty="0"/>
          </a:p>
        </p:txBody>
      </p:sp>
      <p:pic>
        <p:nvPicPr>
          <p:cNvPr id="15" name="図 14" descr="アイコン">
            <a:extLst>
              <a:ext uri="{FF2B5EF4-FFF2-40B4-BE49-F238E27FC236}">
                <a16:creationId xmlns:a16="http://schemas.microsoft.com/office/drawing/2014/main" id="{B75835C9-E9BA-F565-DB31-883B6DABF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612" y="1462237"/>
            <a:ext cx="776138" cy="776138"/>
          </a:xfrm>
          <a:prstGeom prst="rect">
            <a:avLst/>
          </a:prstGeom>
        </p:spPr>
      </p:pic>
      <p:pic>
        <p:nvPicPr>
          <p:cNvPr id="18" name="図 17" descr="グラフィカル ユーザー インターフェイス, テキスト, アプリケーション, メール">
            <a:extLst>
              <a:ext uri="{FF2B5EF4-FFF2-40B4-BE49-F238E27FC236}">
                <a16:creationId xmlns:a16="http://schemas.microsoft.com/office/drawing/2014/main" id="{700C3EB2-55BC-07A5-C53D-2D2394B5A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3" y="4914900"/>
            <a:ext cx="3616702" cy="1466850"/>
          </a:xfrm>
          <a:prstGeom prst="rect">
            <a:avLst/>
          </a:prstGeom>
          <a:ln w="12700">
            <a:solidFill>
              <a:srgbClr val="D2D2D2"/>
            </a:solidFill>
          </a:ln>
        </p:spPr>
      </p:pic>
      <p:pic>
        <p:nvPicPr>
          <p:cNvPr id="19" name="図 18">
            <a:extLst>
              <a:ext uri="{FF2B5EF4-FFF2-40B4-BE49-F238E27FC236}">
                <a16:creationId xmlns:a16="http://schemas.microsoft.com/office/drawing/2014/main" id="{19DCCA3F-94D9-D030-08A9-DD2D8F476C73}"/>
              </a:ext>
            </a:extLst>
          </p:cNvPr>
          <p:cNvPicPr>
            <a:picLocks noChangeAspect="1"/>
          </p:cNvPicPr>
          <p:nvPr/>
        </p:nvPicPr>
        <p:blipFill rotWithShape="1">
          <a:blip r:embed="rId4">
            <a:extLst>
              <a:ext uri="{28A0092B-C50C-407E-A947-70E740481C1C}">
                <a14:useLocalDpi xmlns:a14="http://schemas.microsoft.com/office/drawing/2010/main" val="0"/>
              </a:ext>
            </a:extLst>
          </a:blip>
          <a:srcRect b="15070"/>
          <a:stretch/>
        </p:blipFill>
        <p:spPr>
          <a:xfrm>
            <a:off x="3019426" y="2485066"/>
            <a:ext cx="1246188" cy="1498335"/>
          </a:xfrm>
          <a:prstGeom prst="rect">
            <a:avLst/>
          </a:prstGeom>
          <a:ln w="12700">
            <a:solidFill>
              <a:srgbClr val="D2D2D2"/>
            </a:solidFill>
          </a:ln>
        </p:spPr>
      </p:pic>
      <p:grpSp>
        <p:nvGrpSpPr>
          <p:cNvPr id="29" name="グループ化 28">
            <a:extLst>
              <a:ext uri="{FF2B5EF4-FFF2-40B4-BE49-F238E27FC236}">
                <a16:creationId xmlns:a16="http://schemas.microsoft.com/office/drawing/2014/main" id="{F014DA79-BF33-811F-4EDF-381D94B79CCE}"/>
              </a:ext>
            </a:extLst>
          </p:cNvPr>
          <p:cNvGrpSpPr/>
          <p:nvPr/>
        </p:nvGrpSpPr>
        <p:grpSpPr>
          <a:xfrm>
            <a:off x="4889500" y="1763727"/>
            <a:ext cx="2815602" cy="1439146"/>
            <a:chOff x="931019" y="1672702"/>
            <a:chExt cx="3761753" cy="1922755"/>
          </a:xfrm>
        </p:grpSpPr>
        <p:pic>
          <p:nvPicPr>
            <p:cNvPr id="30" name="図 29">
              <a:extLst>
                <a:ext uri="{FF2B5EF4-FFF2-40B4-BE49-F238E27FC236}">
                  <a16:creationId xmlns:a16="http://schemas.microsoft.com/office/drawing/2014/main" id="{C85C1126-0658-9238-D2AE-F1A77483B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019" y="1672702"/>
              <a:ext cx="1261544" cy="1912921"/>
            </a:xfrm>
            <a:prstGeom prst="rect">
              <a:avLst/>
            </a:prstGeom>
            <a:ln w="12700">
              <a:solidFill>
                <a:srgbClr val="D2D2D2"/>
              </a:solidFill>
            </a:ln>
          </p:spPr>
        </p:pic>
        <p:grpSp>
          <p:nvGrpSpPr>
            <p:cNvPr id="31" name="グループ化 30">
              <a:extLst>
                <a:ext uri="{FF2B5EF4-FFF2-40B4-BE49-F238E27FC236}">
                  <a16:creationId xmlns:a16="http://schemas.microsoft.com/office/drawing/2014/main" id="{4561FEF5-6C74-3185-703E-A25E77089A2E}"/>
                </a:ext>
              </a:extLst>
            </p:cNvPr>
            <p:cNvGrpSpPr/>
            <p:nvPr/>
          </p:nvGrpSpPr>
          <p:grpSpPr>
            <a:xfrm>
              <a:off x="2308400" y="1672703"/>
              <a:ext cx="1092395" cy="1922754"/>
              <a:chOff x="0" y="0"/>
              <a:chExt cx="1280583" cy="2307165"/>
            </a:xfrm>
          </p:grpSpPr>
          <p:sp>
            <p:nvSpPr>
              <p:cNvPr id="38" name="角丸四角形 2871">
                <a:extLst>
                  <a:ext uri="{FF2B5EF4-FFF2-40B4-BE49-F238E27FC236}">
                    <a16:creationId xmlns:a16="http://schemas.microsoft.com/office/drawing/2014/main" id="{98079D60-36F8-EC3C-4F09-8CD0CCD22AA0}"/>
                  </a:ext>
                </a:extLst>
              </p:cNvPr>
              <p:cNvSpPr/>
              <p:nvPr/>
            </p:nvSpPr>
            <p:spPr>
              <a:xfrm>
                <a:off x="42334" y="0"/>
                <a:ext cx="1238249" cy="2307165"/>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39" name="角丸四角形 2872">
                <a:extLst>
                  <a:ext uri="{FF2B5EF4-FFF2-40B4-BE49-F238E27FC236}">
                    <a16:creationId xmlns:a16="http://schemas.microsoft.com/office/drawing/2014/main" id="{03547E29-8F19-E09E-BF1D-8F08E4BA0458}"/>
                  </a:ext>
                </a:extLst>
              </p:cNvPr>
              <p:cNvSpPr/>
              <p:nvPr/>
            </p:nvSpPr>
            <p:spPr>
              <a:xfrm>
                <a:off x="0" y="211665"/>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40" name="角丸四角形 2873">
                <a:extLst>
                  <a:ext uri="{FF2B5EF4-FFF2-40B4-BE49-F238E27FC236}">
                    <a16:creationId xmlns:a16="http://schemas.microsoft.com/office/drawing/2014/main" id="{3EB2FA19-F056-F870-D872-654F9A05B340}"/>
                  </a:ext>
                </a:extLst>
              </p:cNvPr>
              <p:cNvSpPr/>
              <p:nvPr/>
            </p:nvSpPr>
            <p:spPr>
              <a:xfrm>
                <a:off x="0" y="507999"/>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pic>
          <p:nvPicPr>
            <p:cNvPr id="32" name="図 31">
              <a:extLst>
                <a:ext uri="{FF2B5EF4-FFF2-40B4-BE49-F238E27FC236}">
                  <a16:creationId xmlns:a16="http://schemas.microsoft.com/office/drawing/2014/main" id="{03D9B13A-CFF7-F77F-A9E2-2B24CC94C3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9300" y="1960589"/>
              <a:ext cx="318770" cy="318770"/>
            </a:xfrm>
            <a:prstGeom prst="rect">
              <a:avLst/>
            </a:prstGeom>
          </p:spPr>
        </p:pic>
        <p:grpSp>
          <p:nvGrpSpPr>
            <p:cNvPr id="33" name="グループ化 32">
              <a:extLst>
                <a:ext uri="{FF2B5EF4-FFF2-40B4-BE49-F238E27FC236}">
                  <a16:creationId xmlns:a16="http://schemas.microsoft.com/office/drawing/2014/main" id="{F35E7D8C-0B84-0491-193B-96ABD504C0AF}"/>
                </a:ext>
              </a:extLst>
            </p:cNvPr>
            <p:cNvGrpSpPr/>
            <p:nvPr/>
          </p:nvGrpSpPr>
          <p:grpSpPr>
            <a:xfrm>
              <a:off x="3600377" y="1672703"/>
              <a:ext cx="1092395" cy="1922754"/>
              <a:chOff x="0" y="0"/>
              <a:chExt cx="1280583" cy="2307165"/>
            </a:xfrm>
          </p:grpSpPr>
          <p:sp>
            <p:nvSpPr>
              <p:cNvPr id="35" name="角丸四角形 2875">
                <a:extLst>
                  <a:ext uri="{FF2B5EF4-FFF2-40B4-BE49-F238E27FC236}">
                    <a16:creationId xmlns:a16="http://schemas.microsoft.com/office/drawing/2014/main" id="{D81B7936-D8F2-6DB0-5113-005D037EA606}"/>
                  </a:ext>
                </a:extLst>
              </p:cNvPr>
              <p:cNvSpPr/>
              <p:nvPr/>
            </p:nvSpPr>
            <p:spPr>
              <a:xfrm>
                <a:off x="42334" y="0"/>
                <a:ext cx="1238249" cy="2307165"/>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36" name="角丸四角形 2876">
                <a:extLst>
                  <a:ext uri="{FF2B5EF4-FFF2-40B4-BE49-F238E27FC236}">
                    <a16:creationId xmlns:a16="http://schemas.microsoft.com/office/drawing/2014/main" id="{68777BE3-1B77-1EA5-42C5-FCC6B4C2B193}"/>
                  </a:ext>
                </a:extLst>
              </p:cNvPr>
              <p:cNvSpPr/>
              <p:nvPr/>
            </p:nvSpPr>
            <p:spPr>
              <a:xfrm>
                <a:off x="0" y="211665"/>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37" name="角丸四角形 2877">
                <a:extLst>
                  <a:ext uri="{FF2B5EF4-FFF2-40B4-BE49-F238E27FC236}">
                    <a16:creationId xmlns:a16="http://schemas.microsoft.com/office/drawing/2014/main" id="{EF743B97-19E3-492F-5341-1C05C4BEDC55}"/>
                  </a:ext>
                </a:extLst>
              </p:cNvPr>
              <p:cNvSpPr/>
              <p:nvPr/>
            </p:nvSpPr>
            <p:spPr>
              <a:xfrm>
                <a:off x="0" y="507999"/>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pic>
          <p:nvPicPr>
            <p:cNvPr id="34" name="図 33">
              <a:extLst>
                <a:ext uri="{FF2B5EF4-FFF2-40B4-BE49-F238E27FC236}">
                  <a16:creationId xmlns:a16="http://schemas.microsoft.com/office/drawing/2014/main" id="{489EFEDD-963D-3776-A7B5-F258655E2E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1133" y="1966293"/>
              <a:ext cx="284480" cy="284480"/>
            </a:xfrm>
            <a:prstGeom prst="rect">
              <a:avLst/>
            </a:prstGeom>
          </p:spPr>
        </p:pic>
      </p:grpSp>
      <p:pic>
        <p:nvPicPr>
          <p:cNvPr id="43" name="図 42" descr="グラフィカル ユーザー インターフェイス, アプリケーション&#10;&#10;自動的に生成された説明">
            <a:extLst>
              <a:ext uri="{FF2B5EF4-FFF2-40B4-BE49-F238E27FC236}">
                <a16:creationId xmlns:a16="http://schemas.microsoft.com/office/drawing/2014/main" id="{856B6DDF-CAAA-CA1B-3F68-865AD60D18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5091" y="4391184"/>
            <a:ext cx="1368514" cy="1990566"/>
          </a:xfrm>
          <a:prstGeom prst="rect">
            <a:avLst/>
          </a:prstGeom>
          <a:ln w="12700">
            <a:solidFill>
              <a:srgbClr val="D2D2D2"/>
            </a:solidFill>
          </a:ln>
        </p:spPr>
      </p:pic>
      <p:pic>
        <p:nvPicPr>
          <p:cNvPr id="45" name="図 44" descr="グラフィカル ユーザー インターフェイス, アプリケーション&#10;&#10;中程度の精度で自動的に生成された説明">
            <a:extLst>
              <a:ext uri="{FF2B5EF4-FFF2-40B4-BE49-F238E27FC236}">
                <a16:creationId xmlns:a16="http://schemas.microsoft.com/office/drawing/2014/main" id="{BD2F63DB-2D13-48FB-F03D-131FABC58086}"/>
              </a:ext>
            </a:extLst>
          </p:cNvPr>
          <p:cNvPicPr>
            <a:picLocks noChangeAspect="1"/>
          </p:cNvPicPr>
          <p:nvPr/>
        </p:nvPicPr>
        <p:blipFill rotWithShape="1">
          <a:blip r:embed="rId9">
            <a:extLst>
              <a:ext uri="{28A0092B-C50C-407E-A947-70E740481C1C}">
                <a14:useLocalDpi xmlns:a14="http://schemas.microsoft.com/office/drawing/2010/main" val="0"/>
              </a:ext>
            </a:extLst>
          </a:blip>
          <a:srcRect l="4312" t="6033" r="1311" b="24236"/>
          <a:stretch/>
        </p:blipFill>
        <p:spPr>
          <a:xfrm>
            <a:off x="4879975" y="4391184"/>
            <a:ext cx="1263650" cy="1990566"/>
          </a:xfrm>
          <a:prstGeom prst="rect">
            <a:avLst/>
          </a:prstGeom>
          <a:ln w="12700">
            <a:solidFill>
              <a:srgbClr val="D2D2D2"/>
            </a:solidFill>
          </a:ln>
        </p:spPr>
      </p:pic>
      <p:sp>
        <p:nvSpPr>
          <p:cNvPr id="46" name="正方形/長方形 45">
            <a:extLst>
              <a:ext uri="{FF2B5EF4-FFF2-40B4-BE49-F238E27FC236}">
                <a16:creationId xmlns:a16="http://schemas.microsoft.com/office/drawing/2014/main" id="{81649A8A-C398-AB96-56E4-90FB21F4A734}"/>
              </a:ext>
            </a:extLst>
          </p:cNvPr>
          <p:cNvSpPr/>
          <p:nvPr/>
        </p:nvSpPr>
        <p:spPr>
          <a:xfrm>
            <a:off x="6404141" y="4702282"/>
            <a:ext cx="1300961" cy="67913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8" name="正方形/長方形 47">
            <a:extLst>
              <a:ext uri="{FF2B5EF4-FFF2-40B4-BE49-F238E27FC236}">
                <a16:creationId xmlns:a16="http://schemas.microsoft.com/office/drawing/2014/main" id="{30FFE79D-0246-87CA-AB6F-54BBA0D9A9D6}"/>
              </a:ext>
            </a:extLst>
          </p:cNvPr>
          <p:cNvSpPr/>
          <p:nvPr/>
        </p:nvSpPr>
        <p:spPr>
          <a:xfrm>
            <a:off x="5746004" y="5645258"/>
            <a:ext cx="273590" cy="17451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42295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r>
              <a:rPr kumimoji="1" lang="en-US" altLang="ja-JP" dirty="0"/>
              <a:t>1.</a:t>
            </a:r>
            <a:r>
              <a:rPr kumimoji="1" lang="ja-JP" altLang="en-US" dirty="0"/>
              <a:t>「楽楽精算」の動作保証環境</a:t>
            </a:r>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33488"/>
            <a:ext cx="8424862" cy="977480"/>
          </a:xfrm>
        </p:spPr>
        <p:txBody>
          <a:bodyPr/>
          <a:lstStyle/>
          <a:p>
            <a:pPr lvl="4" indent="-360000">
              <a:lnSpc>
                <a:spcPct val="120000"/>
              </a:lnSpc>
            </a:pPr>
            <a:r>
              <a:rPr lang="ja-JP" altLang="en-US" sz="1100" dirty="0"/>
              <a:t>「楽楽精算」の動作保証環境は以下からご確認ください。</a:t>
            </a:r>
            <a:endParaRPr lang="en-US" altLang="ja-JP" sz="1100" dirty="0"/>
          </a:p>
          <a:p>
            <a:pPr lvl="4" indent="-360000">
              <a:lnSpc>
                <a:spcPct val="120000"/>
              </a:lnSpc>
            </a:pPr>
            <a:endParaRPr lang="en-US" altLang="ja-JP" sz="1200" dirty="0"/>
          </a:p>
          <a:p>
            <a:pPr lvl="4" indent="-360000">
              <a:lnSpc>
                <a:spcPct val="120000"/>
              </a:lnSpc>
            </a:pPr>
            <a:r>
              <a:rPr lang="ja-JP" altLang="en-US" b="1" dirty="0"/>
              <a:t>公式 製品サイト「楽楽精算」動作保証環境</a:t>
            </a:r>
            <a:br>
              <a:rPr lang="ja-JP" altLang="en-US" sz="1200" b="1" dirty="0"/>
            </a:br>
            <a:r>
              <a:rPr lang="en-US" altLang="ja-JP" dirty="0">
                <a:solidFill>
                  <a:schemeClr val="tx2"/>
                </a:solidFill>
                <a:hlinkClick r:id="rId2">
                  <a:extLst>
                    <a:ext uri="{A12FA001-AC4F-418D-AE19-62706E023703}">
                      <ahyp:hlinkClr xmlns:ahyp="http://schemas.microsoft.com/office/drawing/2018/hyperlinkcolor" val="tx"/>
                    </a:ext>
                  </a:extLst>
                </a:hlinkClick>
              </a:rPr>
              <a:t>https://www.rakurakuseisan.jp/environment/index.php</a:t>
            </a:r>
            <a:endParaRPr lang="en-US" altLang="ja-JP" dirty="0">
              <a:solidFill>
                <a:schemeClr val="tx2"/>
              </a:solidFill>
            </a:endParaRP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4</a:t>
            </a:fld>
            <a:endParaRPr lang="en-GB"/>
          </a:p>
        </p:txBody>
      </p:sp>
      <p:graphicFrame>
        <p:nvGraphicFramePr>
          <p:cNvPr id="5" name="表 5">
            <a:extLst>
              <a:ext uri="{FF2B5EF4-FFF2-40B4-BE49-F238E27FC236}">
                <a16:creationId xmlns:a16="http://schemas.microsoft.com/office/drawing/2014/main" id="{DB49F110-1271-D085-945C-7D9CE716E5A2}"/>
              </a:ext>
            </a:extLst>
          </p:cNvPr>
          <p:cNvGraphicFramePr>
            <a:graphicFrameLocks noGrp="1"/>
          </p:cNvGraphicFramePr>
          <p:nvPr>
            <p:extLst>
              <p:ext uri="{D42A27DB-BD31-4B8C-83A1-F6EECF244321}">
                <p14:modId xmlns:p14="http://schemas.microsoft.com/office/powerpoint/2010/main" val="1019890684"/>
              </p:ext>
            </p:extLst>
          </p:nvPr>
        </p:nvGraphicFramePr>
        <p:xfrm>
          <a:off x="360363" y="2387507"/>
          <a:ext cx="5692094" cy="1563068"/>
        </p:xfrm>
        <a:graphic>
          <a:graphicData uri="http://schemas.openxmlformats.org/drawingml/2006/table">
            <a:tbl>
              <a:tblPr firstRow="1" bandRow="1">
                <a:tableStyleId>{5C22544A-7EE6-4342-B048-85BDC9FD1C3A}</a:tableStyleId>
              </a:tblPr>
              <a:tblGrid>
                <a:gridCol w="2310409">
                  <a:extLst>
                    <a:ext uri="{9D8B030D-6E8A-4147-A177-3AD203B41FA5}">
                      <a16:colId xmlns:a16="http://schemas.microsoft.com/office/drawing/2014/main" val="2424528689"/>
                    </a:ext>
                  </a:extLst>
                </a:gridCol>
                <a:gridCol w="3381685">
                  <a:extLst>
                    <a:ext uri="{9D8B030D-6E8A-4147-A177-3AD203B41FA5}">
                      <a16:colId xmlns:a16="http://schemas.microsoft.com/office/drawing/2014/main" val="39508194"/>
                    </a:ext>
                  </a:extLst>
                </a:gridCol>
              </a:tblGrid>
              <a:tr h="246716">
                <a:tc>
                  <a:txBody>
                    <a:bodyPr/>
                    <a:lstStyle/>
                    <a:p>
                      <a:pPr algn="l" rtl="0" fontAlgn="ctr"/>
                      <a:r>
                        <a:rPr lang="zh-TW" altLang="en-US" sz="1100" b="1" i="0" u="none" strike="noStrike">
                          <a:solidFill>
                            <a:srgbClr val="464646"/>
                          </a:solidFill>
                          <a:effectLst/>
                          <a:latin typeface="BIZ UDPゴシック" panose="020B0400000000000000" pitchFamily="50" charset="-128"/>
                          <a:ea typeface="BIZ UDPゴシック" panose="020B0400000000000000" pitchFamily="50" charset="-128"/>
                        </a:rPr>
                        <a:t>動作保証環境 内容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809315"/>
                  </a:ext>
                </a:extLst>
              </a:tr>
              <a:tr h="246716">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パソコン</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対応</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OS</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／ブラウザ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009675"/>
                  </a:ext>
                </a:extLst>
              </a:tr>
              <a:tr h="255230">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スマートフォン　ブラウザ版</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対応</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OS</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／ブラウザ</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367372"/>
                  </a:ext>
                </a:extLst>
              </a:tr>
              <a:tr h="246716">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スマートフォン　アプリ版</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対応</a:t>
                      </a:r>
                      <a:r>
                        <a:rPr 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OS／</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端末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651502"/>
                  </a:ext>
                </a:extLst>
              </a:tr>
              <a:tr h="246716">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「楽楽精算」</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IC</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リーダーアプリ　</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464646"/>
                          </a:solidFill>
                          <a:effectLst/>
                          <a:latin typeface="BIZ UDPゴシック" panose="020B0400000000000000" pitchFamily="50" charset="-128"/>
                          <a:ea typeface="BIZ UDPゴシック" panose="020B0400000000000000" pitchFamily="50" charset="-128"/>
                        </a:rPr>
                        <a:t>対応端末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995539"/>
                  </a:ext>
                </a:extLst>
              </a:tr>
              <a:tr h="246716">
                <a:tc>
                  <a:txBody>
                    <a:bodyPr/>
                    <a:lstStyle/>
                    <a:p>
                      <a:pPr algn="l" rtl="0"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a:solidFill>
                            <a:srgbClr val="464646"/>
                          </a:solidFill>
                          <a:effectLst/>
                          <a:latin typeface="BIZ UDPゴシック" panose="020B0400000000000000" pitchFamily="50" charset="-128"/>
                          <a:ea typeface="BIZ UDPゴシック" panose="020B0400000000000000" pitchFamily="50" charset="-128"/>
                        </a:rPr>
                        <a:t>必要なソフト</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548611"/>
                  </a:ext>
                </a:extLst>
              </a:tr>
            </a:tbl>
          </a:graphicData>
        </a:graphic>
      </p:graphicFrame>
      <p:sp>
        <p:nvSpPr>
          <p:cNvPr id="8" name="コンテンツ プレースホルダー 2">
            <a:extLst>
              <a:ext uri="{FF2B5EF4-FFF2-40B4-BE49-F238E27FC236}">
                <a16:creationId xmlns:a16="http://schemas.microsoft.com/office/drawing/2014/main" id="{5F579845-3866-80CF-0DBB-81A6C929CCA9}"/>
              </a:ext>
            </a:extLst>
          </p:cNvPr>
          <p:cNvSpPr txBox="1">
            <a:spLocks/>
          </p:cNvSpPr>
          <p:nvPr/>
        </p:nvSpPr>
        <p:spPr>
          <a:xfrm>
            <a:off x="360363" y="4143644"/>
            <a:ext cx="8424862" cy="97748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50000"/>
              </a:lnSpc>
            </a:pPr>
            <a:r>
              <a:rPr lang="en-US" altLang="ja-JP" sz="1000" dirty="0"/>
              <a:t>※Windows</a:t>
            </a:r>
            <a:r>
              <a:rPr lang="ja-JP" altLang="en-US" sz="1000" dirty="0"/>
              <a:t>には、最新のサービスパックとアップデートが適用されていることが前提です。</a:t>
            </a:r>
          </a:p>
          <a:p>
            <a:pPr lvl="4" indent="-360000">
              <a:lnSpc>
                <a:spcPct val="150000"/>
              </a:lnSpc>
            </a:pPr>
            <a:r>
              <a:rPr lang="en-US" altLang="ja-JP" sz="1000" dirty="0"/>
              <a:t>※</a:t>
            </a:r>
            <a:r>
              <a:rPr lang="ja-JP" altLang="en-US" sz="1000" dirty="0"/>
              <a:t>ブラウザは最新のバージョンをご利用ください。</a:t>
            </a:r>
          </a:p>
          <a:p>
            <a:pPr lvl="4" indent="-360000">
              <a:lnSpc>
                <a:spcPct val="150000"/>
              </a:lnSpc>
            </a:pPr>
            <a:r>
              <a:rPr lang="en-US" altLang="ja-JP" sz="1000" dirty="0"/>
              <a:t>※</a:t>
            </a:r>
            <a:r>
              <a:rPr lang="ja-JP" altLang="en-US" sz="1000" dirty="0"/>
              <a:t>上記以外の環境でも動作する場合がありますが、動作保障はいたしません。</a:t>
            </a:r>
          </a:p>
          <a:p>
            <a:pPr lvl="4" indent="-360000">
              <a:lnSpc>
                <a:spcPct val="150000"/>
              </a:lnSpc>
            </a:pPr>
            <a:r>
              <a:rPr lang="en-US" altLang="ja-JP" sz="1000" dirty="0"/>
              <a:t>※</a:t>
            </a:r>
            <a:r>
              <a:rPr lang="ja-JP" altLang="en-US" sz="1000" dirty="0"/>
              <a:t>印刷、プレビューに関しては</a:t>
            </a:r>
            <a:r>
              <a:rPr lang="en-US" altLang="ja-JP" sz="1000" dirty="0"/>
              <a:t>Adobe Reader</a:t>
            </a:r>
            <a:r>
              <a:rPr lang="ja-JP" altLang="en-US" sz="1000" dirty="0"/>
              <a:t>の最新版をご利用ください。</a:t>
            </a:r>
          </a:p>
        </p:txBody>
      </p:sp>
    </p:spTree>
    <p:extLst>
      <p:ext uri="{BB962C8B-B14F-4D97-AF65-F5344CB8AC3E}">
        <p14:creationId xmlns:p14="http://schemas.microsoft.com/office/powerpoint/2010/main" val="1516489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7-1.  IC</a:t>
            </a:r>
            <a:r>
              <a:rPr lang="ja-JP" altLang="en-US" sz="2400" dirty="0"/>
              <a:t>カード乗車履歴の取込方法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40</a:t>
            </a:fld>
            <a:endParaRPr lang="en-GB"/>
          </a:p>
        </p:txBody>
      </p:sp>
      <p:sp>
        <p:nvSpPr>
          <p:cNvPr id="3" name="コンテンツ プレースホルダー 12">
            <a:extLst>
              <a:ext uri="{FF2B5EF4-FFF2-40B4-BE49-F238E27FC236}">
                <a16:creationId xmlns:a16="http://schemas.microsoft.com/office/drawing/2014/main" id="{7C3AC5D4-6D15-41A2-4985-F1A8AD71570A}"/>
              </a:ext>
            </a:extLst>
          </p:cNvPr>
          <p:cNvSpPr txBox="1">
            <a:spLocks/>
          </p:cNvSpPr>
          <p:nvPr/>
        </p:nvSpPr>
        <p:spPr>
          <a:xfrm>
            <a:off x="360364" y="1233488"/>
            <a:ext cx="39243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３．読取結果が表示されたら「送信」をタップ</a:t>
            </a:r>
            <a:br>
              <a:rPr lang="ja-JP" altLang="en-US" sz="1100" dirty="0"/>
            </a:br>
            <a:r>
              <a:rPr lang="ja-JP" altLang="en-US" sz="1100" dirty="0"/>
              <a:t>    </a:t>
            </a:r>
            <a:r>
              <a:rPr lang="en-US" altLang="ja-JP" sz="1100" dirty="0"/>
              <a:t>※</a:t>
            </a:r>
            <a:r>
              <a:rPr lang="ja-JP" altLang="en-US" sz="1100" dirty="0"/>
              <a:t>自動送信設定をしている場合は表示されません。</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2CC56252-774F-9387-3A76-C3190F8C7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381" y="1757537"/>
            <a:ext cx="1835176" cy="2961012"/>
          </a:xfrm>
          <a:prstGeom prst="rect">
            <a:avLst/>
          </a:prstGeom>
        </p:spPr>
      </p:pic>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45599CCC-64F8-57D8-495F-BA6B0CF3DED3}"/>
              </a:ext>
            </a:extLst>
          </p:cNvPr>
          <p:cNvPicPr>
            <a:picLocks noChangeAspect="1"/>
          </p:cNvPicPr>
          <p:nvPr/>
        </p:nvPicPr>
        <p:blipFill rotWithShape="1">
          <a:blip r:embed="rId3">
            <a:extLst>
              <a:ext uri="{28A0092B-C50C-407E-A947-70E740481C1C}">
                <a14:useLocalDpi xmlns:a14="http://schemas.microsoft.com/office/drawing/2010/main" val="0"/>
              </a:ext>
            </a:extLst>
          </a:blip>
          <a:srcRect l="1640" t="1886" r="2868" b="1493"/>
          <a:stretch/>
        </p:blipFill>
        <p:spPr>
          <a:xfrm>
            <a:off x="393027" y="1828800"/>
            <a:ext cx="1903268" cy="3652837"/>
          </a:xfrm>
          <a:prstGeom prst="rect">
            <a:avLst/>
          </a:prstGeom>
          <a:ln w="12700">
            <a:solidFill>
              <a:srgbClr val="D2D2D2"/>
            </a:solidFill>
          </a:ln>
        </p:spPr>
      </p:pic>
      <p:sp>
        <p:nvSpPr>
          <p:cNvPr id="10" name="正方形/長方形 9">
            <a:extLst>
              <a:ext uri="{FF2B5EF4-FFF2-40B4-BE49-F238E27FC236}">
                <a16:creationId xmlns:a16="http://schemas.microsoft.com/office/drawing/2014/main" id="{82358559-F253-6230-19E1-7AA478AA1727}"/>
              </a:ext>
            </a:extLst>
          </p:cNvPr>
          <p:cNvSpPr/>
          <p:nvPr/>
        </p:nvSpPr>
        <p:spPr>
          <a:xfrm>
            <a:off x="389002" y="5122678"/>
            <a:ext cx="1903268" cy="33279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910952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7-1.  IC</a:t>
            </a:r>
            <a:r>
              <a:rPr lang="ja-JP" altLang="en-US" sz="2400" dirty="0"/>
              <a:t>カード乗車履歴の取込方法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41</a:t>
            </a:fld>
            <a:endParaRPr lang="en-GB"/>
          </a:p>
        </p:txBody>
      </p:sp>
      <p:sp>
        <p:nvSpPr>
          <p:cNvPr id="3" name="コンテンツ プレースホルダー 12">
            <a:extLst>
              <a:ext uri="{FF2B5EF4-FFF2-40B4-BE49-F238E27FC236}">
                <a16:creationId xmlns:a16="http://schemas.microsoft.com/office/drawing/2014/main" id="{7C3AC5D4-6D15-41A2-4985-F1A8AD71570A}"/>
              </a:ext>
            </a:extLst>
          </p:cNvPr>
          <p:cNvSpPr txBox="1">
            <a:spLocks/>
          </p:cNvSpPr>
          <p:nvPr/>
        </p:nvSpPr>
        <p:spPr>
          <a:xfrm>
            <a:off x="360364" y="1233488"/>
            <a:ext cx="39243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b="1" dirty="0">
                <a:solidFill>
                  <a:schemeClr val="tx2"/>
                </a:solidFill>
              </a:rPr>
              <a:t>iPhone</a:t>
            </a:r>
            <a:r>
              <a:rPr lang="ja-JP" altLang="en-US" b="1" dirty="0">
                <a:solidFill>
                  <a:schemeClr val="tx2"/>
                </a:solidFill>
              </a:rPr>
              <a:t>端末を使用する場合</a:t>
            </a:r>
            <a:endParaRPr lang="en-US" altLang="ja-JP" dirty="0"/>
          </a:p>
          <a:p>
            <a:pPr marL="0" indent="0">
              <a:buFont typeface="BIZ UDPGothic" panose="020B0400000000000000" pitchFamily="34" charset="-128"/>
              <a:buNone/>
            </a:pPr>
            <a:r>
              <a:rPr lang="en-US" altLang="ja-JP" sz="1100" dirty="0"/>
              <a:t>※App Store</a:t>
            </a:r>
            <a:r>
              <a:rPr lang="ja-JP" altLang="en-US" sz="1100" dirty="0"/>
              <a:t>より</a:t>
            </a:r>
            <a:br>
              <a:rPr lang="en-US" altLang="ja-JP" sz="1100" dirty="0"/>
            </a:br>
            <a:r>
              <a:rPr lang="ja-JP" altLang="en-US" sz="1100" dirty="0"/>
              <a:t>　 </a:t>
            </a:r>
            <a:r>
              <a:rPr lang="en-US" altLang="ja-JP" sz="1100" dirty="0"/>
              <a:t>iPhone</a:t>
            </a:r>
            <a:r>
              <a:rPr lang="ja-JP" altLang="en-US" sz="1100" dirty="0"/>
              <a:t>版「楽楽精算</a:t>
            </a:r>
            <a:r>
              <a:rPr lang="en-US" altLang="ja-JP" sz="1100" dirty="0"/>
              <a:t>IC</a:t>
            </a:r>
            <a:r>
              <a:rPr lang="ja-JP" altLang="en-US" sz="1100" dirty="0"/>
              <a:t>リーダー」アプリ</a:t>
            </a:r>
            <a:br>
              <a:rPr lang="ja-JP" altLang="en-US" sz="1100" dirty="0"/>
            </a:br>
            <a:r>
              <a:rPr lang="ja-JP" altLang="en-US" sz="1100" dirty="0"/>
              <a:t>　 をインストールしてください。</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b="1" dirty="0">
                <a:solidFill>
                  <a:schemeClr val="tx2"/>
                </a:solidFill>
              </a:rPr>
              <a:t>アプリの初期設定</a:t>
            </a:r>
            <a:endParaRPr lang="en-US" altLang="ja-JP" b="1" dirty="0">
              <a:solidFill>
                <a:schemeClr val="tx2"/>
              </a:solidFill>
            </a:endParaRPr>
          </a:p>
          <a:p>
            <a:pPr marL="0" indent="0">
              <a:buFont typeface="BIZ UDPGothic" panose="020B0400000000000000" pitchFamily="34" charset="-128"/>
              <a:buNone/>
            </a:pPr>
            <a:r>
              <a:rPr lang="ja-JP" altLang="en-US" sz="1100" dirty="0"/>
              <a:t>アプリに「楽楽精算」</a:t>
            </a:r>
            <a:r>
              <a:rPr lang="en-US" altLang="ja-JP" sz="1100" dirty="0"/>
              <a:t>URL</a:t>
            </a:r>
            <a:r>
              <a:rPr lang="ja-JP" altLang="en-US" sz="1100" dirty="0"/>
              <a:t>（</a:t>
            </a:r>
            <a:r>
              <a:rPr lang="en-US" altLang="ja-JP" sz="1100" dirty="0"/>
              <a:t>PC</a:t>
            </a:r>
            <a:r>
              <a:rPr lang="ja-JP" altLang="en-US" sz="1100" dirty="0"/>
              <a:t>版</a:t>
            </a:r>
            <a:r>
              <a:rPr lang="en-US" altLang="ja-JP" sz="1100" dirty="0"/>
              <a:t>URL</a:t>
            </a:r>
            <a:r>
              <a:rPr lang="ja-JP" altLang="en-US" sz="1100" dirty="0"/>
              <a:t>、</a:t>
            </a:r>
            <a:br>
              <a:rPr lang="en-US" altLang="ja-JP" sz="1100" dirty="0"/>
            </a:br>
            <a:r>
              <a:rPr lang="ja-JP" altLang="en-US" sz="1100" dirty="0"/>
              <a:t>末尾</a:t>
            </a:r>
            <a:r>
              <a:rPr lang="en-US" altLang="ja-JP" sz="1100" dirty="0"/>
              <a:t>a</a:t>
            </a:r>
            <a:r>
              <a:rPr lang="ja-JP" altLang="en-US" sz="1100" dirty="0"/>
              <a:t>）を登録します。（</a:t>
            </a:r>
            <a:r>
              <a:rPr lang="en-US" altLang="ja-JP" sz="1100" dirty="0" err="1"/>
              <a:t>P.9</a:t>
            </a:r>
            <a:r>
              <a:rPr lang="ja-JP" altLang="en-US" sz="1100" dirty="0"/>
              <a:t>参照）</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en-US" altLang="ja-JP" sz="1100" dirty="0"/>
            </a:br>
            <a:r>
              <a:rPr lang="en-US" altLang="ja-JP" sz="900" dirty="0"/>
              <a:t>※</a:t>
            </a:r>
            <a:r>
              <a:rPr lang="ja-JP" altLang="en-US" sz="900" dirty="0"/>
              <a:t>スマホブラウザ版</a:t>
            </a:r>
            <a:r>
              <a:rPr lang="en-US" altLang="ja-JP" sz="900" dirty="0"/>
              <a:t>URL</a:t>
            </a:r>
            <a:r>
              <a:rPr lang="ja-JP" altLang="en-US" sz="900" dirty="0"/>
              <a:t>（末尾</a:t>
            </a:r>
            <a:r>
              <a:rPr lang="en-US" altLang="ja-JP" sz="900" dirty="0"/>
              <a:t>m</a:t>
            </a:r>
            <a:r>
              <a:rPr lang="ja-JP" altLang="en-US" sz="900" dirty="0"/>
              <a:t>）は登録できません。</a:t>
            </a:r>
          </a:p>
          <a:p>
            <a:pPr marL="0" indent="0">
              <a:buFont typeface="BIZ UDPGothic" panose="020B0400000000000000" pitchFamily="34" charset="-128"/>
              <a:buNone/>
            </a:pPr>
            <a:r>
              <a:rPr lang="en-US" altLang="ja-JP" sz="900" dirty="0"/>
              <a:t>※URL</a:t>
            </a:r>
            <a:r>
              <a:rPr lang="ja-JP" altLang="en-US" sz="900" dirty="0"/>
              <a:t>は、コピー＆ペーストでの入力や、</a:t>
            </a:r>
            <a:r>
              <a:rPr lang="en-US" altLang="ja-JP" sz="900" dirty="0"/>
              <a:t>QR</a:t>
            </a:r>
            <a:r>
              <a:rPr lang="ja-JP" altLang="en-US" sz="900" dirty="0"/>
              <a:t>コードでの読取も可能です。</a:t>
            </a:r>
            <a:br>
              <a:rPr lang="en-US" altLang="ja-JP" sz="900" dirty="0"/>
            </a:br>
            <a:r>
              <a:rPr lang="ja-JP" altLang="en-US" sz="900" dirty="0"/>
              <a:t>　</a:t>
            </a:r>
            <a:r>
              <a:rPr lang="en-US" altLang="ja-JP" sz="900" dirty="0"/>
              <a:t>QR</a:t>
            </a:r>
            <a:r>
              <a:rPr lang="ja-JP" altLang="en-US" sz="900" dirty="0"/>
              <a:t>コードは、「楽楽精算」ログイン後右上の「</a:t>
            </a:r>
            <a:r>
              <a:rPr lang="en-US" altLang="ja-JP" sz="900" dirty="0"/>
              <a:t>IC</a:t>
            </a:r>
            <a:r>
              <a:rPr lang="ja-JP" altLang="en-US" sz="900" dirty="0"/>
              <a:t>カード取り込み」または、</a:t>
            </a:r>
            <a:br>
              <a:rPr lang="en-US" altLang="ja-JP" sz="900" dirty="0"/>
            </a:br>
            <a:r>
              <a:rPr lang="ja-JP" altLang="en-US" sz="900" dirty="0"/>
              <a:t>　申請画面の「</a:t>
            </a:r>
            <a:r>
              <a:rPr lang="en-US" altLang="ja-JP" sz="900" dirty="0"/>
              <a:t>IC</a:t>
            </a:r>
            <a:r>
              <a:rPr lang="ja-JP" altLang="en-US" sz="900" dirty="0"/>
              <a:t>カード」ボタンをクリックすると、表示されます。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sp>
        <p:nvSpPr>
          <p:cNvPr id="4" name="コンテンツ プレースホルダー 12">
            <a:extLst>
              <a:ext uri="{FF2B5EF4-FFF2-40B4-BE49-F238E27FC236}">
                <a16:creationId xmlns:a16="http://schemas.microsoft.com/office/drawing/2014/main" id="{482475DD-9573-BDD1-92C5-DA2432F7340D}"/>
              </a:ext>
            </a:extLst>
          </p:cNvPr>
          <p:cNvSpPr txBox="1">
            <a:spLocks/>
          </p:cNvSpPr>
          <p:nvPr/>
        </p:nvSpPr>
        <p:spPr>
          <a:xfrm>
            <a:off x="4860925" y="1233488"/>
            <a:ext cx="39243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228600" indent="-228600">
              <a:buFont typeface="BIZ UDPGothic" panose="020B0400000000000000" pitchFamily="34" charset="-128"/>
              <a:buAutoNum type="arabicPeriod"/>
            </a:pPr>
            <a:r>
              <a:rPr lang="ja-JP" altLang="en-US" sz="1100" dirty="0"/>
              <a:t>「楽楽精算</a:t>
            </a:r>
            <a:r>
              <a:rPr lang="en-US" altLang="ja-JP" sz="1100" dirty="0"/>
              <a:t>IC</a:t>
            </a:r>
            <a:r>
              <a:rPr lang="ja-JP" altLang="en-US" sz="1100" dirty="0"/>
              <a:t>リーダー」アプリを開く</a:t>
            </a:r>
            <a:endParaRPr lang="en-US" altLang="ja-JP" sz="1100" dirty="0"/>
          </a:p>
          <a:p>
            <a:pPr marL="228600" indent="-228600">
              <a:buFont typeface="BIZ UDPGothic" panose="020B0400000000000000" pitchFamily="34" charset="-128"/>
              <a:buAutoNum type="arabicPeriod"/>
            </a:pPr>
            <a:endParaRPr lang="ja-JP" altLang="en-US" sz="1100" dirty="0"/>
          </a:p>
          <a:p>
            <a:pPr marL="0" indent="0">
              <a:buFont typeface="BIZ UDPGothic" panose="020B0400000000000000" pitchFamily="34" charset="-128"/>
              <a:buNone/>
            </a:pPr>
            <a:r>
              <a:rPr lang="en-US" altLang="ja-JP" sz="1100" dirty="0"/>
              <a:t>2</a:t>
            </a:r>
            <a:r>
              <a:rPr lang="ja-JP" altLang="en-US" sz="1100" dirty="0"/>
              <a:t>．初めて「楽楽精算」に取り込む</a:t>
            </a:r>
            <a:r>
              <a:rPr lang="en-US" altLang="ja-JP" sz="1100" dirty="0"/>
              <a:t>IC</a:t>
            </a:r>
            <a:r>
              <a:rPr lang="ja-JP" altLang="en-US" sz="1100" dirty="0"/>
              <a:t>カードをかざした場合、</a:t>
            </a:r>
            <a:br>
              <a:rPr lang="ja-JP" altLang="en-US" sz="1100" dirty="0"/>
            </a:br>
            <a:r>
              <a:rPr lang="ja-JP" altLang="en-US" sz="1100" dirty="0"/>
              <a:t>　　「初回登録を実行してください」というメッセージが出ます。</a:t>
            </a:r>
            <a:br>
              <a:rPr lang="en-US" altLang="ja-JP" sz="1100" dirty="0"/>
            </a:br>
            <a:r>
              <a:rPr lang="ja-JP" altLang="en-US" sz="1100" dirty="0"/>
              <a:t>　　「</a:t>
            </a:r>
            <a:r>
              <a:rPr lang="en-US" altLang="ja-JP" sz="1100" dirty="0"/>
              <a:t>IC</a:t>
            </a:r>
            <a:r>
              <a:rPr lang="ja-JP" altLang="en-US" sz="1100" dirty="0"/>
              <a:t>カードの初回登録をする」をタップし、</a:t>
            </a:r>
            <a:r>
              <a:rPr lang="en-US" altLang="ja-JP" sz="1100" dirty="0"/>
              <a:t>IC</a:t>
            </a:r>
            <a:r>
              <a:rPr lang="ja-JP" altLang="en-US" sz="1100" dirty="0"/>
              <a:t>カードを登録</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 「</a:t>
            </a:r>
            <a:r>
              <a:rPr lang="en-US" altLang="ja-JP" sz="1100" dirty="0"/>
              <a:t>IC</a:t>
            </a:r>
            <a:r>
              <a:rPr lang="ja-JP" altLang="en-US" sz="1100" dirty="0"/>
              <a:t>カードにスマートフォンをかざして利用履歴を取り込み</a:t>
            </a:r>
            <a:br>
              <a:rPr lang="en-US" altLang="ja-JP" sz="1100" dirty="0"/>
            </a:br>
            <a:r>
              <a:rPr lang="ja-JP" altLang="en-US" sz="1100" dirty="0"/>
              <a:t>　　ます。」画面が開くので、「スキャンを始める」をクリック</a:t>
            </a:r>
            <a:endParaRPr lang="en-US" altLang="ja-JP" sz="1100" dirty="0"/>
          </a:p>
          <a:p>
            <a:pPr marL="0" indent="0">
              <a:buFont typeface="BIZ UDPGothic" panose="020B0400000000000000" pitchFamily="34" charset="-128"/>
              <a:buNone/>
            </a:pPr>
            <a:endParaRPr lang="ja-JP" altLang="en-US" sz="1100" dirty="0"/>
          </a:p>
        </p:txBody>
      </p:sp>
      <p:pic>
        <p:nvPicPr>
          <p:cNvPr id="15" name="図 14" descr="アイコン">
            <a:extLst>
              <a:ext uri="{FF2B5EF4-FFF2-40B4-BE49-F238E27FC236}">
                <a16:creationId xmlns:a16="http://schemas.microsoft.com/office/drawing/2014/main" id="{B75835C9-E9BA-F565-DB31-883B6DABF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612" y="1462237"/>
            <a:ext cx="776138" cy="776138"/>
          </a:xfrm>
          <a:prstGeom prst="rect">
            <a:avLst/>
          </a:prstGeom>
        </p:spPr>
      </p:pic>
      <p:pic>
        <p:nvPicPr>
          <p:cNvPr id="18" name="図 17" descr="グラフィカル ユーザー インターフェイス, テキスト, アプリケーション, メール">
            <a:extLst>
              <a:ext uri="{FF2B5EF4-FFF2-40B4-BE49-F238E27FC236}">
                <a16:creationId xmlns:a16="http://schemas.microsoft.com/office/drawing/2014/main" id="{700C3EB2-55BC-07A5-C53D-2D2394B5A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63" y="4914900"/>
            <a:ext cx="3616702" cy="1466850"/>
          </a:xfrm>
          <a:prstGeom prst="rect">
            <a:avLst/>
          </a:prstGeom>
          <a:ln w="12700">
            <a:solidFill>
              <a:srgbClr val="D2D2D2"/>
            </a:solidFill>
          </a:ln>
        </p:spPr>
      </p:pic>
      <p:pic>
        <p:nvPicPr>
          <p:cNvPr id="7" name="図 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F3E0BAF-78DD-4219-8ED8-775413F1146D}"/>
              </a:ext>
            </a:extLst>
          </p:cNvPr>
          <p:cNvPicPr>
            <a:picLocks noChangeAspect="1"/>
          </p:cNvPicPr>
          <p:nvPr/>
        </p:nvPicPr>
        <p:blipFill rotWithShape="1">
          <a:blip r:embed="rId5">
            <a:extLst>
              <a:ext uri="{28A0092B-C50C-407E-A947-70E740481C1C}">
                <a14:useLocalDpi xmlns:a14="http://schemas.microsoft.com/office/drawing/2010/main" val="0"/>
              </a:ext>
            </a:extLst>
          </a:blip>
          <a:srcRect l="2371" t="2225" r="3573" b="27765"/>
          <a:stretch/>
        </p:blipFill>
        <p:spPr>
          <a:xfrm>
            <a:off x="6724650" y="2426312"/>
            <a:ext cx="1704975" cy="1595189"/>
          </a:xfrm>
          <a:prstGeom prst="rect">
            <a:avLst/>
          </a:prstGeom>
          <a:ln w="12700">
            <a:solidFill>
              <a:srgbClr val="D2D2D2"/>
            </a:solidFill>
          </a:ln>
        </p:spPr>
      </p:pic>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9412352-DB6E-9468-511E-46ED6248C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4099" y="2371004"/>
            <a:ext cx="1785302" cy="1041426"/>
          </a:xfrm>
          <a:prstGeom prst="rect">
            <a:avLst/>
          </a:prstGeom>
        </p:spPr>
      </p:pic>
      <p:sp>
        <p:nvSpPr>
          <p:cNvPr id="10" name="正方形/長方形 9">
            <a:extLst>
              <a:ext uri="{FF2B5EF4-FFF2-40B4-BE49-F238E27FC236}">
                <a16:creationId xmlns:a16="http://schemas.microsoft.com/office/drawing/2014/main" id="{3C1325A9-3367-C4D4-FDDC-34665F350E04}"/>
              </a:ext>
            </a:extLst>
          </p:cNvPr>
          <p:cNvSpPr/>
          <p:nvPr/>
        </p:nvSpPr>
        <p:spPr>
          <a:xfrm>
            <a:off x="5067219" y="2845494"/>
            <a:ext cx="1300961" cy="1928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DD8D75D9-BB7E-465F-003B-DAAD4A22B470}"/>
              </a:ext>
            </a:extLst>
          </p:cNvPr>
          <p:cNvSpPr/>
          <p:nvPr/>
        </p:nvSpPr>
        <p:spPr>
          <a:xfrm>
            <a:off x="6724651" y="2686188"/>
            <a:ext cx="1704974" cy="86165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6F368E2A-79FF-2B1F-9630-DDEAB96B2008}"/>
              </a:ext>
            </a:extLst>
          </p:cNvPr>
          <p:cNvSpPr/>
          <p:nvPr/>
        </p:nvSpPr>
        <p:spPr>
          <a:xfrm>
            <a:off x="6724651" y="3547844"/>
            <a:ext cx="1704974" cy="4050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nvGrpSpPr>
          <p:cNvPr id="14" name="グループ化 13">
            <a:extLst>
              <a:ext uri="{FF2B5EF4-FFF2-40B4-BE49-F238E27FC236}">
                <a16:creationId xmlns:a16="http://schemas.microsoft.com/office/drawing/2014/main" id="{8F025153-4CC1-76A6-F848-FFFDDAE50B7E}"/>
              </a:ext>
            </a:extLst>
          </p:cNvPr>
          <p:cNvGrpSpPr/>
          <p:nvPr/>
        </p:nvGrpSpPr>
        <p:grpSpPr>
          <a:xfrm>
            <a:off x="2886075" y="2332904"/>
            <a:ext cx="1389064" cy="1602707"/>
            <a:chOff x="4347650" y="3579195"/>
            <a:chExt cx="1688947" cy="1948713"/>
          </a:xfrm>
        </p:grpSpPr>
        <p:pic>
          <p:nvPicPr>
            <p:cNvPr id="16" name="図 15" descr="グラフィカル ユーザー インターフェイス, Web サイト&#10;&#10;自動的に生成された説明">
              <a:extLst>
                <a:ext uri="{FF2B5EF4-FFF2-40B4-BE49-F238E27FC236}">
                  <a16:creationId xmlns:a16="http://schemas.microsoft.com/office/drawing/2014/main" id="{144773C5-3A2E-4136-9E3D-CBC00CAB1C4D}"/>
                </a:ext>
              </a:extLst>
            </p:cNvPr>
            <p:cNvPicPr>
              <a:picLocks noChangeAspect="1"/>
            </p:cNvPicPr>
            <p:nvPr/>
          </p:nvPicPr>
          <p:blipFill rotWithShape="1">
            <a:blip r:embed="rId7">
              <a:extLst>
                <a:ext uri="{28A0092B-C50C-407E-A947-70E740481C1C}">
                  <a14:useLocalDpi xmlns:a14="http://schemas.microsoft.com/office/drawing/2010/main" val="0"/>
                </a:ext>
              </a:extLst>
            </a:blip>
            <a:srcRect t="6999" r="-152" b="20196"/>
            <a:stretch/>
          </p:blipFill>
          <p:spPr>
            <a:xfrm>
              <a:off x="4347650" y="3579195"/>
              <a:ext cx="1688947" cy="1948713"/>
            </a:xfrm>
            <a:prstGeom prst="rect">
              <a:avLst/>
            </a:prstGeom>
          </p:spPr>
        </p:pic>
        <p:sp>
          <p:nvSpPr>
            <p:cNvPr id="17" name="正方形/長方形 16">
              <a:extLst>
                <a:ext uri="{FF2B5EF4-FFF2-40B4-BE49-F238E27FC236}">
                  <a16:creationId xmlns:a16="http://schemas.microsoft.com/office/drawing/2014/main" id="{63F1F449-0512-7166-DCFC-2A1D505A0076}"/>
                </a:ext>
              </a:extLst>
            </p:cNvPr>
            <p:cNvSpPr/>
            <p:nvPr/>
          </p:nvSpPr>
          <p:spPr>
            <a:xfrm>
              <a:off x="4414018" y="4638082"/>
              <a:ext cx="1541206"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0" name="正方形/長方形 19">
              <a:extLst>
                <a:ext uri="{FF2B5EF4-FFF2-40B4-BE49-F238E27FC236}">
                  <a16:creationId xmlns:a16="http://schemas.microsoft.com/office/drawing/2014/main" id="{7B4CF77F-C09D-CB30-2DB5-7E0E8206513B}"/>
                </a:ext>
              </a:extLst>
            </p:cNvPr>
            <p:cNvSpPr/>
            <p:nvPr/>
          </p:nvSpPr>
          <p:spPr>
            <a:xfrm>
              <a:off x="4414018" y="5017766"/>
              <a:ext cx="1541206" cy="3591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spTree>
    <p:extLst>
      <p:ext uri="{BB962C8B-B14F-4D97-AF65-F5344CB8AC3E}">
        <p14:creationId xmlns:p14="http://schemas.microsoft.com/office/powerpoint/2010/main" val="3239975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7-1.  IC</a:t>
            </a:r>
            <a:r>
              <a:rPr lang="ja-JP" altLang="en-US" sz="2400" dirty="0"/>
              <a:t>カード乗車履歴の取込方法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42</a:t>
            </a:fld>
            <a:endParaRPr lang="en-GB"/>
          </a:p>
        </p:txBody>
      </p:sp>
      <p:sp>
        <p:nvSpPr>
          <p:cNvPr id="4" name="コンテンツ プレースホルダー 12">
            <a:extLst>
              <a:ext uri="{FF2B5EF4-FFF2-40B4-BE49-F238E27FC236}">
                <a16:creationId xmlns:a16="http://schemas.microsoft.com/office/drawing/2014/main" id="{482475DD-9573-BDD1-92C5-DA2432F7340D}"/>
              </a:ext>
            </a:extLst>
          </p:cNvPr>
          <p:cNvSpPr txBox="1">
            <a:spLocks/>
          </p:cNvSpPr>
          <p:nvPr/>
        </p:nvSpPr>
        <p:spPr>
          <a:xfrm>
            <a:off x="375602" y="1233488"/>
            <a:ext cx="3924300" cy="50958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４</a:t>
            </a:r>
            <a:r>
              <a:rPr lang="en-US" altLang="ja-JP" sz="1100" dirty="0"/>
              <a:t>. </a:t>
            </a:r>
            <a:r>
              <a:rPr lang="ja-JP" altLang="en-US" sz="1100" dirty="0"/>
              <a:t>「スキャンの準備ができました」画面が表示されるので、</a:t>
            </a:r>
            <a:br>
              <a:rPr lang="en-US" altLang="ja-JP" sz="1100" dirty="0"/>
            </a:br>
            <a:r>
              <a:rPr lang="ja-JP" altLang="en-US" sz="1100" dirty="0"/>
              <a:t>　　</a:t>
            </a:r>
            <a:r>
              <a:rPr lang="en-US" altLang="ja-JP" sz="1100" dirty="0"/>
              <a:t>IC</a:t>
            </a:r>
            <a:r>
              <a:rPr lang="ja-JP" altLang="en-US" sz="1100" dirty="0"/>
              <a:t>カードを端末の背面上部にかざす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sp>
        <p:nvSpPr>
          <p:cNvPr id="22" name="コンテンツ プレースホルダー 12">
            <a:extLst>
              <a:ext uri="{FF2B5EF4-FFF2-40B4-BE49-F238E27FC236}">
                <a16:creationId xmlns:a16="http://schemas.microsoft.com/office/drawing/2014/main" id="{AA8D027D-566C-B7EF-159D-18910ACE4656}"/>
              </a:ext>
            </a:extLst>
          </p:cNvPr>
          <p:cNvSpPr txBox="1">
            <a:spLocks/>
          </p:cNvSpPr>
          <p:nvPr/>
        </p:nvSpPr>
        <p:spPr>
          <a:xfrm>
            <a:off x="4880810" y="1217613"/>
            <a:ext cx="3924300"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5. </a:t>
            </a:r>
            <a:r>
              <a:rPr lang="ja-JP" altLang="en-US" sz="1100" dirty="0"/>
              <a:t>読取結果が表示されたら「送信」をタップ</a:t>
            </a:r>
            <a:br>
              <a:rPr lang="ja-JP" altLang="en-US" sz="1100" dirty="0"/>
            </a:br>
            <a:r>
              <a:rPr lang="ja-JP" altLang="en-US" sz="1100" dirty="0"/>
              <a:t>　</a:t>
            </a:r>
            <a:r>
              <a:rPr lang="en-US" altLang="ja-JP" sz="1100" dirty="0"/>
              <a:t>※</a:t>
            </a:r>
            <a:r>
              <a:rPr lang="ja-JP" altLang="en-US" sz="1100" dirty="0"/>
              <a:t>自動送信設定をしている場合は表示されません。</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5A777F56-6E73-C7F6-4E99-5B9305056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90" y="1749425"/>
            <a:ext cx="1857634" cy="3724795"/>
          </a:xfrm>
          <a:prstGeom prst="rect">
            <a:avLst/>
          </a:prstGeom>
        </p:spPr>
      </p:pic>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901F8EC0-EB9B-7AFE-4B21-11B8F2BBA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976" y="1743075"/>
            <a:ext cx="1921422" cy="2228850"/>
          </a:xfrm>
          <a:prstGeom prst="rect">
            <a:avLst/>
          </a:prstGeom>
        </p:spPr>
      </p:pic>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F741F429-2204-5DB0-31DD-9DC84A7BF7BC}"/>
              </a:ext>
            </a:extLst>
          </p:cNvPr>
          <p:cNvPicPr>
            <a:picLocks noChangeAspect="1"/>
          </p:cNvPicPr>
          <p:nvPr/>
        </p:nvPicPr>
        <p:blipFill rotWithShape="1">
          <a:blip r:embed="rId5">
            <a:extLst>
              <a:ext uri="{28A0092B-C50C-407E-A947-70E740481C1C}">
                <a14:useLocalDpi xmlns:a14="http://schemas.microsoft.com/office/drawing/2010/main" val="0"/>
              </a:ext>
            </a:extLst>
          </a:blip>
          <a:srcRect l="3357" t="5372" r="3163" b="5599"/>
          <a:stretch/>
        </p:blipFill>
        <p:spPr>
          <a:xfrm>
            <a:off x="4880811" y="1790700"/>
            <a:ext cx="1769216" cy="1263726"/>
          </a:xfrm>
          <a:prstGeom prst="rect">
            <a:avLst/>
          </a:prstGeom>
          <a:ln w="12700">
            <a:solidFill>
              <a:srgbClr val="D2D2D2"/>
            </a:solidFill>
          </a:ln>
        </p:spPr>
      </p:pic>
      <p:sp>
        <p:nvSpPr>
          <p:cNvPr id="41" name="正方形/長方形 40">
            <a:extLst>
              <a:ext uri="{FF2B5EF4-FFF2-40B4-BE49-F238E27FC236}">
                <a16:creationId xmlns:a16="http://schemas.microsoft.com/office/drawing/2014/main" id="{4070CCD2-334B-35C3-1CE3-DC13EB451FDD}"/>
              </a:ext>
            </a:extLst>
          </p:cNvPr>
          <p:cNvSpPr/>
          <p:nvPr/>
        </p:nvSpPr>
        <p:spPr>
          <a:xfrm>
            <a:off x="6191749" y="1799449"/>
            <a:ext cx="455979" cy="1928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394635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12">
            <a:extLst>
              <a:ext uri="{FF2B5EF4-FFF2-40B4-BE49-F238E27FC236}">
                <a16:creationId xmlns:a16="http://schemas.microsoft.com/office/drawing/2014/main" id="{763E2964-0063-975E-A3A7-F2A4D4D5A480}"/>
              </a:ext>
            </a:extLst>
          </p:cNvPr>
          <p:cNvSpPr txBox="1">
            <a:spLocks/>
          </p:cNvSpPr>
          <p:nvPr/>
        </p:nvSpPr>
        <p:spPr>
          <a:xfrm>
            <a:off x="4859339" y="1628774"/>
            <a:ext cx="3925888" cy="475297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endParaRPr lang="en-US" altLang="ja-JP" sz="1100" dirty="0"/>
          </a:p>
          <a:p>
            <a:pPr marL="0" indent="0">
              <a:buFont typeface="BIZ UDPGothic" panose="020B0400000000000000" pitchFamily="34" charset="-128"/>
              <a:buNone/>
            </a:pPr>
            <a:r>
              <a:rPr lang="en-US" altLang="ja-JP" sz="1100" dirty="0"/>
              <a:t>4</a:t>
            </a:r>
            <a:r>
              <a:rPr lang="ja-JP" altLang="en-US" sz="1100" dirty="0"/>
              <a:t>．利用年月日と経路、利用金額が取り込まれるので、目的地や</a:t>
            </a:r>
            <a:br>
              <a:rPr lang="ja-JP" altLang="en-US" sz="1100" dirty="0"/>
            </a:br>
            <a:r>
              <a:rPr lang="ja-JP" altLang="en-US" sz="1100" dirty="0"/>
              <a:t>　　交通機関などを入力してから「明細追加」をクリックします。</a:t>
            </a:r>
            <a:br>
              <a:rPr lang="ja-JP" altLang="en-US" sz="1100" dirty="0"/>
            </a:br>
            <a:r>
              <a:rPr lang="ja-JP" altLang="en-US" sz="1100" dirty="0"/>
              <a:t>　　（必須項目以外は、空欄でも明細追加可能です）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900" dirty="0"/>
              <a:t>※</a:t>
            </a:r>
            <a:r>
              <a:rPr lang="ja-JP" altLang="en-US" sz="900" dirty="0"/>
              <a:t>「一括反映」を利用すると、明細を一括で書き換えることができます。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5</a:t>
            </a:r>
            <a:r>
              <a:rPr lang="ja-JP" altLang="en-US" sz="1100" dirty="0"/>
              <a:t>．申請画面の明細行に、</a:t>
            </a:r>
            <a:r>
              <a:rPr lang="en-US" altLang="ja-JP" sz="1100" dirty="0"/>
              <a:t>IC</a:t>
            </a:r>
            <a:r>
              <a:rPr lang="ja-JP" altLang="en-US" sz="1100" dirty="0"/>
              <a:t>カードから取り込んだデータが</a:t>
            </a:r>
            <a:br>
              <a:rPr lang="en-US" altLang="ja-JP" sz="1100" dirty="0"/>
            </a:br>
            <a:r>
              <a:rPr lang="ja-JP" altLang="en-US" sz="1100" dirty="0"/>
              <a:t>　　追加されます。</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7-2.  </a:t>
            </a:r>
            <a:r>
              <a:rPr lang="ja-JP" altLang="en-US" sz="2400" dirty="0"/>
              <a:t>取り込んだ</a:t>
            </a:r>
            <a:r>
              <a:rPr lang="en-US" altLang="ja-JP" sz="2400" dirty="0"/>
              <a:t>IC</a:t>
            </a:r>
            <a:r>
              <a:rPr lang="ja-JP" altLang="en-US" sz="2400" dirty="0"/>
              <a:t>カード履歴を利用した         　　　</a:t>
            </a:r>
            <a:br>
              <a:rPr lang="en-US" altLang="ja-JP" sz="2400" dirty="0"/>
            </a:br>
            <a:r>
              <a:rPr lang="ja-JP" altLang="en-US" sz="2400" dirty="0"/>
              <a:t>　　　　 伝票作成方法</a:t>
            </a:r>
            <a:br>
              <a:rPr lang="en-US" altLang="ja-JP" sz="2400" dirty="0"/>
            </a:b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43</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333501"/>
            <a:ext cx="8425656" cy="161650"/>
          </a:xfrm>
        </p:spPr>
        <p:txBody>
          <a:bodyPr/>
          <a:lstStyle/>
          <a:p>
            <a:pPr marL="0" indent="0">
              <a:buNone/>
            </a:pPr>
            <a:r>
              <a:rPr lang="ja-JP" altLang="en-US" sz="1100" dirty="0"/>
              <a:t>取り込んだ</a:t>
            </a:r>
            <a:r>
              <a:rPr lang="en-US" altLang="ja-JP" sz="1100" dirty="0"/>
              <a:t>IC</a:t>
            </a:r>
            <a:r>
              <a:rPr lang="ja-JP" altLang="en-US" sz="1100" dirty="0"/>
              <a:t>カードの履歴を利用して伝票作成する方法を説明します。</a:t>
            </a:r>
          </a:p>
          <a:p>
            <a:pPr marL="0" indent="0">
              <a:buNone/>
            </a:pPr>
            <a:endParaRPr lang="ja-JP" altLang="en-US" sz="1100" dirty="0"/>
          </a:p>
        </p:txBody>
      </p:sp>
      <p:sp>
        <p:nvSpPr>
          <p:cNvPr id="3" name="コンテンツ プレースホルダー 12">
            <a:extLst>
              <a:ext uri="{FF2B5EF4-FFF2-40B4-BE49-F238E27FC236}">
                <a16:creationId xmlns:a16="http://schemas.microsoft.com/office/drawing/2014/main" id="{23D896FD-6792-C3B6-B487-824B1458D50A}"/>
              </a:ext>
            </a:extLst>
          </p:cNvPr>
          <p:cNvSpPr txBox="1">
            <a:spLocks/>
          </p:cNvSpPr>
          <p:nvPr/>
        </p:nvSpPr>
        <p:spPr>
          <a:xfrm>
            <a:off x="358775" y="1628774"/>
            <a:ext cx="3925888" cy="475297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sz="1400" b="1" dirty="0">
                <a:solidFill>
                  <a:schemeClr val="tx2"/>
                </a:solidFill>
              </a:rPr>
              <a:t>伝票作成方法</a:t>
            </a:r>
            <a:endParaRPr lang="en-US" altLang="ja-JP" sz="1100" dirty="0"/>
          </a:p>
          <a:p>
            <a:pPr marL="0" indent="0">
              <a:buFont typeface="BIZ UDPGothic" panose="020B0400000000000000" pitchFamily="34" charset="-128"/>
              <a:buNone/>
            </a:pPr>
            <a:r>
              <a:rPr lang="ja-JP" altLang="en-US" sz="1100" dirty="0"/>
              <a:t>１．「楽楽精算」にログインして、「交通費精算」など申請したい</a:t>
            </a:r>
            <a:br>
              <a:rPr lang="en-US" altLang="ja-JP" sz="1100" dirty="0"/>
            </a:br>
            <a:r>
              <a:rPr lang="ja-JP" altLang="en-US" sz="1100" dirty="0"/>
              <a:t>　　アイコンをクリック</a:t>
            </a:r>
            <a:br>
              <a:rPr lang="en-US" altLang="ja-JP" sz="1100" dirty="0"/>
            </a:br>
            <a:endParaRPr lang="ja-JP" altLang="en-US" sz="1100" dirty="0"/>
          </a:p>
          <a:p>
            <a:pPr marL="0" indent="0">
              <a:buFont typeface="BIZ UDPGothic" panose="020B0400000000000000" pitchFamily="34" charset="-128"/>
              <a:buNone/>
            </a:pPr>
            <a:r>
              <a:rPr lang="en-US" altLang="ja-JP" sz="1100" dirty="0"/>
              <a:t>2</a:t>
            </a:r>
            <a:r>
              <a:rPr lang="ja-JP" altLang="en-US" sz="1100" dirty="0"/>
              <a:t>．伝票作成画面が表示されたら、「</a:t>
            </a:r>
            <a:r>
              <a:rPr lang="en-US" altLang="ja-JP" sz="1100" dirty="0"/>
              <a:t>IC</a:t>
            </a:r>
            <a:r>
              <a:rPr lang="ja-JP" altLang="en-US" sz="1100" dirty="0"/>
              <a:t>カード」をクリック</a:t>
            </a:r>
            <a:br>
              <a:rPr lang="en-US" altLang="ja-JP" sz="1100" dirty="0"/>
            </a:br>
            <a:endParaRPr lang="ja-JP" altLang="en-US" sz="1100" dirty="0"/>
          </a:p>
          <a:p>
            <a:pPr marL="0" indent="0">
              <a:buFont typeface="BIZ UDPGothic" panose="020B0400000000000000" pitchFamily="34" charset="-128"/>
              <a:buNone/>
            </a:pPr>
            <a:r>
              <a:rPr lang="en-US" altLang="ja-JP" sz="1100" dirty="0"/>
              <a:t>3</a:t>
            </a:r>
            <a:r>
              <a:rPr lang="ja-JP" altLang="en-US" sz="1100" dirty="0"/>
              <a:t>．取込済みの履歴データが表示されるので、</a:t>
            </a:r>
            <a:br>
              <a:rPr lang="en-US" altLang="ja-JP" sz="1100" dirty="0"/>
            </a:br>
            <a:r>
              <a:rPr lang="ja-JP" altLang="en-US" sz="1100" dirty="0"/>
              <a:t>　　精算処理を行うデータにチェックをいれて「次へ」をクリック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br>
              <a:rPr lang="ja-JP" altLang="en-US" sz="1100" dirty="0"/>
            </a:br>
            <a:r>
              <a:rPr lang="ja-JP" altLang="en-US" sz="1100" dirty="0"/>
              <a:t>　</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900" dirty="0"/>
              <a:t>※</a:t>
            </a:r>
            <a:r>
              <a:rPr lang="ja-JP" altLang="en-US" sz="900" dirty="0"/>
              <a:t>全て「片道」で取込が行われます。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14" name="図 13" descr="テーブル&#10;&#10;中程度の精度で">
            <a:extLst>
              <a:ext uri="{FF2B5EF4-FFF2-40B4-BE49-F238E27FC236}">
                <a16:creationId xmlns:a16="http://schemas.microsoft.com/office/drawing/2014/main" id="{A1EE0BB7-079D-8FFF-E166-62361D44F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3" y="3370008"/>
            <a:ext cx="3125041" cy="2617555"/>
          </a:xfrm>
          <a:prstGeom prst="rect">
            <a:avLst/>
          </a:prstGeom>
        </p:spPr>
      </p:pic>
      <p:sp>
        <p:nvSpPr>
          <p:cNvPr id="15" name="正方形/長方形 14">
            <a:extLst>
              <a:ext uri="{FF2B5EF4-FFF2-40B4-BE49-F238E27FC236}">
                <a16:creationId xmlns:a16="http://schemas.microsoft.com/office/drawing/2014/main" id="{3A6B2609-91BE-0C09-3271-49401903B321}"/>
              </a:ext>
            </a:extLst>
          </p:cNvPr>
          <p:cNvSpPr/>
          <p:nvPr/>
        </p:nvSpPr>
        <p:spPr>
          <a:xfrm>
            <a:off x="494553" y="4231187"/>
            <a:ext cx="233989" cy="28237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1" name="図 20">
            <a:extLst>
              <a:ext uri="{FF2B5EF4-FFF2-40B4-BE49-F238E27FC236}">
                <a16:creationId xmlns:a16="http://schemas.microsoft.com/office/drawing/2014/main" id="{AFC60D90-E560-8DAC-C3C2-7FDBC1108506}"/>
              </a:ext>
            </a:extLst>
          </p:cNvPr>
          <p:cNvPicPr>
            <a:picLocks noChangeAspect="1"/>
          </p:cNvPicPr>
          <p:nvPr/>
        </p:nvPicPr>
        <p:blipFill>
          <a:blip r:embed="rId3"/>
          <a:stretch>
            <a:fillRect/>
          </a:stretch>
        </p:blipFill>
        <p:spPr>
          <a:xfrm>
            <a:off x="4859339" y="2512211"/>
            <a:ext cx="3925093" cy="786455"/>
          </a:xfrm>
          <a:prstGeom prst="rect">
            <a:avLst/>
          </a:prstGeom>
          <a:ln w="12700">
            <a:solidFill>
              <a:srgbClr val="D2D2D2"/>
            </a:solidFill>
          </a:ln>
        </p:spPr>
      </p:pic>
      <p:sp>
        <p:nvSpPr>
          <p:cNvPr id="22" name="正方形/長方形 21">
            <a:extLst>
              <a:ext uri="{FF2B5EF4-FFF2-40B4-BE49-F238E27FC236}">
                <a16:creationId xmlns:a16="http://schemas.microsoft.com/office/drawing/2014/main" id="{F33232AC-3286-A3CF-BE2B-A2A3AC3ED0B8}"/>
              </a:ext>
            </a:extLst>
          </p:cNvPr>
          <p:cNvSpPr/>
          <p:nvPr/>
        </p:nvSpPr>
        <p:spPr>
          <a:xfrm>
            <a:off x="8376628" y="3102640"/>
            <a:ext cx="406384" cy="25670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4" name="図 23">
            <a:extLst>
              <a:ext uri="{FF2B5EF4-FFF2-40B4-BE49-F238E27FC236}">
                <a16:creationId xmlns:a16="http://schemas.microsoft.com/office/drawing/2014/main" id="{E3FBB1A6-18C3-A017-0CCC-BAF5BC944CE0}"/>
              </a:ext>
            </a:extLst>
          </p:cNvPr>
          <p:cNvPicPr>
            <a:picLocks noChangeAspect="1"/>
          </p:cNvPicPr>
          <p:nvPr/>
        </p:nvPicPr>
        <p:blipFill>
          <a:blip r:embed="rId4"/>
          <a:stretch>
            <a:fillRect/>
          </a:stretch>
        </p:blipFill>
        <p:spPr>
          <a:xfrm>
            <a:off x="4859339" y="3865687"/>
            <a:ext cx="3925886" cy="751537"/>
          </a:xfrm>
          <a:prstGeom prst="rect">
            <a:avLst/>
          </a:prstGeom>
        </p:spPr>
      </p:pic>
      <p:sp>
        <p:nvSpPr>
          <p:cNvPr id="25" name="正方形/長方形 24">
            <a:extLst>
              <a:ext uri="{FF2B5EF4-FFF2-40B4-BE49-F238E27FC236}">
                <a16:creationId xmlns:a16="http://schemas.microsoft.com/office/drawing/2014/main" id="{46185813-F870-8329-8F36-76AC69CF6A67}"/>
              </a:ext>
            </a:extLst>
          </p:cNvPr>
          <p:cNvSpPr/>
          <p:nvPr/>
        </p:nvSpPr>
        <p:spPr>
          <a:xfrm>
            <a:off x="6547827" y="4408910"/>
            <a:ext cx="550089" cy="2333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607374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7-3.</a:t>
            </a:r>
            <a:r>
              <a:rPr lang="ja-JP" altLang="en-US" sz="2400" dirty="0"/>
              <a:t>　業務外の</a:t>
            </a:r>
            <a:r>
              <a:rPr lang="en-US" altLang="ja-JP" sz="2400" dirty="0"/>
              <a:t>IC</a:t>
            </a:r>
            <a:r>
              <a:rPr lang="ja-JP" altLang="en-US" sz="2400" dirty="0"/>
              <a:t>カード履歴が</a:t>
            </a:r>
            <a:br>
              <a:rPr lang="en-US" altLang="ja-JP" sz="2400" dirty="0"/>
            </a:br>
            <a:r>
              <a:rPr lang="ja-JP" altLang="en-US" sz="2400" dirty="0"/>
              <a:t>         表示されないようにする方法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44</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629625"/>
            <a:ext cx="3924000" cy="4734603"/>
          </a:xfrm>
        </p:spPr>
        <p:txBody>
          <a:bodyPr/>
          <a:lstStyle/>
          <a:p>
            <a:pPr marL="0" indent="0">
              <a:buNone/>
            </a:pPr>
            <a:r>
              <a:rPr lang="ja-JP" altLang="en-US" b="1" dirty="0">
                <a:solidFill>
                  <a:schemeClr val="tx2"/>
                </a:solidFill>
              </a:rPr>
              <a:t>手順</a:t>
            </a:r>
            <a:endParaRPr lang="en-US" altLang="ja-JP" dirty="0"/>
          </a:p>
          <a:p>
            <a:pPr marL="0" indent="0">
              <a:buNone/>
            </a:pPr>
            <a:r>
              <a:rPr lang="en-US" altLang="ja-JP" sz="1100" dirty="0"/>
              <a:t>1</a:t>
            </a:r>
            <a:r>
              <a:rPr lang="ja-JP" altLang="en-US" sz="1100" dirty="0"/>
              <a:t>．メイン画面上部の「</a:t>
            </a:r>
            <a:r>
              <a:rPr lang="en-US" altLang="ja-JP" sz="1100" dirty="0"/>
              <a:t>IC</a:t>
            </a:r>
            <a:r>
              <a:rPr lang="ja-JP" altLang="en-US" sz="1100" dirty="0"/>
              <a:t>カード取り込み」をクリック</a:t>
            </a:r>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r>
              <a:rPr lang="ja-JP" altLang="en-US" sz="1100" dirty="0"/>
              <a:t>２．取込済みのデータが表示されます。</a:t>
            </a:r>
            <a:br>
              <a:rPr lang="en-US" altLang="ja-JP" sz="1100" dirty="0"/>
            </a:br>
            <a:r>
              <a:rPr lang="ja-JP" altLang="en-US" sz="1100" dirty="0"/>
              <a:t>　「対象外」にしたいものにチェックをつけて、</a:t>
            </a:r>
            <a:br>
              <a:rPr lang="en-US" altLang="ja-JP" sz="1100" dirty="0"/>
            </a:br>
            <a:r>
              <a:rPr lang="ja-JP" altLang="en-US" sz="1100" dirty="0"/>
              <a:t>　「対象外にする」をクリック</a:t>
            </a:r>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ja-JP" altLang="en-US" sz="1100" dirty="0"/>
              <a:t>≪以上≫</a:t>
            </a:r>
          </a:p>
          <a:p>
            <a:pPr marL="0" indent="0">
              <a:buNone/>
            </a:pPr>
            <a:endParaRPr lang="ja-JP" altLang="en-US" sz="1100" dirty="0"/>
          </a:p>
        </p:txBody>
      </p:sp>
      <p:sp>
        <p:nvSpPr>
          <p:cNvPr id="3" name="コンテンツ プレースホルダー 12">
            <a:extLst>
              <a:ext uri="{FF2B5EF4-FFF2-40B4-BE49-F238E27FC236}">
                <a16:creationId xmlns:a16="http://schemas.microsoft.com/office/drawing/2014/main" id="{207DEDBE-5317-0D9F-B792-0F7A28EBE52A}"/>
              </a:ext>
            </a:extLst>
          </p:cNvPr>
          <p:cNvSpPr txBox="1">
            <a:spLocks/>
          </p:cNvSpPr>
          <p:nvPr/>
        </p:nvSpPr>
        <p:spPr>
          <a:xfrm>
            <a:off x="359569" y="1333501"/>
            <a:ext cx="8425656" cy="31423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業務に関係ない乗車履歴を「対象外」というステータスにして伝票作成時に表示されないようにします。</a:t>
            </a:r>
          </a:p>
        </p:txBody>
      </p:sp>
      <p:pic>
        <p:nvPicPr>
          <p:cNvPr id="6" name="図 5">
            <a:extLst>
              <a:ext uri="{FF2B5EF4-FFF2-40B4-BE49-F238E27FC236}">
                <a16:creationId xmlns:a16="http://schemas.microsoft.com/office/drawing/2014/main" id="{4CEFCEEF-6DF6-3A6F-97AC-41AF26F28C62}"/>
              </a:ext>
            </a:extLst>
          </p:cNvPr>
          <p:cNvPicPr>
            <a:picLocks noChangeAspect="1"/>
          </p:cNvPicPr>
          <p:nvPr/>
        </p:nvPicPr>
        <p:blipFill>
          <a:blip r:embed="rId2"/>
          <a:stretch>
            <a:fillRect/>
          </a:stretch>
        </p:blipFill>
        <p:spPr>
          <a:xfrm>
            <a:off x="387522" y="2172832"/>
            <a:ext cx="3658111" cy="352474"/>
          </a:xfrm>
          <a:prstGeom prst="rect">
            <a:avLst/>
          </a:prstGeom>
          <a:ln w="12700">
            <a:solidFill>
              <a:srgbClr val="D2D2D2"/>
            </a:solidFill>
          </a:ln>
        </p:spPr>
      </p:pic>
      <p:pic>
        <p:nvPicPr>
          <p:cNvPr id="8" name="図 7" descr="グラフィカル ユーザー インターフェイス">
            <a:extLst>
              <a:ext uri="{FF2B5EF4-FFF2-40B4-BE49-F238E27FC236}">
                <a16:creationId xmlns:a16="http://schemas.microsoft.com/office/drawing/2014/main" id="{482F0B6F-26B4-2DEE-C440-264EC272D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22" y="3348615"/>
            <a:ext cx="3285769" cy="2617620"/>
          </a:xfrm>
          <a:prstGeom prst="rect">
            <a:avLst/>
          </a:prstGeom>
          <a:ln w="12700">
            <a:solidFill>
              <a:srgbClr val="D2D2D2"/>
            </a:solidFill>
          </a:ln>
        </p:spPr>
      </p:pic>
      <p:sp>
        <p:nvSpPr>
          <p:cNvPr id="9" name="正方形/長方形 8">
            <a:extLst>
              <a:ext uri="{FF2B5EF4-FFF2-40B4-BE49-F238E27FC236}">
                <a16:creationId xmlns:a16="http://schemas.microsoft.com/office/drawing/2014/main" id="{FC7DF7F2-BE71-7B77-A4B7-1FEBD4B5F75D}"/>
              </a:ext>
            </a:extLst>
          </p:cNvPr>
          <p:cNvSpPr/>
          <p:nvPr/>
        </p:nvSpPr>
        <p:spPr>
          <a:xfrm>
            <a:off x="1620570" y="2232386"/>
            <a:ext cx="1312753" cy="2333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A2494ABF-F1BC-9754-F166-6A5EDB340BAD}"/>
              </a:ext>
            </a:extLst>
          </p:cNvPr>
          <p:cNvSpPr/>
          <p:nvPr/>
        </p:nvSpPr>
        <p:spPr>
          <a:xfrm>
            <a:off x="1472547" y="5780398"/>
            <a:ext cx="468065" cy="18520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 name="コンテンツ プレースホルダー 12">
            <a:extLst>
              <a:ext uri="{FF2B5EF4-FFF2-40B4-BE49-F238E27FC236}">
                <a16:creationId xmlns:a16="http://schemas.microsoft.com/office/drawing/2014/main" id="{20993C0D-3101-EAE5-F91B-D2EA46427956}"/>
              </a:ext>
            </a:extLst>
          </p:cNvPr>
          <p:cNvSpPr txBox="1">
            <a:spLocks/>
          </p:cNvSpPr>
          <p:nvPr/>
        </p:nvSpPr>
        <p:spPr>
          <a:xfrm>
            <a:off x="4859338" y="1837853"/>
            <a:ext cx="3924000" cy="452637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t>※</a:t>
            </a:r>
            <a:r>
              <a:rPr lang="ja-JP" altLang="en-US" sz="1100" dirty="0"/>
              <a:t>誤って「対象外」にしてしまった場合は、もう一度チェックを</a:t>
            </a:r>
            <a:br>
              <a:rPr lang="en-US" altLang="ja-JP" sz="1100" dirty="0"/>
            </a:br>
            <a:r>
              <a:rPr lang="ja-JP" altLang="en-US" sz="1100" dirty="0"/>
              <a:t>　　つけて「未申請に戻す」をクリックしてください。</a:t>
            </a:r>
            <a:endParaRPr lang="en-US" altLang="ja-JP" sz="1100" dirty="0"/>
          </a:p>
          <a:p>
            <a:pPr marL="0" indent="0">
              <a:buFont typeface="BIZ UDPGothic" panose="020B0400000000000000" pitchFamily="34" charset="-128"/>
              <a:buNone/>
            </a:pPr>
            <a:endParaRPr lang="ja-JP" altLang="en-US" sz="1100" dirty="0"/>
          </a:p>
        </p:txBody>
      </p:sp>
      <p:pic>
        <p:nvPicPr>
          <p:cNvPr id="12" name="図 11" descr="グラフィカル ユーザー インターフェイス">
            <a:extLst>
              <a:ext uri="{FF2B5EF4-FFF2-40B4-BE49-F238E27FC236}">
                <a16:creationId xmlns:a16="http://schemas.microsoft.com/office/drawing/2014/main" id="{3AA4EDFF-7C07-F023-A62B-7DB704DF35EE}"/>
              </a:ext>
            </a:extLst>
          </p:cNvPr>
          <p:cNvPicPr>
            <a:picLocks noChangeAspect="1"/>
          </p:cNvPicPr>
          <p:nvPr/>
        </p:nvPicPr>
        <p:blipFill rotWithShape="1">
          <a:blip r:embed="rId3">
            <a:extLst>
              <a:ext uri="{28A0092B-C50C-407E-A947-70E740481C1C}">
                <a14:useLocalDpi xmlns:a14="http://schemas.microsoft.com/office/drawing/2010/main" val="0"/>
              </a:ext>
            </a:extLst>
          </a:blip>
          <a:srcRect t="79378"/>
          <a:stretch/>
        </p:blipFill>
        <p:spPr>
          <a:xfrm>
            <a:off x="4886497" y="2353900"/>
            <a:ext cx="3869981" cy="635776"/>
          </a:xfrm>
          <a:prstGeom prst="rect">
            <a:avLst/>
          </a:prstGeom>
          <a:ln w="12700">
            <a:solidFill>
              <a:srgbClr val="D2D2D2"/>
            </a:solidFill>
          </a:ln>
        </p:spPr>
      </p:pic>
      <p:sp>
        <p:nvSpPr>
          <p:cNvPr id="14" name="正方形/長方形 13">
            <a:extLst>
              <a:ext uri="{FF2B5EF4-FFF2-40B4-BE49-F238E27FC236}">
                <a16:creationId xmlns:a16="http://schemas.microsoft.com/office/drawing/2014/main" id="{61EA085C-08D9-9C04-98D3-D95342CF0F3E}"/>
              </a:ext>
            </a:extLst>
          </p:cNvPr>
          <p:cNvSpPr/>
          <p:nvPr/>
        </p:nvSpPr>
        <p:spPr>
          <a:xfrm>
            <a:off x="6670445" y="2755295"/>
            <a:ext cx="627856" cy="22412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14107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376363"/>
            <a:ext cx="5022470" cy="4429125"/>
          </a:xfrm>
        </p:spPr>
        <p:txBody>
          <a:bodyPr anchor="ctr"/>
          <a:lstStyle/>
          <a:p>
            <a:pPr>
              <a:lnSpc>
                <a:spcPct val="150000"/>
              </a:lnSpc>
              <a:buFont typeface="+mj-lt"/>
              <a:buAutoNum type="arabicPeriod" startAt="8"/>
            </a:pPr>
            <a:r>
              <a:rPr lang="ja-JP" altLang="en-US" dirty="0"/>
              <a:t>電子帳簿保存法オプション</a:t>
            </a:r>
            <a:br>
              <a:rPr lang="en-US" altLang="ja-JP" sz="1800" dirty="0"/>
            </a:br>
            <a:r>
              <a:rPr lang="en-US" altLang="ja-JP" sz="1800" dirty="0"/>
              <a:t>8-1. </a:t>
            </a:r>
            <a:r>
              <a:rPr lang="ja-JP" altLang="en-US" sz="1800" dirty="0"/>
              <a:t>スマートフォンアプリからの取込</a:t>
            </a:r>
            <a:br>
              <a:rPr lang="en-US" altLang="ja-JP" sz="1800" dirty="0"/>
            </a:br>
            <a:r>
              <a:rPr lang="en-US" altLang="ja-JP" sz="1800" dirty="0"/>
              <a:t>8-2. </a:t>
            </a:r>
            <a:r>
              <a:rPr lang="ja-JP" altLang="en-US" sz="1800" dirty="0"/>
              <a:t>スマートフォン</a:t>
            </a:r>
            <a:r>
              <a:rPr lang="en-US" altLang="ja-JP" sz="1800" dirty="0"/>
              <a:t>:</a:t>
            </a:r>
            <a:r>
              <a:rPr lang="ja-JP" altLang="en-US" sz="1800" dirty="0"/>
              <a:t>複数明細を登録する方法</a:t>
            </a:r>
            <a:br>
              <a:rPr lang="en-US" altLang="ja-JP" sz="1800" dirty="0"/>
            </a:br>
            <a:r>
              <a:rPr lang="en-US" altLang="ja-JP" sz="1800" dirty="0"/>
              <a:t>8-3. </a:t>
            </a:r>
            <a:r>
              <a:rPr lang="ja-JP" altLang="en-US" sz="1800" dirty="0"/>
              <a:t>スマートフォン：伝票への反映</a:t>
            </a:r>
            <a:br>
              <a:rPr lang="en-US" altLang="ja-JP" sz="1800" dirty="0"/>
            </a:br>
            <a:r>
              <a:rPr lang="en-US" altLang="ja-JP" sz="1800" dirty="0"/>
              <a:t>8-4. </a:t>
            </a:r>
            <a:r>
              <a:rPr lang="ja-JP" altLang="en-US" sz="1800" dirty="0"/>
              <a:t>パソコンからのアップロード</a:t>
            </a:r>
            <a:br>
              <a:rPr lang="en-US" altLang="ja-JP" sz="1800" dirty="0"/>
            </a:br>
            <a:r>
              <a:rPr lang="en-US" altLang="ja-JP" sz="1800" dirty="0"/>
              <a:t>8-5. </a:t>
            </a:r>
            <a:r>
              <a:rPr lang="ja-JP" altLang="en-US" sz="1800" dirty="0"/>
              <a:t>パソコン：複数明細を登録する方法</a:t>
            </a:r>
            <a:br>
              <a:rPr lang="en-US" altLang="ja-JP" sz="1800" dirty="0"/>
            </a:br>
            <a:r>
              <a:rPr lang="en-US" altLang="ja-JP" sz="1800" dirty="0"/>
              <a:t>8-6. </a:t>
            </a:r>
            <a:r>
              <a:rPr lang="ja-JP" altLang="en-US" sz="1800" dirty="0"/>
              <a:t>パソコン：伝票への反映</a:t>
            </a:r>
            <a:br>
              <a:rPr lang="en-US" altLang="ja-JP" sz="1800" dirty="0"/>
            </a:br>
            <a:r>
              <a:rPr lang="en-US" altLang="ja-JP" sz="1800" dirty="0"/>
              <a:t>8-7. </a:t>
            </a:r>
            <a:r>
              <a:rPr lang="ja-JP" altLang="en-US" sz="1800" dirty="0"/>
              <a:t>領収書／請求書データの修正、削除</a:t>
            </a:r>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45</a:t>
            </a:fld>
            <a:endParaRPr lang="en-GB"/>
          </a:p>
        </p:txBody>
      </p:sp>
    </p:spTree>
    <p:extLst>
      <p:ext uri="{BB962C8B-B14F-4D97-AF65-F5344CB8AC3E}">
        <p14:creationId xmlns:p14="http://schemas.microsoft.com/office/powerpoint/2010/main" val="3933077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2">
            <a:extLst>
              <a:ext uri="{FF2B5EF4-FFF2-40B4-BE49-F238E27FC236}">
                <a16:creationId xmlns:a16="http://schemas.microsoft.com/office/drawing/2014/main" id="{F1FD8B82-8BDC-2879-6913-11DA5DC04084}"/>
              </a:ext>
            </a:extLst>
          </p:cNvPr>
          <p:cNvSpPr txBox="1">
            <a:spLocks/>
          </p:cNvSpPr>
          <p:nvPr/>
        </p:nvSpPr>
        <p:spPr>
          <a:xfrm>
            <a:off x="4859338" y="3041965"/>
            <a:ext cx="3924000" cy="332226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２．カメラで領収書を正面に捉え、</a:t>
            </a:r>
            <a:br>
              <a:rPr lang="en-US" altLang="ja-JP" sz="1100" dirty="0"/>
            </a:br>
            <a:r>
              <a:rPr lang="ja-JP" altLang="en-US" sz="1100" dirty="0"/>
              <a:t>　　シャッターボタンをタップして撮影する</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8-1. </a:t>
            </a:r>
            <a:r>
              <a:rPr lang="ja-JP" altLang="en-US" sz="2400" dirty="0"/>
              <a:t>スマートフォンアプリからの取込</a:t>
            </a:r>
            <a:br>
              <a:rPr lang="en-US" altLang="ja-JP" sz="2400" dirty="0"/>
            </a:b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46</a:t>
            </a:fld>
            <a:endParaRPr lang="en-GB"/>
          </a:p>
        </p:txBody>
      </p:sp>
      <p:sp>
        <p:nvSpPr>
          <p:cNvPr id="3" name="コンテンツ プレースホルダー 12">
            <a:extLst>
              <a:ext uri="{FF2B5EF4-FFF2-40B4-BE49-F238E27FC236}">
                <a16:creationId xmlns:a16="http://schemas.microsoft.com/office/drawing/2014/main" id="{C7C68D92-6F73-C529-432E-8014DE70ED12}"/>
              </a:ext>
            </a:extLst>
          </p:cNvPr>
          <p:cNvSpPr txBox="1">
            <a:spLocks/>
          </p:cNvSpPr>
          <p:nvPr/>
        </p:nvSpPr>
        <p:spPr>
          <a:xfrm>
            <a:off x="359569" y="1251272"/>
            <a:ext cx="8425656" cy="43192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領収書／請求書の画像データを「楽楽精算」にアップロードする方法を説明します。</a:t>
            </a:r>
            <a:endParaRPr lang="en-US" altLang="ja-JP" sz="1100" dirty="0"/>
          </a:p>
          <a:p>
            <a:pPr marL="0" indent="0">
              <a:buFont typeface="BIZ UDPGothic" panose="020B0400000000000000" pitchFamily="34" charset="-128"/>
              <a:buNone/>
            </a:pPr>
            <a:r>
              <a:rPr lang="ja-JP" altLang="en-US" sz="1100" dirty="0"/>
              <a:t>領収書／請求書は受領後すみやかにアップロードをお願いいたします。</a:t>
            </a:r>
          </a:p>
        </p:txBody>
      </p:sp>
      <p:sp>
        <p:nvSpPr>
          <p:cNvPr id="4" name="コンテンツ プレースホルダー 12">
            <a:extLst>
              <a:ext uri="{FF2B5EF4-FFF2-40B4-BE49-F238E27FC236}">
                <a16:creationId xmlns:a16="http://schemas.microsoft.com/office/drawing/2014/main" id="{D3F8B1A5-C90E-5C18-A243-8C04873A2289}"/>
              </a:ext>
            </a:extLst>
          </p:cNvPr>
          <p:cNvSpPr>
            <a:spLocks noGrp="1"/>
          </p:cNvSpPr>
          <p:nvPr>
            <p:ph sz="half" idx="1"/>
          </p:nvPr>
        </p:nvSpPr>
        <p:spPr>
          <a:xfrm>
            <a:off x="359569" y="1881313"/>
            <a:ext cx="3924000" cy="4482915"/>
          </a:xfrm>
        </p:spPr>
        <p:txBody>
          <a:bodyPr/>
          <a:lstStyle/>
          <a:p>
            <a:pPr marL="0" indent="0">
              <a:buNone/>
            </a:pPr>
            <a:r>
              <a:rPr lang="en-US" altLang="ja-JP" b="1" dirty="0">
                <a:solidFill>
                  <a:schemeClr val="tx2"/>
                </a:solidFill>
              </a:rPr>
              <a:t>【iPhone</a:t>
            </a:r>
            <a:r>
              <a:rPr lang="ja-JP" altLang="en-US" b="1" dirty="0">
                <a:solidFill>
                  <a:schemeClr val="tx2"/>
                </a:solidFill>
              </a:rPr>
              <a:t>／</a:t>
            </a:r>
            <a:r>
              <a:rPr lang="en-US" altLang="ja-JP" b="1" dirty="0">
                <a:solidFill>
                  <a:schemeClr val="tx2"/>
                </a:solidFill>
              </a:rPr>
              <a:t>Android】</a:t>
            </a:r>
            <a:br>
              <a:rPr lang="en-US" altLang="ja-JP" b="1" dirty="0">
                <a:solidFill>
                  <a:schemeClr val="tx2"/>
                </a:solidFill>
              </a:rPr>
            </a:br>
            <a:r>
              <a:rPr lang="ja-JP" altLang="en-US" b="1" dirty="0">
                <a:solidFill>
                  <a:schemeClr val="tx2"/>
                </a:solidFill>
              </a:rPr>
              <a:t>スマートフォンアプリからアップロードする場合</a:t>
            </a:r>
            <a:br>
              <a:rPr lang="ja-JP" altLang="en-US" b="1" dirty="0">
                <a:solidFill>
                  <a:schemeClr val="tx2"/>
                </a:solidFill>
              </a:rPr>
            </a:br>
            <a:r>
              <a:rPr lang="en-US" altLang="ja-JP" sz="900" dirty="0"/>
              <a:t>※iPhone</a:t>
            </a:r>
            <a:r>
              <a:rPr lang="ja-JP" altLang="en-US" sz="900" dirty="0"/>
              <a:t>の場合：</a:t>
            </a:r>
            <a:r>
              <a:rPr lang="en-US" altLang="ja-JP" sz="900" dirty="0"/>
              <a:t>iOS</a:t>
            </a:r>
            <a:r>
              <a:rPr lang="ja-JP" altLang="en-US" sz="900" dirty="0"/>
              <a:t>アプリ「楽楽精算」のダウンロードが必要です。</a:t>
            </a:r>
            <a:br>
              <a:rPr lang="ja-JP" altLang="en-US" sz="900" dirty="0"/>
            </a:br>
            <a:r>
              <a:rPr lang="en-US" altLang="ja-JP" sz="900" dirty="0"/>
              <a:t>※Android</a:t>
            </a:r>
            <a:r>
              <a:rPr lang="ja-JP" altLang="en-US" sz="900" dirty="0"/>
              <a:t>の場合：</a:t>
            </a:r>
            <a:r>
              <a:rPr lang="en-US" altLang="ja-JP" sz="900" dirty="0"/>
              <a:t>Android</a:t>
            </a:r>
            <a:r>
              <a:rPr lang="ja-JP" altLang="en-US" sz="900" dirty="0"/>
              <a:t>アプリ「楽楽精算」のダウンロードが必要です。</a:t>
            </a:r>
          </a:p>
          <a:p>
            <a:pPr marL="0" indent="0">
              <a:buNone/>
            </a:pPr>
            <a:r>
              <a:rPr lang="en-US" altLang="ja-JP" sz="900" dirty="0"/>
              <a:t>※</a:t>
            </a:r>
            <a:r>
              <a:rPr lang="ja-JP" altLang="en-US" sz="900" dirty="0"/>
              <a:t>端末設定でアプリのカメラへのアクセスを許可してください。</a:t>
            </a:r>
          </a:p>
          <a:p>
            <a:pPr marL="0" indent="0">
              <a:buNone/>
            </a:pPr>
            <a:endParaRPr lang="en-US" altLang="ja-JP" sz="1100" dirty="0"/>
          </a:p>
          <a:p>
            <a:pPr marL="0" indent="0">
              <a:buNone/>
            </a:pPr>
            <a:r>
              <a:rPr lang="ja-JP" altLang="en-US" sz="1100" dirty="0"/>
              <a:t>１．アプリにログインし、「領収書を読み取る」をタップ</a:t>
            </a:r>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p:txBody>
      </p:sp>
      <p:pic>
        <p:nvPicPr>
          <p:cNvPr id="7" name="図 6">
            <a:extLst>
              <a:ext uri="{FF2B5EF4-FFF2-40B4-BE49-F238E27FC236}">
                <a16:creationId xmlns:a16="http://schemas.microsoft.com/office/drawing/2014/main" id="{BB569097-6837-DF73-539D-51C19D0390FB}"/>
              </a:ext>
            </a:extLst>
          </p:cNvPr>
          <p:cNvPicPr>
            <a:picLocks noChangeAspect="1"/>
          </p:cNvPicPr>
          <p:nvPr/>
        </p:nvPicPr>
        <p:blipFill rotWithShape="1">
          <a:blip r:embed="rId2"/>
          <a:srcRect l="5397" t="2799" r="5190" b="640"/>
          <a:stretch/>
        </p:blipFill>
        <p:spPr>
          <a:xfrm>
            <a:off x="4859338" y="3605798"/>
            <a:ext cx="1539089" cy="2758430"/>
          </a:xfrm>
          <a:prstGeom prst="rect">
            <a:avLst/>
          </a:prstGeom>
        </p:spPr>
      </p:pic>
      <p:pic>
        <p:nvPicPr>
          <p:cNvPr id="10" name="図 9" descr="グラフィカル ユーザー インターフェイス, アプリケーション, Web サイト&#10;&#10;自動的に生成された説明">
            <a:extLst>
              <a:ext uri="{FF2B5EF4-FFF2-40B4-BE49-F238E27FC236}">
                <a16:creationId xmlns:a16="http://schemas.microsoft.com/office/drawing/2014/main" id="{9D6A9C8D-CB03-5DE9-855E-FF91EF235852}"/>
              </a:ext>
            </a:extLst>
          </p:cNvPr>
          <p:cNvPicPr>
            <a:picLocks noChangeAspect="1"/>
          </p:cNvPicPr>
          <p:nvPr/>
        </p:nvPicPr>
        <p:blipFill rotWithShape="1">
          <a:blip r:embed="rId3">
            <a:extLst>
              <a:ext uri="{28A0092B-C50C-407E-A947-70E740481C1C}">
                <a14:useLocalDpi xmlns:a14="http://schemas.microsoft.com/office/drawing/2010/main" val="0"/>
              </a:ext>
            </a:extLst>
          </a:blip>
          <a:srcRect l="1871" t="1812" r="2837" b="1548"/>
          <a:stretch/>
        </p:blipFill>
        <p:spPr>
          <a:xfrm>
            <a:off x="360363" y="3305789"/>
            <a:ext cx="2202971" cy="3058439"/>
          </a:xfrm>
          <a:prstGeom prst="rect">
            <a:avLst/>
          </a:prstGeom>
          <a:ln w="12700">
            <a:solidFill>
              <a:srgbClr val="D2D2D2"/>
            </a:solidFill>
          </a:ln>
        </p:spPr>
      </p:pic>
      <p:sp>
        <p:nvSpPr>
          <p:cNvPr id="12" name="正方形/長方形 11">
            <a:extLst>
              <a:ext uri="{FF2B5EF4-FFF2-40B4-BE49-F238E27FC236}">
                <a16:creationId xmlns:a16="http://schemas.microsoft.com/office/drawing/2014/main" id="{1D32017A-7A34-61AF-F251-A18C012B1887}"/>
              </a:ext>
            </a:extLst>
          </p:cNvPr>
          <p:cNvSpPr/>
          <p:nvPr/>
        </p:nvSpPr>
        <p:spPr>
          <a:xfrm>
            <a:off x="432753" y="4523342"/>
            <a:ext cx="2066003" cy="72766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4" name="正方形/長方形 13">
            <a:extLst>
              <a:ext uri="{FF2B5EF4-FFF2-40B4-BE49-F238E27FC236}">
                <a16:creationId xmlns:a16="http://schemas.microsoft.com/office/drawing/2014/main" id="{957D036B-358F-08F9-B45D-B61FBA6CEDB6}"/>
              </a:ext>
            </a:extLst>
          </p:cNvPr>
          <p:cNvSpPr/>
          <p:nvPr/>
        </p:nvSpPr>
        <p:spPr>
          <a:xfrm>
            <a:off x="5424457" y="5902859"/>
            <a:ext cx="396921" cy="35308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288160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172344D-8FAC-B270-35D2-0C6DA827DD93}"/>
              </a:ext>
            </a:extLst>
          </p:cNvPr>
          <p:cNvSpPr/>
          <p:nvPr/>
        </p:nvSpPr>
        <p:spPr>
          <a:xfrm>
            <a:off x="4860434" y="5108623"/>
            <a:ext cx="3924792" cy="1273127"/>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endParaRPr lang="ja-JP" altLang="en-US" sz="1400" b="1" dirty="0">
              <a:solidFill>
                <a:schemeClr val="tx1"/>
              </a:solidFill>
            </a:endParaRPr>
          </a:p>
        </p:txBody>
      </p:sp>
      <p:sp>
        <p:nvSpPr>
          <p:cNvPr id="8" name="コンテンツ プレースホルダー 12">
            <a:extLst>
              <a:ext uri="{FF2B5EF4-FFF2-40B4-BE49-F238E27FC236}">
                <a16:creationId xmlns:a16="http://schemas.microsoft.com/office/drawing/2014/main" id="{9C129EB5-40AD-7743-0D23-7C7DC3F123D3}"/>
              </a:ext>
            </a:extLst>
          </p:cNvPr>
          <p:cNvSpPr txBox="1">
            <a:spLocks/>
          </p:cNvSpPr>
          <p:nvPr/>
        </p:nvSpPr>
        <p:spPr>
          <a:xfrm>
            <a:off x="4861225" y="1253724"/>
            <a:ext cx="3924000" cy="385489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４．確認・修正が完了したら「登録する」をタップすると</a:t>
            </a:r>
            <a:br>
              <a:rPr lang="ja-JP" altLang="en-US" sz="1100" dirty="0"/>
            </a:br>
            <a:r>
              <a:rPr lang="ja-JP" altLang="en-US" sz="1100" dirty="0"/>
              <a:t>　　アップロード完了です。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ja-JP" altLang="en-US" sz="1100" dirty="0"/>
            </a:br>
            <a:r>
              <a:rPr lang="ja-JP" altLang="en-US" sz="1100" dirty="0"/>
              <a:t>≪以上≫</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アプリから写真を撮って登録した場合、</a:t>
            </a:r>
            <a:endParaRPr lang="en-US" altLang="ja-JP" sz="1100" dirty="0"/>
          </a:p>
          <a:p>
            <a:pPr marL="0" indent="0">
              <a:buFont typeface="BIZ UDPGothic" panose="020B0400000000000000" pitchFamily="34" charset="-128"/>
              <a:buNone/>
            </a:pPr>
            <a:r>
              <a:rPr lang="ja-JP" altLang="en-US" sz="1100" dirty="0"/>
              <a:t>保存形式は自動的に「スキャナ保存」として保存されます。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900" dirty="0"/>
              <a:t>※</a:t>
            </a:r>
            <a:r>
              <a:rPr lang="ja-JP" altLang="en-US" sz="900" dirty="0"/>
              <a:t>「</a:t>
            </a:r>
            <a:r>
              <a:rPr lang="ja-JP" altLang="en-US" sz="900" b="1" dirty="0"/>
              <a:t>送信失敗入力内容に不備があります</a:t>
            </a:r>
            <a:r>
              <a:rPr lang="ja-JP" altLang="en-US" sz="900" dirty="0"/>
              <a:t>」というエラーが表示された場合は、</a:t>
            </a:r>
            <a:br>
              <a:rPr lang="en-US" altLang="ja-JP" sz="900" dirty="0"/>
            </a:br>
            <a:r>
              <a:rPr lang="ja-JP" altLang="en-US" sz="900" dirty="0"/>
              <a:t>　　以下の点ををご確認ください。</a:t>
            </a:r>
            <a:endParaRPr lang="en-US" altLang="ja-JP" sz="900" dirty="0"/>
          </a:p>
          <a:p>
            <a:pPr marL="0" indent="0">
              <a:buFont typeface="BIZ UDPGothic" panose="020B0400000000000000" pitchFamily="34" charset="-128"/>
              <a:buNone/>
            </a:pPr>
            <a:endParaRPr lang="en-US" altLang="ja-JP" sz="900" dirty="0"/>
          </a:p>
          <a:p>
            <a:pPr marL="0" indent="0">
              <a:buFont typeface="BIZ UDPGothic" panose="020B0400000000000000" pitchFamily="34" charset="-128"/>
              <a:buNone/>
            </a:pPr>
            <a:r>
              <a:rPr lang="ja-JP" altLang="en-US" sz="900" b="1" dirty="0">
                <a:solidFill>
                  <a:schemeClr val="tx2"/>
                </a:solidFill>
              </a:rPr>
              <a:t>▼確認点</a:t>
            </a:r>
            <a:endParaRPr lang="en-US" altLang="ja-JP" sz="900" b="1" dirty="0">
              <a:solidFill>
                <a:schemeClr val="tx2"/>
              </a:solidFill>
            </a:endParaRP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8-1. </a:t>
            </a:r>
            <a:r>
              <a:rPr lang="ja-JP" altLang="en-US" sz="2400" dirty="0"/>
              <a:t>スマートフォンアプリからの取込</a:t>
            </a:r>
            <a:br>
              <a:rPr lang="ja-JP" altLang="en-US" sz="2400" dirty="0"/>
            </a:br>
            <a:br>
              <a:rPr lang="en-US" altLang="ja-JP" sz="2400" dirty="0"/>
            </a:b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47</a:t>
            </a:fld>
            <a:endParaRPr lang="en-GB"/>
          </a:p>
        </p:txBody>
      </p:sp>
      <p:sp>
        <p:nvSpPr>
          <p:cNvPr id="4" name="コンテンツ プレースホルダー 12">
            <a:extLst>
              <a:ext uri="{FF2B5EF4-FFF2-40B4-BE49-F238E27FC236}">
                <a16:creationId xmlns:a16="http://schemas.microsoft.com/office/drawing/2014/main" id="{D3F8B1A5-C90E-5C18-A243-8C04873A2289}"/>
              </a:ext>
            </a:extLst>
          </p:cNvPr>
          <p:cNvSpPr>
            <a:spLocks noGrp="1"/>
          </p:cNvSpPr>
          <p:nvPr>
            <p:ph sz="half" idx="1"/>
          </p:nvPr>
        </p:nvSpPr>
        <p:spPr>
          <a:xfrm>
            <a:off x="359569" y="1249386"/>
            <a:ext cx="3924000" cy="5132364"/>
          </a:xfrm>
        </p:spPr>
        <p:txBody>
          <a:bodyPr/>
          <a:lstStyle/>
          <a:p>
            <a:pPr marL="0" indent="0">
              <a:buNone/>
            </a:pPr>
            <a:r>
              <a:rPr lang="ja-JP" altLang="en-US" sz="1100" dirty="0"/>
              <a:t>３．読み取った結果が表示されるので内容を確認します。</a:t>
            </a:r>
            <a:br>
              <a:rPr lang="ja-JP" altLang="en-US" sz="1100" dirty="0"/>
            </a:br>
            <a:r>
              <a:rPr lang="ja-JP" altLang="en-US" sz="1100" dirty="0"/>
              <a:t>　　必要に応じて該当項目をタップして修正してください。</a:t>
            </a:r>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Font typeface="BIZ UDPGothic" panose="020B0400000000000000" pitchFamily="34" charset="-128"/>
              <a:buNone/>
            </a:pPr>
            <a:endParaRPr lang="en-US" altLang="ja-JP" sz="1100" dirty="0"/>
          </a:p>
          <a:p>
            <a:r>
              <a:rPr lang="ja-JP" altLang="en-US" sz="900" dirty="0"/>
              <a:t>「受領日」「取引日」を正しく読み取れなかった場合は、撮影した日付が自動で入力されます。</a:t>
            </a:r>
            <a:br>
              <a:rPr lang="en-US" altLang="ja-JP" sz="900" dirty="0"/>
            </a:br>
            <a:endParaRPr lang="en-US" altLang="ja-JP" sz="900" dirty="0"/>
          </a:p>
          <a:p>
            <a:r>
              <a:rPr lang="en-US" altLang="ja-JP" sz="900" dirty="0"/>
              <a:t>1</a:t>
            </a:r>
            <a:r>
              <a:rPr lang="ja-JP" altLang="en-US" sz="900" dirty="0"/>
              <a:t>枚の「領収書」の中で、伝票申請時に会計情報（勘定科目や税区分）が異なる場合は、登録時に複数明細に分けて登録することで、異なる会計情報で精算することができます。</a:t>
            </a:r>
            <a:br>
              <a:rPr lang="en-US" altLang="ja-JP" sz="900" dirty="0"/>
            </a:br>
            <a:endParaRPr lang="en-US" altLang="ja-JP" sz="900" dirty="0"/>
          </a:p>
          <a:p>
            <a:r>
              <a:rPr lang="ja-JP" altLang="en-US" sz="900" dirty="0"/>
              <a:t>税率が異なる場合（</a:t>
            </a:r>
            <a:r>
              <a:rPr lang="en-US" altLang="ja-JP" sz="900" dirty="0"/>
              <a:t>10%</a:t>
            </a:r>
            <a:r>
              <a:rPr lang="ja-JP" altLang="en-US" sz="900" dirty="0"/>
              <a:t>と軽減税率</a:t>
            </a:r>
            <a:r>
              <a:rPr lang="en-US" altLang="ja-JP" sz="900" dirty="0"/>
              <a:t>8%</a:t>
            </a:r>
            <a:r>
              <a:rPr lang="ja-JP" altLang="en-US" sz="900" dirty="0"/>
              <a:t>）は、金額が自動的に分かれて</a:t>
            </a:r>
            <a:br>
              <a:rPr lang="en-US" altLang="ja-JP" sz="900" dirty="0"/>
            </a:br>
            <a:r>
              <a:rPr lang="ja-JP" altLang="en-US" sz="900" dirty="0"/>
              <a:t>入力されます。</a:t>
            </a:r>
            <a:br>
              <a:rPr lang="en-US" altLang="ja-JP" sz="900" dirty="0"/>
            </a:br>
            <a:endParaRPr lang="en-US" altLang="ja-JP" sz="900" dirty="0"/>
          </a:p>
          <a:p>
            <a:r>
              <a:rPr lang="ja-JP" altLang="en-US" sz="900" dirty="0"/>
              <a:t>税率は同じでも勘定科目や負担部門が異なる、等で明細を分けて精算したい場合、読取時に自動で分けることはできませんので、手修正いただき金額を分けてください。</a:t>
            </a:r>
            <a:br>
              <a:rPr lang="en-US" altLang="ja-JP" sz="900" dirty="0"/>
            </a:br>
            <a:endParaRPr lang="en-US" altLang="ja-JP" sz="900" dirty="0"/>
          </a:p>
          <a:p>
            <a:r>
              <a:rPr lang="ja-JP" altLang="en-US" sz="900" dirty="0"/>
              <a:t>読取後の画面は上記の画面の通り、</a:t>
            </a:r>
            <a:r>
              <a:rPr lang="en-US" altLang="ja-JP" sz="900" dirty="0"/>
              <a:t>2</a:t>
            </a:r>
            <a:r>
              <a:rPr lang="ja-JP" altLang="en-US" sz="900" dirty="0"/>
              <a:t>行しか分けることができません。</a:t>
            </a:r>
            <a:br>
              <a:rPr lang="en-US" altLang="ja-JP" sz="900" dirty="0"/>
            </a:br>
            <a:r>
              <a:rPr lang="ja-JP" altLang="en-US" sz="900" dirty="0"/>
              <a:t>その後、アプリの「閲覧・編集する」をタップし、該当の領収書の「編集」から</a:t>
            </a:r>
            <a:br>
              <a:rPr lang="en-US" altLang="ja-JP" sz="900" dirty="0"/>
            </a:br>
            <a:r>
              <a:rPr lang="ja-JP" altLang="en-US" sz="900" dirty="0"/>
              <a:t>複数明細に分けて登録をしてください。</a:t>
            </a:r>
            <a:endParaRPr lang="en-US" altLang="ja-JP" sz="900" dirty="0"/>
          </a:p>
        </p:txBody>
      </p:sp>
      <p:pic>
        <p:nvPicPr>
          <p:cNvPr id="6" name="図 5">
            <a:extLst>
              <a:ext uri="{FF2B5EF4-FFF2-40B4-BE49-F238E27FC236}">
                <a16:creationId xmlns:a16="http://schemas.microsoft.com/office/drawing/2014/main" id="{1746C07B-C510-073B-DAE1-8827A04B4BD9}"/>
              </a:ext>
            </a:extLst>
          </p:cNvPr>
          <p:cNvPicPr>
            <a:picLocks noChangeAspect="1"/>
          </p:cNvPicPr>
          <p:nvPr/>
        </p:nvPicPr>
        <p:blipFill rotWithShape="1">
          <a:blip r:embed="rId2">
            <a:extLst>
              <a:ext uri="{28A0092B-C50C-407E-A947-70E740481C1C}">
                <a14:useLocalDpi xmlns:a14="http://schemas.microsoft.com/office/drawing/2010/main" val="0"/>
              </a:ext>
            </a:extLst>
          </a:blip>
          <a:srcRect t="1712" r="1486" b="695"/>
          <a:stretch/>
        </p:blipFill>
        <p:spPr>
          <a:xfrm>
            <a:off x="374822" y="1732863"/>
            <a:ext cx="1059628" cy="1600201"/>
          </a:xfrm>
          <a:prstGeom prst="rect">
            <a:avLst/>
          </a:prstGeom>
          <a:ln w="12700">
            <a:solidFill>
              <a:srgbClr val="D2D2D2"/>
            </a:solidFill>
          </a:ln>
        </p:spPr>
      </p:pic>
      <p:graphicFrame>
        <p:nvGraphicFramePr>
          <p:cNvPr id="3" name="表 2">
            <a:extLst>
              <a:ext uri="{FF2B5EF4-FFF2-40B4-BE49-F238E27FC236}">
                <a16:creationId xmlns:a16="http://schemas.microsoft.com/office/drawing/2014/main" id="{F740FE8F-6C1A-89D1-9D1F-232D6ED76109}"/>
              </a:ext>
            </a:extLst>
          </p:cNvPr>
          <p:cNvGraphicFramePr>
            <a:graphicFrameLocks noGrp="1"/>
          </p:cNvGraphicFramePr>
          <p:nvPr>
            <p:extLst>
              <p:ext uri="{D42A27DB-BD31-4B8C-83A1-F6EECF244321}">
                <p14:modId xmlns:p14="http://schemas.microsoft.com/office/powerpoint/2010/main" val="4224140111"/>
              </p:ext>
            </p:extLst>
          </p:nvPr>
        </p:nvGraphicFramePr>
        <p:xfrm>
          <a:off x="4860433" y="5393590"/>
          <a:ext cx="3925887" cy="988160"/>
        </p:xfrm>
        <a:graphic>
          <a:graphicData uri="http://schemas.openxmlformats.org/drawingml/2006/table">
            <a:tbl>
              <a:tblPr firstRow="1" firstCol="1" bandRow="1">
                <a:tableStyleId>{2D5ABB26-0587-4C30-8999-92F81FD0307C}</a:tableStyleId>
              </a:tblPr>
              <a:tblGrid>
                <a:gridCol w="3925887">
                  <a:extLst>
                    <a:ext uri="{9D8B030D-6E8A-4147-A177-3AD203B41FA5}">
                      <a16:colId xmlns:a16="http://schemas.microsoft.com/office/drawing/2014/main" val="3474438807"/>
                    </a:ext>
                  </a:extLst>
                </a:gridCol>
              </a:tblGrid>
              <a:tr h="247040">
                <a:tc>
                  <a:txBody>
                    <a:bodyPr/>
                    <a:lstStyle/>
                    <a:p>
                      <a:pPr marL="0" indent="0" algn="l">
                        <a:lnSpc>
                          <a:spcPts val="1500"/>
                        </a:lnSpc>
                        <a:buFont typeface="Arial" panose="020B0604020202020204" pitchFamily="34" charset="0"/>
                        <a:buNone/>
                      </a:pPr>
                      <a:r>
                        <a:rPr lang="ja-JP" altLang="en-US" sz="900" kern="100" dirty="0">
                          <a:effectLst/>
                          <a:latin typeface="+mn-lt"/>
                        </a:rPr>
                        <a:t>・</a:t>
                      </a:r>
                      <a:r>
                        <a:rPr lang="ja-JP" sz="900" kern="100" dirty="0">
                          <a:effectLst/>
                          <a:latin typeface="+mn-lt"/>
                        </a:rPr>
                        <a:t>「取引先」「受領日」「取引日」「金額」の入力がすべて正しく入力されているか</a:t>
                      </a:r>
                      <a:endParaRPr lang="ja-JP" sz="900" kern="100" dirty="0">
                        <a:solidFill>
                          <a:srgbClr val="4C4948"/>
                        </a:solidFill>
                        <a:effectLst/>
                        <a:latin typeface="+mn-lt"/>
                        <a:ea typeface="メイリオ" panose="020B0604030504040204" pitchFamily="50" charset="-128"/>
                        <a:cs typeface="メイリオ" panose="020B0604030504040204" pitchFamily="50" charset="-128"/>
                      </a:endParaRPr>
                    </a:p>
                  </a:txBody>
                  <a:tcPr marL="68580" marR="68580" marT="0" marB="0">
                    <a:noFill/>
                  </a:tcPr>
                </a:tc>
                <a:extLst>
                  <a:ext uri="{0D108BD9-81ED-4DB2-BD59-A6C34878D82A}">
                    <a16:rowId xmlns:a16="http://schemas.microsoft.com/office/drawing/2014/main" val="74997702"/>
                  </a:ext>
                </a:extLst>
              </a:tr>
              <a:tr h="247040">
                <a:tc>
                  <a:txBody>
                    <a:bodyPr/>
                    <a:lstStyle/>
                    <a:p>
                      <a:pPr marL="0" indent="0" algn="l">
                        <a:lnSpc>
                          <a:spcPts val="1500"/>
                        </a:lnSpc>
                        <a:buFont typeface="Arial" panose="020B0604020202020204" pitchFamily="34" charset="0"/>
                        <a:buNone/>
                      </a:pPr>
                      <a:r>
                        <a:rPr lang="ja-JP" altLang="en-US" sz="900" kern="100" dirty="0">
                          <a:effectLst/>
                          <a:latin typeface="+mn-lt"/>
                        </a:rPr>
                        <a:t>・</a:t>
                      </a:r>
                      <a:r>
                        <a:rPr lang="ja-JP" sz="900" kern="100" dirty="0">
                          <a:effectLst/>
                          <a:latin typeface="+mn-lt"/>
                        </a:rPr>
                        <a:t>「受領日」「取引日」の日付が正しく入力されているか</a:t>
                      </a:r>
                      <a:endParaRPr lang="ja-JP" sz="900" kern="100" dirty="0">
                        <a:solidFill>
                          <a:srgbClr val="4C4948"/>
                        </a:solidFill>
                        <a:effectLst/>
                        <a:latin typeface="+mn-lt"/>
                        <a:ea typeface="メイリオ" panose="020B0604030504040204" pitchFamily="50" charset="-128"/>
                        <a:cs typeface="メイリオ" panose="020B0604030504040204" pitchFamily="50" charset="-128"/>
                      </a:endParaRPr>
                    </a:p>
                  </a:txBody>
                  <a:tcPr marL="68580" marR="68580" marT="0" marB="0">
                    <a:noFill/>
                  </a:tcPr>
                </a:tc>
                <a:extLst>
                  <a:ext uri="{0D108BD9-81ED-4DB2-BD59-A6C34878D82A}">
                    <a16:rowId xmlns:a16="http://schemas.microsoft.com/office/drawing/2014/main" val="1779242625"/>
                  </a:ext>
                </a:extLst>
              </a:tr>
              <a:tr h="247040">
                <a:tc>
                  <a:txBody>
                    <a:bodyPr/>
                    <a:lstStyle/>
                    <a:p>
                      <a:pPr marL="0" indent="0" algn="l">
                        <a:lnSpc>
                          <a:spcPts val="1500"/>
                        </a:lnSpc>
                        <a:buFont typeface="Arial" panose="020B0604020202020204" pitchFamily="34" charset="0"/>
                        <a:buNone/>
                      </a:pPr>
                      <a:r>
                        <a:rPr lang="ja-JP" altLang="en-US" sz="900" kern="100" dirty="0">
                          <a:effectLst/>
                          <a:latin typeface="+mn-lt"/>
                        </a:rPr>
                        <a:t>・</a:t>
                      </a:r>
                      <a:r>
                        <a:rPr lang="ja-JP" sz="900" kern="100" dirty="0">
                          <a:effectLst/>
                          <a:latin typeface="+mn-lt"/>
                        </a:rPr>
                        <a:t>「取引先」の文字数が半角</a:t>
                      </a:r>
                      <a:r>
                        <a:rPr lang="en-US" sz="900" kern="100" dirty="0">
                          <a:effectLst/>
                          <a:latin typeface="+mn-lt"/>
                        </a:rPr>
                        <a:t>100</a:t>
                      </a:r>
                      <a:r>
                        <a:rPr lang="ja-JP" sz="900" kern="100" dirty="0">
                          <a:effectLst/>
                          <a:latin typeface="+mn-lt"/>
                        </a:rPr>
                        <a:t>文字以内に収まっているか</a:t>
                      </a:r>
                      <a:endParaRPr lang="ja-JP" sz="900" kern="100" dirty="0">
                        <a:solidFill>
                          <a:srgbClr val="4C4948"/>
                        </a:solidFill>
                        <a:effectLst/>
                        <a:latin typeface="+mn-lt"/>
                        <a:ea typeface="メイリオ" panose="020B0604030504040204" pitchFamily="50" charset="-128"/>
                        <a:cs typeface="メイリオ" panose="020B0604030504040204" pitchFamily="50" charset="-128"/>
                      </a:endParaRPr>
                    </a:p>
                  </a:txBody>
                  <a:tcPr marL="68580" marR="68580" marT="0" marB="0">
                    <a:noFill/>
                  </a:tcPr>
                </a:tc>
                <a:extLst>
                  <a:ext uri="{0D108BD9-81ED-4DB2-BD59-A6C34878D82A}">
                    <a16:rowId xmlns:a16="http://schemas.microsoft.com/office/drawing/2014/main" val="1648405037"/>
                  </a:ext>
                </a:extLst>
              </a:tr>
              <a:tr h="247040">
                <a:tc>
                  <a:txBody>
                    <a:bodyPr/>
                    <a:lstStyle/>
                    <a:p>
                      <a:pPr marL="0" indent="0" algn="l">
                        <a:lnSpc>
                          <a:spcPts val="1500"/>
                        </a:lnSpc>
                        <a:buFont typeface="Arial" panose="020B0604020202020204" pitchFamily="34" charset="0"/>
                        <a:buNone/>
                      </a:pPr>
                      <a:r>
                        <a:rPr lang="ja-JP" altLang="en-US" sz="900" kern="100" dirty="0">
                          <a:effectLst/>
                          <a:latin typeface="+mn-lt"/>
                        </a:rPr>
                        <a:t>・</a:t>
                      </a:r>
                      <a:r>
                        <a:rPr lang="ja-JP" sz="900" kern="100" dirty="0">
                          <a:effectLst/>
                          <a:latin typeface="+mn-lt"/>
                        </a:rPr>
                        <a:t>「備考」の文字数が半角</a:t>
                      </a:r>
                      <a:r>
                        <a:rPr lang="en-US" sz="900" kern="100" dirty="0">
                          <a:effectLst/>
                          <a:latin typeface="+mn-lt"/>
                        </a:rPr>
                        <a:t>400</a:t>
                      </a:r>
                      <a:r>
                        <a:rPr lang="ja-JP" sz="900" kern="100" dirty="0">
                          <a:effectLst/>
                          <a:latin typeface="+mn-lt"/>
                        </a:rPr>
                        <a:t>文字以内に収まっているか</a:t>
                      </a:r>
                      <a:endParaRPr lang="ja-JP" sz="900" kern="100" dirty="0">
                        <a:solidFill>
                          <a:srgbClr val="4C4948"/>
                        </a:solidFill>
                        <a:effectLst/>
                        <a:latin typeface="+mn-lt"/>
                        <a:ea typeface="メイリオ" panose="020B0604030504040204" pitchFamily="50" charset="-128"/>
                        <a:cs typeface="メイリオ" panose="020B0604030504040204" pitchFamily="50" charset="-128"/>
                      </a:endParaRPr>
                    </a:p>
                  </a:txBody>
                  <a:tcPr marL="68580" marR="68580" marT="0" marB="0">
                    <a:noFill/>
                  </a:tcPr>
                </a:tc>
                <a:extLst>
                  <a:ext uri="{0D108BD9-81ED-4DB2-BD59-A6C34878D82A}">
                    <a16:rowId xmlns:a16="http://schemas.microsoft.com/office/drawing/2014/main" val="257280394"/>
                  </a:ext>
                </a:extLst>
              </a:tr>
            </a:tbl>
          </a:graphicData>
        </a:graphic>
      </p:graphicFrame>
      <p:pic>
        <p:nvPicPr>
          <p:cNvPr id="7" name="図 6">
            <a:extLst>
              <a:ext uri="{FF2B5EF4-FFF2-40B4-BE49-F238E27FC236}">
                <a16:creationId xmlns:a16="http://schemas.microsoft.com/office/drawing/2014/main" id="{A2D33D0D-5D7B-A5C8-0124-E6E66639A8D3}"/>
              </a:ext>
            </a:extLst>
          </p:cNvPr>
          <p:cNvPicPr>
            <a:picLocks noChangeAspect="1"/>
          </p:cNvPicPr>
          <p:nvPr/>
        </p:nvPicPr>
        <p:blipFill>
          <a:blip r:embed="rId3"/>
          <a:stretch>
            <a:fillRect/>
          </a:stretch>
        </p:blipFill>
        <p:spPr>
          <a:xfrm>
            <a:off x="4860433" y="1771023"/>
            <a:ext cx="2611001" cy="1749710"/>
          </a:xfrm>
          <a:prstGeom prst="rect">
            <a:avLst/>
          </a:prstGeom>
        </p:spPr>
      </p:pic>
      <p:sp>
        <p:nvSpPr>
          <p:cNvPr id="9" name="正方形/長方形 8">
            <a:extLst>
              <a:ext uri="{FF2B5EF4-FFF2-40B4-BE49-F238E27FC236}">
                <a16:creationId xmlns:a16="http://schemas.microsoft.com/office/drawing/2014/main" id="{03FA2993-B575-FAD0-9EE3-E93F9DD349A0}"/>
              </a:ext>
            </a:extLst>
          </p:cNvPr>
          <p:cNvSpPr/>
          <p:nvPr/>
        </p:nvSpPr>
        <p:spPr>
          <a:xfrm>
            <a:off x="5543513" y="3331108"/>
            <a:ext cx="371589" cy="15836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253407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12">
            <a:extLst>
              <a:ext uri="{FF2B5EF4-FFF2-40B4-BE49-F238E27FC236}">
                <a16:creationId xmlns:a16="http://schemas.microsoft.com/office/drawing/2014/main" id="{AD69870D-866A-D23E-29B9-E439D7B80770}"/>
              </a:ext>
            </a:extLst>
          </p:cNvPr>
          <p:cNvSpPr txBox="1">
            <a:spLocks/>
          </p:cNvSpPr>
          <p:nvPr/>
        </p:nvSpPr>
        <p:spPr>
          <a:xfrm>
            <a:off x="4860130" y="2187067"/>
            <a:ext cx="3925095" cy="3639498"/>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4.</a:t>
            </a:r>
            <a:r>
              <a:rPr lang="ja-JP" altLang="en-US" sz="1100" dirty="0"/>
              <a:t>金額の「追加」をタップ、金額を分けて入力し、「確定」をタップ</a:t>
            </a:r>
            <a:endParaRPr lang="en-US" altLang="ja-JP" sz="1100" dirty="0"/>
          </a:p>
          <a:p>
            <a:pPr marL="0" indent="0">
              <a:buFont typeface="BIZ UDPGothic" panose="020B0400000000000000" pitchFamily="34" charset="-128"/>
              <a:buNone/>
            </a:pPr>
            <a:r>
              <a:rPr lang="ja-JP" altLang="en-US" sz="1100" dirty="0"/>
              <a:t>　（最大</a:t>
            </a:r>
            <a:r>
              <a:rPr lang="en-US" altLang="ja-JP" sz="1100" dirty="0"/>
              <a:t>20</a:t>
            </a:r>
            <a:r>
              <a:rPr lang="ja-JP" altLang="en-US" sz="1100" dirty="0"/>
              <a:t>行まで分けることができます）　</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　≪以上≫</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en-US" altLang="ja-JP" sz="1100" dirty="0"/>
            </a:br>
            <a:endParaRPr lang="en-US" altLang="ja-JP" sz="1100" dirty="0"/>
          </a:p>
        </p:txBody>
      </p:sp>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8-2. </a:t>
            </a:r>
            <a:r>
              <a:rPr lang="ja-JP" altLang="en-US" sz="2400" dirty="0"/>
              <a:t>スマートフォン：複数明細を登録する方法</a:t>
            </a:r>
            <a:br>
              <a:rPr lang="ja-JP" altLang="en-US" sz="2400" dirty="0"/>
            </a:br>
            <a:br>
              <a:rPr lang="en-US" altLang="ja-JP" sz="2400" dirty="0"/>
            </a:b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48</a:t>
            </a:fld>
            <a:endParaRPr lang="en-GB"/>
          </a:p>
        </p:txBody>
      </p:sp>
      <p:sp>
        <p:nvSpPr>
          <p:cNvPr id="4" name="コンテンツ プレースホルダー 12">
            <a:extLst>
              <a:ext uri="{FF2B5EF4-FFF2-40B4-BE49-F238E27FC236}">
                <a16:creationId xmlns:a16="http://schemas.microsoft.com/office/drawing/2014/main" id="{D3F8B1A5-C90E-5C18-A243-8C04873A2289}"/>
              </a:ext>
            </a:extLst>
          </p:cNvPr>
          <p:cNvSpPr>
            <a:spLocks noGrp="1"/>
          </p:cNvSpPr>
          <p:nvPr>
            <p:ph sz="half" idx="1"/>
          </p:nvPr>
        </p:nvSpPr>
        <p:spPr>
          <a:xfrm>
            <a:off x="359568" y="1233488"/>
            <a:ext cx="8424863" cy="468563"/>
          </a:xfrm>
        </p:spPr>
        <p:txBody>
          <a:bodyPr/>
          <a:lstStyle/>
          <a:p>
            <a:pPr marL="0" indent="0">
              <a:lnSpc>
                <a:spcPct val="150000"/>
              </a:lnSpc>
              <a:buFont typeface="BIZ UDPGothic" panose="020B0400000000000000" pitchFamily="34" charset="-128"/>
              <a:buNone/>
            </a:pPr>
            <a:r>
              <a:rPr lang="ja-JP" altLang="en-US" sz="1100" dirty="0"/>
              <a:t>スマートフォンアプリからの撮影時には、金額を</a:t>
            </a:r>
            <a:r>
              <a:rPr lang="en-US" altLang="ja-JP" sz="1100" b="1" dirty="0"/>
              <a:t>2</a:t>
            </a:r>
            <a:r>
              <a:rPr lang="ja-JP" altLang="en-US" sz="1100" b="1" dirty="0"/>
              <a:t>行まで</a:t>
            </a:r>
            <a:r>
              <a:rPr lang="ja-JP" altLang="en-US" sz="1100" dirty="0"/>
              <a:t>分けて登録することができます。</a:t>
            </a:r>
            <a:br>
              <a:rPr lang="en-US" altLang="ja-JP" sz="1100" dirty="0"/>
            </a:br>
            <a:r>
              <a:rPr lang="ja-JP" altLang="en-US" sz="1100" dirty="0"/>
              <a:t>ここでは、勘定科目や税区分、負担部門などを分けて明細登録するにあたり、</a:t>
            </a:r>
            <a:r>
              <a:rPr lang="en-US" altLang="ja-JP" sz="1100" b="1" dirty="0"/>
              <a:t>3</a:t>
            </a:r>
            <a:r>
              <a:rPr lang="ja-JP" altLang="en-US" sz="1100" b="1" dirty="0"/>
              <a:t>行以上に分けて登録したい場合</a:t>
            </a:r>
            <a:r>
              <a:rPr lang="ja-JP" altLang="en-US" sz="1100" dirty="0"/>
              <a:t>の手順をご案内します。</a:t>
            </a:r>
            <a:br>
              <a:rPr lang="en-US" altLang="ja-JP" sz="900" dirty="0"/>
            </a:br>
            <a:endParaRPr lang="en-US" altLang="ja-JP" sz="900" dirty="0"/>
          </a:p>
        </p:txBody>
      </p:sp>
      <p:sp>
        <p:nvSpPr>
          <p:cNvPr id="10" name="コンテンツ プレースホルダー 12">
            <a:extLst>
              <a:ext uri="{FF2B5EF4-FFF2-40B4-BE49-F238E27FC236}">
                <a16:creationId xmlns:a16="http://schemas.microsoft.com/office/drawing/2014/main" id="{DEAACBBA-5168-AA84-4B86-C279C41AA62C}"/>
              </a:ext>
            </a:extLst>
          </p:cNvPr>
          <p:cNvSpPr txBox="1">
            <a:spLocks/>
          </p:cNvSpPr>
          <p:nvPr/>
        </p:nvSpPr>
        <p:spPr>
          <a:xfrm>
            <a:off x="359568" y="1953899"/>
            <a:ext cx="3925095" cy="461504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複数明細を登録する手順</a:t>
            </a:r>
            <a:endParaRPr lang="en-US" altLang="ja-JP" sz="1100" dirty="0"/>
          </a:p>
          <a:p>
            <a:pPr marL="0" indent="0">
              <a:buFont typeface="BIZ UDPGothic" panose="020B0400000000000000" pitchFamily="34" charset="-128"/>
              <a:buNone/>
            </a:pPr>
            <a:r>
              <a:rPr lang="en-US" altLang="ja-JP" sz="1100" dirty="0"/>
              <a:t>1. </a:t>
            </a:r>
            <a:r>
              <a:rPr lang="ja-JP" altLang="en-US" sz="1100" dirty="0"/>
              <a:t>領収書を撮影し、「登録する」をタップ</a:t>
            </a:r>
          </a:p>
          <a:p>
            <a:pPr marL="0" indent="0">
              <a:buFont typeface="BIZ UDPGothic" panose="020B0400000000000000" pitchFamily="34" charset="-128"/>
              <a:buNone/>
            </a:pPr>
            <a:br>
              <a:rPr lang="en-US" altLang="ja-JP" sz="1100" dirty="0"/>
            </a:br>
            <a:r>
              <a:rPr lang="en-US" altLang="ja-JP" sz="1100" dirty="0"/>
              <a:t>2. </a:t>
            </a:r>
            <a:r>
              <a:rPr lang="ja-JP" altLang="en-US" sz="1100" dirty="0"/>
              <a:t>登録後、「領収書</a:t>
            </a:r>
            <a:r>
              <a:rPr lang="en-US" altLang="ja-JP" sz="1100" dirty="0"/>
              <a:t>/</a:t>
            </a:r>
            <a:r>
              <a:rPr lang="ja-JP" altLang="en-US" sz="1100" dirty="0"/>
              <a:t>請求書」の「閲覧・編集する」をタップ</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先ほどアップロードした領収書をタップし、「編集」をタップ　　</a:t>
            </a:r>
            <a:br>
              <a:rPr lang="en-US" altLang="ja-JP" sz="1100" dirty="0"/>
            </a:br>
            <a:endParaRPr lang="en-US" altLang="ja-JP" sz="1100" dirty="0"/>
          </a:p>
        </p:txBody>
      </p:sp>
      <p:pic>
        <p:nvPicPr>
          <p:cNvPr id="13" name="Picture 4">
            <a:extLst>
              <a:ext uri="{FF2B5EF4-FFF2-40B4-BE49-F238E27FC236}">
                <a16:creationId xmlns:a16="http://schemas.microsoft.com/office/drawing/2014/main" id="{A5834089-01AF-C1AF-AC4F-ECD75A17FD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26" t="30284" r="3668"/>
          <a:stretch/>
        </p:blipFill>
        <p:spPr bwMode="auto">
          <a:xfrm>
            <a:off x="379413" y="2989186"/>
            <a:ext cx="2300413" cy="2368040"/>
          </a:xfrm>
          <a:prstGeom prst="rect">
            <a:avLst/>
          </a:prstGeom>
          <a:noFill/>
          <a:ln w="12700">
            <a:solidFill>
              <a:srgbClr val="D2D2D2"/>
            </a:solidFill>
          </a:ln>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FB23B3A1-D721-E953-C53E-38ADF44A193F}"/>
              </a:ext>
            </a:extLst>
          </p:cNvPr>
          <p:cNvSpPr/>
          <p:nvPr/>
        </p:nvSpPr>
        <p:spPr>
          <a:xfrm>
            <a:off x="437914" y="4113407"/>
            <a:ext cx="2190986" cy="3815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58BFA17F-1514-6914-2E59-82350495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338" y="2683782"/>
            <a:ext cx="3905249" cy="2357165"/>
          </a:xfrm>
          <a:prstGeom prst="rect">
            <a:avLst/>
          </a:prstGeom>
        </p:spPr>
      </p:pic>
      <p:sp>
        <p:nvSpPr>
          <p:cNvPr id="7" name="正方形/長方形 6">
            <a:extLst>
              <a:ext uri="{FF2B5EF4-FFF2-40B4-BE49-F238E27FC236}">
                <a16:creationId xmlns:a16="http://schemas.microsoft.com/office/drawing/2014/main" id="{DC79037C-629B-762D-302F-BA93F0F9B915}"/>
              </a:ext>
            </a:extLst>
          </p:cNvPr>
          <p:cNvSpPr/>
          <p:nvPr/>
        </p:nvSpPr>
        <p:spPr>
          <a:xfrm>
            <a:off x="5054389" y="3496092"/>
            <a:ext cx="929952" cy="23154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8" name="正方形/長方形 7">
            <a:extLst>
              <a:ext uri="{FF2B5EF4-FFF2-40B4-BE49-F238E27FC236}">
                <a16:creationId xmlns:a16="http://schemas.microsoft.com/office/drawing/2014/main" id="{15EEDBE0-3935-70EF-92F6-A18363F4D3C6}"/>
              </a:ext>
            </a:extLst>
          </p:cNvPr>
          <p:cNvSpPr/>
          <p:nvPr/>
        </p:nvSpPr>
        <p:spPr>
          <a:xfrm>
            <a:off x="6876995" y="3164280"/>
            <a:ext cx="1741904" cy="6705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cxnSp>
        <p:nvCxnSpPr>
          <p:cNvPr id="12" name="直線矢印コネクタ 11">
            <a:extLst>
              <a:ext uri="{FF2B5EF4-FFF2-40B4-BE49-F238E27FC236}">
                <a16:creationId xmlns:a16="http://schemas.microsoft.com/office/drawing/2014/main" id="{270C109D-6AB4-B73C-DBF6-309F95E3E309}"/>
              </a:ext>
            </a:extLst>
          </p:cNvPr>
          <p:cNvCxnSpPr>
            <a:cxnSpLocks/>
          </p:cNvCxnSpPr>
          <p:nvPr/>
        </p:nvCxnSpPr>
        <p:spPr>
          <a:xfrm>
            <a:off x="5984341" y="3599413"/>
            <a:ext cx="89265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8AC0D39E-329E-8DB4-AEF2-1D46F04F3C3C}"/>
              </a:ext>
            </a:extLst>
          </p:cNvPr>
          <p:cNvSpPr/>
          <p:nvPr/>
        </p:nvSpPr>
        <p:spPr>
          <a:xfrm>
            <a:off x="3197485" y="1458244"/>
            <a:ext cx="543894"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9" name="正方形/長方形 8">
            <a:extLst>
              <a:ext uri="{FF2B5EF4-FFF2-40B4-BE49-F238E27FC236}">
                <a16:creationId xmlns:a16="http://schemas.microsoft.com/office/drawing/2014/main" id="{5B6D8AAD-4AF7-2487-BD40-BA8894CFD738}"/>
              </a:ext>
            </a:extLst>
          </p:cNvPr>
          <p:cNvSpPr/>
          <p:nvPr/>
        </p:nvSpPr>
        <p:spPr>
          <a:xfrm>
            <a:off x="4980003" y="1714355"/>
            <a:ext cx="206543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Tree>
    <p:extLst>
      <p:ext uri="{BB962C8B-B14F-4D97-AF65-F5344CB8AC3E}">
        <p14:creationId xmlns:p14="http://schemas.microsoft.com/office/powerpoint/2010/main" val="117236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en-US" altLang="ja-JP" sz="2400" dirty="0"/>
              <a:t>8-3. </a:t>
            </a:r>
            <a:r>
              <a:rPr lang="ja-JP" altLang="en-US" sz="2400" dirty="0"/>
              <a:t>スマートフォン：伝票への反映</a:t>
            </a:r>
            <a:br>
              <a:rPr lang="ja-JP" altLang="en-US" sz="2400" dirty="0"/>
            </a:br>
            <a:br>
              <a:rPr lang="en-US" altLang="ja-JP" sz="2400" dirty="0"/>
            </a:b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49</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234072"/>
            <a:ext cx="8425656" cy="2270934"/>
          </a:xfrm>
        </p:spPr>
        <p:txBody>
          <a:bodyPr/>
          <a:lstStyle/>
          <a:p>
            <a:pPr marL="0" indent="0">
              <a:buNone/>
            </a:pPr>
            <a:r>
              <a:rPr lang="ja-JP" altLang="en-US" b="1" dirty="0">
                <a:solidFill>
                  <a:schemeClr val="tx2"/>
                </a:solidFill>
              </a:rPr>
              <a:t>取り込んだ領収書・請求書を、明細に反映する方法</a:t>
            </a:r>
            <a:br>
              <a:rPr lang="en-US" altLang="ja-JP" sz="1100" dirty="0"/>
            </a:br>
            <a:r>
              <a:rPr lang="en-US" altLang="ja-JP" sz="1100" dirty="0"/>
              <a:t>1.</a:t>
            </a:r>
            <a:r>
              <a:rPr lang="ja-JP" altLang="en-US" sz="1100" dirty="0"/>
              <a:t>　交通費精算・出張精算・経費精算などの領収書を反映したい伝票の</a:t>
            </a:r>
            <a:r>
              <a:rPr lang="ja-JP" altLang="en-US" sz="1100" dirty="0">
                <a:uFill>
                  <a:solidFill>
                    <a:schemeClr val="accent1"/>
                  </a:solidFill>
                </a:uFill>
              </a:rPr>
              <a:t>アイコン</a:t>
            </a:r>
            <a:r>
              <a:rPr lang="ja-JP" altLang="en-US" sz="1100" dirty="0"/>
              <a:t>をクリック</a:t>
            </a:r>
            <a:br>
              <a:rPr lang="en-US" altLang="ja-JP" sz="1100" dirty="0"/>
            </a:br>
            <a:br>
              <a:rPr lang="en-US" altLang="ja-JP" sz="1100" dirty="0"/>
            </a:br>
            <a:r>
              <a:rPr lang="en-US" altLang="ja-JP" sz="1100" dirty="0"/>
              <a:t>2.</a:t>
            </a:r>
            <a:r>
              <a:rPr lang="ja-JP" altLang="en-US" sz="1100" dirty="0"/>
              <a:t>　「</a:t>
            </a:r>
            <a:r>
              <a:rPr lang="ja-JP" altLang="en-US" sz="1100" dirty="0">
                <a:uFill>
                  <a:solidFill>
                    <a:schemeClr val="accent1"/>
                  </a:solidFill>
                </a:uFill>
              </a:rPr>
              <a:t>明細の追加」</a:t>
            </a:r>
            <a:r>
              <a:rPr lang="ja-JP" altLang="en-US" sz="1100" dirty="0"/>
              <a:t>をクリック</a:t>
            </a:r>
            <a:br>
              <a:rPr lang="en-US" altLang="ja-JP" sz="1100" dirty="0"/>
            </a:br>
            <a:br>
              <a:rPr lang="en-US" altLang="ja-JP" sz="1100" dirty="0"/>
            </a:br>
            <a:r>
              <a:rPr lang="en-US" altLang="ja-JP" sz="1100" dirty="0"/>
              <a:t>3.</a:t>
            </a:r>
            <a:r>
              <a:rPr lang="ja-JP" altLang="en-US" sz="1100" dirty="0"/>
              <a:t>　「</a:t>
            </a:r>
            <a:r>
              <a:rPr lang="ja-JP" altLang="en-US" sz="1100" dirty="0">
                <a:uFill>
                  <a:solidFill>
                    <a:schemeClr val="accent1"/>
                  </a:solidFill>
                </a:uFill>
              </a:rPr>
              <a:t>領収書</a:t>
            </a:r>
            <a:r>
              <a:rPr lang="en-US" altLang="ja-JP" sz="1100" dirty="0">
                <a:uFill>
                  <a:solidFill>
                    <a:schemeClr val="accent1"/>
                  </a:solidFill>
                </a:uFill>
              </a:rPr>
              <a:t>/</a:t>
            </a:r>
            <a:r>
              <a:rPr lang="ja-JP" altLang="en-US" sz="1100" dirty="0">
                <a:uFill>
                  <a:solidFill>
                    <a:schemeClr val="accent1"/>
                  </a:solidFill>
                </a:uFill>
              </a:rPr>
              <a:t>請求書の取り込み」</a:t>
            </a:r>
            <a:r>
              <a:rPr lang="ja-JP" altLang="en-US" sz="1100" dirty="0"/>
              <a:t>をクリック</a:t>
            </a:r>
            <a:br>
              <a:rPr lang="en-US" altLang="ja-JP" sz="1100" dirty="0"/>
            </a:br>
            <a:br>
              <a:rPr lang="en-US" altLang="ja-JP" sz="1100" dirty="0"/>
            </a:br>
            <a:r>
              <a:rPr lang="en-US" altLang="ja-JP" sz="1100" dirty="0"/>
              <a:t>4.</a:t>
            </a:r>
            <a:r>
              <a:rPr lang="ja-JP" altLang="en-US" sz="1100" dirty="0"/>
              <a:t>　明細に反映させたい「</a:t>
            </a:r>
            <a:r>
              <a:rPr lang="ja-JP" altLang="en-US" sz="1100" dirty="0">
                <a:uFill>
                  <a:solidFill>
                    <a:schemeClr val="accent1"/>
                  </a:solidFill>
                </a:uFill>
              </a:rPr>
              <a:t>領収書</a:t>
            </a:r>
            <a:r>
              <a:rPr lang="en-US" altLang="ja-JP" sz="1100" dirty="0">
                <a:uFill>
                  <a:solidFill>
                    <a:schemeClr val="accent1"/>
                  </a:solidFill>
                </a:uFill>
              </a:rPr>
              <a:t>/</a:t>
            </a:r>
            <a:r>
              <a:rPr lang="ja-JP" altLang="en-US" sz="1100" dirty="0">
                <a:uFill>
                  <a:solidFill>
                    <a:schemeClr val="accent1"/>
                  </a:solidFill>
                </a:uFill>
              </a:rPr>
              <a:t>請求書」</a:t>
            </a:r>
            <a:r>
              <a:rPr lang="ja-JP" altLang="en-US" sz="1100" dirty="0"/>
              <a:t>をクリック</a:t>
            </a:r>
            <a:br>
              <a:rPr lang="en-US" altLang="ja-JP" sz="1100" dirty="0"/>
            </a:br>
            <a:br>
              <a:rPr lang="en-US" altLang="ja-JP" sz="1100" dirty="0"/>
            </a:br>
            <a:r>
              <a:rPr lang="en-US" altLang="ja-JP" sz="1100" dirty="0"/>
              <a:t>5.</a:t>
            </a:r>
            <a:r>
              <a:rPr lang="ja-JP" altLang="en-US" sz="1100" dirty="0"/>
              <a:t>　添付した領収書を</a:t>
            </a:r>
            <a:r>
              <a:rPr lang="ja-JP" altLang="en-US" sz="1100" dirty="0">
                <a:uFill>
                  <a:solidFill>
                    <a:schemeClr val="accent1"/>
                  </a:solidFill>
                </a:uFill>
              </a:rPr>
              <a:t>確認し、「追加する」</a:t>
            </a:r>
            <a:r>
              <a:rPr lang="ja-JP" altLang="en-US" sz="1100" dirty="0"/>
              <a:t>をクリック</a:t>
            </a:r>
            <a:endParaRPr lang="en-US" altLang="ja-JP" sz="1100" b="1" dirty="0"/>
          </a:p>
          <a:p>
            <a:pPr marL="0" indent="0">
              <a:buNone/>
            </a:pPr>
            <a:r>
              <a:rPr lang="ja-JP" altLang="en-US" sz="1100" dirty="0"/>
              <a:t>≪以上≫</a:t>
            </a:r>
          </a:p>
        </p:txBody>
      </p:sp>
      <p:pic>
        <p:nvPicPr>
          <p:cNvPr id="3" name="図 2">
            <a:extLst>
              <a:ext uri="{FF2B5EF4-FFF2-40B4-BE49-F238E27FC236}">
                <a16:creationId xmlns:a16="http://schemas.microsoft.com/office/drawing/2014/main" id="{6A57DE14-BA12-5AB5-E7A6-C20F4D273A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31011" y="3883124"/>
            <a:ext cx="1508566" cy="2498626"/>
          </a:xfrm>
          <a:prstGeom prst="rect">
            <a:avLst/>
          </a:prstGeom>
          <a:ln w="12700">
            <a:solidFill>
              <a:srgbClr val="D2D2D2"/>
            </a:solidFill>
          </a:ln>
        </p:spPr>
      </p:pic>
      <p:pic>
        <p:nvPicPr>
          <p:cNvPr id="4" name="図 3">
            <a:extLst>
              <a:ext uri="{FF2B5EF4-FFF2-40B4-BE49-F238E27FC236}">
                <a16:creationId xmlns:a16="http://schemas.microsoft.com/office/drawing/2014/main" id="{29B04B65-22DE-A7A6-C65A-6CF8031075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9515" y="3883125"/>
            <a:ext cx="1508566" cy="2498625"/>
          </a:xfrm>
          <a:prstGeom prst="rect">
            <a:avLst/>
          </a:prstGeom>
          <a:ln w="12700">
            <a:solidFill>
              <a:srgbClr val="D2D2D2"/>
            </a:solidFill>
          </a:ln>
        </p:spPr>
      </p:pic>
      <p:pic>
        <p:nvPicPr>
          <p:cNvPr id="6" name="図 5">
            <a:extLst>
              <a:ext uri="{FF2B5EF4-FFF2-40B4-BE49-F238E27FC236}">
                <a16:creationId xmlns:a16="http://schemas.microsoft.com/office/drawing/2014/main" id="{262AAEDC-2666-73F4-430F-B04D25089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019" y="3883125"/>
            <a:ext cx="1508566" cy="2498625"/>
          </a:xfrm>
          <a:prstGeom prst="rect">
            <a:avLst/>
          </a:prstGeom>
          <a:ln w="12700">
            <a:solidFill>
              <a:srgbClr val="D2D2D2"/>
            </a:solidFill>
          </a:ln>
        </p:spPr>
      </p:pic>
      <p:pic>
        <p:nvPicPr>
          <p:cNvPr id="7" name="図 6">
            <a:extLst>
              <a:ext uri="{FF2B5EF4-FFF2-40B4-BE49-F238E27FC236}">
                <a16:creationId xmlns:a16="http://schemas.microsoft.com/office/drawing/2014/main" id="{D95A6B24-8E13-B540-F359-8465370B02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2322" y="3883125"/>
            <a:ext cx="1508566" cy="2498625"/>
          </a:xfrm>
          <a:prstGeom prst="rect">
            <a:avLst/>
          </a:prstGeom>
          <a:ln w="12700">
            <a:solidFill>
              <a:srgbClr val="D2D2D2"/>
            </a:solidFill>
          </a:ln>
        </p:spPr>
      </p:pic>
      <p:pic>
        <p:nvPicPr>
          <p:cNvPr id="8" name="図 7">
            <a:extLst>
              <a:ext uri="{FF2B5EF4-FFF2-40B4-BE49-F238E27FC236}">
                <a16:creationId xmlns:a16="http://schemas.microsoft.com/office/drawing/2014/main" id="{639A55E0-6483-ACA3-4250-898CE98BCD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98"/>
          <a:stretch/>
        </p:blipFill>
        <p:spPr>
          <a:xfrm>
            <a:off x="2100826" y="3883125"/>
            <a:ext cx="1520247" cy="2498625"/>
          </a:xfrm>
          <a:prstGeom prst="rect">
            <a:avLst/>
          </a:prstGeom>
          <a:ln w="12700">
            <a:solidFill>
              <a:srgbClr val="D2D2D2"/>
            </a:solidFill>
          </a:ln>
        </p:spPr>
      </p:pic>
      <p:sp>
        <p:nvSpPr>
          <p:cNvPr id="9" name="正方形/長方形 8">
            <a:extLst>
              <a:ext uri="{FF2B5EF4-FFF2-40B4-BE49-F238E27FC236}">
                <a16:creationId xmlns:a16="http://schemas.microsoft.com/office/drawing/2014/main" id="{42818A9C-AC3F-B3E5-5289-FCFBB33D4523}"/>
              </a:ext>
            </a:extLst>
          </p:cNvPr>
          <p:cNvSpPr/>
          <p:nvPr/>
        </p:nvSpPr>
        <p:spPr>
          <a:xfrm>
            <a:off x="382322" y="5585602"/>
            <a:ext cx="1508566" cy="2458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07684636-E28B-0EA4-6B79-3D8884C0C110}"/>
              </a:ext>
            </a:extLst>
          </p:cNvPr>
          <p:cNvSpPr/>
          <p:nvPr/>
        </p:nvSpPr>
        <p:spPr>
          <a:xfrm>
            <a:off x="2100826" y="4176606"/>
            <a:ext cx="1508566" cy="20319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E1E2A3EB-879D-38A4-B2FD-1C5A5721A536}"/>
              </a:ext>
            </a:extLst>
          </p:cNvPr>
          <p:cNvSpPr/>
          <p:nvPr/>
        </p:nvSpPr>
        <p:spPr>
          <a:xfrm>
            <a:off x="3831011" y="4740791"/>
            <a:ext cx="1247983" cy="30059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9E6C285E-E7EB-1096-1D0F-E26C39F59FC0}"/>
              </a:ext>
            </a:extLst>
          </p:cNvPr>
          <p:cNvSpPr/>
          <p:nvPr/>
        </p:nvSpPr>
        <p:spPr>
          <a:xfrm>
            <a:off x="5561196" y="4223477"/>
            <a:ext cx="1481978" cy="10010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4" name="正方形/長方形 13">
            <a:extLst>
              <a:ext uri="{FF2B5EF4-FFF2-40B4-BE49-F238E27FC236}">
                <a16:creationId xmlns:a16="http://schemas.microsoft.com/office/drawing/2014/main" id="{7940C728-2779-1035-5B83-5AD87488EDC0}"/>
              </a:ext>
            </a:extLst>
          </p:cNvPr>
          <p:cNvSpPr/>
          <p:nvPr/>
        </p:nvSpPr>
        <p:spPr>
          <a:xfrm>
            <a:off x="7279700" y="4441340"/>
            <a:ext cx="1481978" cy="2994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3B4603D0-6273-751D-32D5-4B21455E40E9}"/>
              </a:ext>
            </a:extLst>
          </p:cNvPr>
          <p:cNvSpPr/>
          <p:nvPr/>
        </p:nvSpPr>
        <p:spPr>
          <a:xfrm>
            <a:off x="7279700" y="5686566"/>
            <a:ext cx="1481978" cy="2045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6" name="正方形/長方形 15">
            <a:extLst>
              <a:ext uri="{FF2B5EF4-FFF2-40B4-BE49-F238E27FC236}">
                <a16:creationId xmlns:a16="http://schemas.microsoft.com/office/drawing/2014/main" id="{F79630FA-5EC4-805A-EBA8-8F6C43A57E5C}"/>
              </a:ext>
            </a:extLst>
          </p:cNvPr>
          <p:cNvSpPr/>
          <p:nvPr/>
        </p:nvSpPr>
        <p:spPr>
          <a:xfrm>
            <a:off x="382322" y="5585602"/>
            <a:ext cx="1508566" cy="2458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7" name="テキスト ボックス 16">
            <a:extLst>
              <a:ext uri="{FF2B5EF4-FFF2-40B4-BE49-F238E27FC236}">
                <a16:creationId xmlns:a16="http://schemas.microsoft.com/office/drawing/2014/main" id="{FB48F245-A669-F848-C4F0-D030FAB30EDC}"/>
              </a:ext>
            </a:extLst>
          </p:cNvPr>
          <p:cNvSpPr txBox="1"/>
          <p:nvPr/>
        </p:nvSpPr>
        <p:spPr>
          <a:xfrm>
            <a:off x="382322" y="3559030"/>
            <a:ext cx="338169" cy="276999"/>
          </a:xfrm>
          <a:prstGeom prst="rect">
            <a:avLst/>
          </a:prstGeom>
          <a:noFill/>
        </p:spPr>
        <p:txBody>
          <a:bodyPr wrap="square" anchor="ctr">
            <a:spAutoFit/>
          </a:bodyPr>
          <a:lstStyle/>
          <a:p>
            <a:r>
              <a:rPr lang="en-US" altLang="ja-JP" sz="1200" b="1" dirty="0"/>
              <a:t>1</a:t>
            </a:r>
            <a:endParaRPr lang="ja-JP" altLang="en-US" sz="1200" b="1" dirty="0"/>
          </a:p>
        </p:txBody>
      </p:sp>
      <p:sp>
        <p:nvSpPr>
          <p:cNvPr id="18" name="テキスト ボックス 17">
            <a:extLst>
              <a:ext uri="{FF2B5EF4-FFF2-40B4-BE49-F238E27FC236}">
                <a16:creationId xmlns:a16="http://schemas.microsoft.com/office/drawing/2014/main" id="{F5ADE03B-9037-BA7D-2B55-442643A88496}"/>
              </a:ext>
            </a:extLst>
          </p:cNvPr>
          <p:cNvSpPr txBox="1"/>
          <p:nvPr/>
        </p:nvSpPr>
        <p:spPr>
          <a:xfrm>
            <a:off x="2118043" y="3559030"/>
            <a:ext cx="338169" cy="276999"/>
          </a:xfrm>
          <a:prstGeom prst="rect">
            <a:avLst/>
          </a:prstGeom>
          <a:noFill/>
        </p:spPr>
        <p:txBody>
          <a:bodyPr wrap="square" anchor="ctr">
            <a:spAutoFit/>
          </a:bodyPr>
          <a:lstStyle/>
          <a:p>
            <a:r>
              <a:rPr lang="en-US" altLang="ja-JP" sz="1200" b="1" dirty="0"/>
              <a:t>2</a:t>
            </a:r>
            <a:endParaRPr lang="ja-JP" altLang="en-US" sz="1200" b="1" dirty="0"/>
          </a:p>
        </p:txBody>
      </p:sp>
      <p:sp>
        <p:nvSpPr>
          <p:cNvPr id="19" name="テキスト ボックス 18">
            <a:extLst>
              <a:ext uri="{FF2B5EF4-FFF2-40B4-BE49-F238E27FC236}">
                <a16:creationId xmlns:a16="http://schemas.microsoft.com/office/drawing/2014/main" id="{29319554-F5C1-DA44-2895-5BCAC49D064D}"/>
              </a:ext>
            </a:extLst>
          </p:cNvPr>
          <p:cNvSpPr txBox="1"/>
          <p:nvPr/>
        </p:nvSpPr>
        <p:spPr>
          <a:xfrm>
            <a:off x="3831011" y="3559030"/>
            <a:ext cx="338169" cy="276999"/>
          </a:xfrm>
          <a:prstGeom prst="rect">
            <a:avLst/>
          </a:prstGeom>
          <a:noFill/>
        </p:spPr>
        <p:txBody>
          <a:bodyPr wrap="square" anchor="ctr">
            <a:spAutoFit/>
          </a:bodyPr>
          <a:lstStyle/>
          <a:p>
            <a:r>
              <a:rPr lang="en-US" altLang="ja-JP" sz="1200" b="1" dirty="0"/>
              <a:t>3</a:t>
            </a:r>
            <a:endParaRPr lang="ja-JP" altLang="en-US" sz="1200" b="1" dirty="0"/>
          </a:p>
        </p:txBody>
      </p:sp>
      <p:sp>
        <p:nvSpPr>
          <p:cNvPr id="20" name="テキスト ボックス 19">
            <a:extLst>
              <a:ext uri="{FF2B5EF4-FFF2-40B4-BE49-F238E27FC236}">
                <a16:creationId xmlns:a16="http://schemas.microsoft.com/office/drawing/2014/main" id="{E2240710-1304-A5BF-A9FE-42DE44586D26}"/>
              </a:ext>
            </a:extLst>
          </p:cNvPr>
          <p:cNvSpPr txBox="1"/>
          <p:nvPr/>
        </p:nvSpPr>
        <p:spPr>
          <a:xfrm>
            <a:off x="5543979" y="3559030"/>
            <a:ext cx="338169" cy="276999"/>
          </a:xfrm>
          <a:prstGeom prst="rect">
            <a:avLst/>
          </a:prstGeom>
          <a:noFill/>
        </p:spPr>
        <p:txBody>
          <a:bodyPr wrap="square" anchor="ctr">
            <a:spAutoFit/>
          </a:bodyPr>
          <a:lstStyle/>
          <a:p>
            <a:r>
              <a:rPr lang="en-US" altLang="ja-JP" sz="1200" b="1" dirty="0"/>
              <a:t>4</a:t>
            </a:r>
            <a:endParaRPr lang="ja-JP" altLang="en-US" sz="1200" b="1" dirty="0"/>
          </a:p>
        </p:txBody>
      </p:sp>
      <p:sp>
        <p:nvSpPr>
          <p:cNvPr id="21" name="テキスト ボックス 20">
            <a:extLst>
              <a:ext uri="{FF2B5EF4-FFF2-40B4-BE49-F238E27FC236}">
                <a16:creationId xmlns:a16="http://schemas.microsoft.com/office/drawing/2014/main" id="{8EFFA1F6-90F7-3856-3D81-5E28D8256237}"/>
              </a:ext>
            </a:extLst>
          </p:cNvPr>
          <p:cNvSpPr txBox="1"/>
          <p:nvPr/>
        </p:nvSpPr>
        <p:spPr>
          <a:xfrm>
            <a:off x="7256947" y="3559030"/>
            <a:ext cx="338169" cy="276999"/>
          </a:xfrm>
          <a:prstGeom prst="rect">
            <a:avLst/>
          </a:prstGeom>
          <a:noFill/>
        </p:spPr>
        <p:txBody>
          <a:bodyPr wrap="square" anchor="ctr">
            <a:spAutoFit/>
          </a:bodyPr>
          <a:lstStyle/>
          <a:p>
            <a:r>
              <a:rPr lang="en-US" altLang="ja-JP" sz="1200" b="1" dirty="0"/>
              <a:t>5</a:t>
            </a:r>
            <a:endParaRPr lang="ja-JP" altLang="en-US" sz="1200" b="1" dirty="0"/>
          </a:p>
        </p:txBody>
      </p:sp>
    </p:spTree>
    <p:extLst>
      <p:ext uri="{BB962C8B-B14F-4D97-AF65-F5344CB8AC3E}">
        <p14:creationId xmlns:p14="http://schemas.microsoft.com/office/powerpoint/2010/main" val="148191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59569" y="1634391"/>
            <a:ext cx="5022470" cy="3589217"/>
          </a:xfrm>
        </p:spPr>
        <p:txBody>
          <a:bodyPr anchor="ctr"/>
          <a:lstStyle/>
          <a:p>
            <a:pPr>
              <a:lnSpc>
                <a:spcPct val="150000"/>
              </a:lnSpc>
              <a:buFont typeface="+mj-lt"/>
              <a:buAutoNum type="arabicPeriod" startAt="2"/>
            </a:pPr>
            <a:r>
              <a:rPr lang="ja-JP" altLang="en-US" dirty="0"/>
              <a:t> </a:t>
            </a:r>
            <a:r>
              <a:rPr kumimoji="1" lang="ja-JP" altLang="en-US" b="1" dirty="0"/>
              <a:t>ログインと</a:t>
            </a:r>
            <a:r>
              <a:rPr kumimoji="1" lang="en-US" altLang="ja-JP" b="1" dirty="0"/>
              <a:t>TOP</a:t>
            </a:r>
            <a:r>
              <a:rPr kumimoji="1" lang="ja-JP" altLang="en-US" b="1" dirty="0"/>
              <a:t>画面</a:t>
            </a:r>
            <a:br>
              <a:rPr lang="en-US" altLang="ja-JP" sz="1800" dirty="0"/>
            </a:br>
            <a:r>
              <a:rPr lang="en-US" altLang="ja-JP" sz="1800" dirty="0"/>
              <a:t>2-1. </a:t>
            </a:r>
            <a:r>
              <a:rPr lang="ja-JP" altLang="en-US" sz="1800" dirty="0"/>
              <a:t>パスワードを設定する</a:t>
            </a:r>
            <a:br>
              <a:rPr lang="en-US" altLang="ja-JP" sz="1800" dirty="0"/>
            </a:br>
            <a:r>
              <a:rPr lang="en-US" altLang="ja-JP" sz="1800" dirty="0"/>
              <a:t>2-2. </a:t>
            </a:r>
            <a:r>
              <a:rPr lang="ja-JP" altLang="en-US" sz="1800" dirty="0"/>
              <a:t>パソコン／スマートフォンブラウザでの</a:t>
            </a:r>
            <a:br>
              <a:rPr lang="en-US" altLang="ja-JP" sz="1800" dirty="0"/>
            </a:br>
            <a:r>
              <a:rPr lang="ja-JP" altLang="en-US" sz="1800" dirty="0"/>
              <a:t>　　　　ログイン方法</a:t>
            </a:r>
            <a:br>
              <a:rPr lang="en-US" altLang="ja-JP" sz="1800" dirty="0"/>
            </a:br>
            <a:r>
              <a:rPr lang="en-US" altLang="ja-JP" sz="1800" dirty="0"/>
              <a:t>2-3. </a:t>
            </a:r>
            <a:r>
              <a:rPr lang="ja-JP" altLang="en-US" sz="1800" dirty="0"/>
              <a:t>スマートフォンアプリでのログイン方法</a:t>
            </a:r>
            <a:br>
              <a:rPr lang="en-US" altLang="ja-JP" sz="1800" dirty="0"/>
            </a:br>
            <a:r>
              <a:rPr lang="en-US" altLang="ja-JP" sz="1800" dirty="0"/>
              <a:t>2-4. </a:t>
            </a:r>
            <a:r>
              <a:rPr lang="ja-JP" altLang="en-US" sz="1800" dirty="0"/>
              <a:t>スマートフォンアプリ：</a:t>
            </a:r>
            <a:r>
              <a:rPr lang="en-US" altLang="ja-JP" sz="1800" dirty="0"/>
              <a:t>QR</a:t>
            </a:r>
            <a:r>
              <a:rPr lang="ja-JP" altLang="en-US" sz="1800" dirty="0"/>
              <a:t>コードによる</a:t>
            </a:r>
            <a:br>
              <a:rPr lang="en-US" altLang="ja-JP" sz="1800" dirty="0"/>
            </a:br>
            <a:r>
              <a:rPr lang="ja-JP" altLang="en-US" sz="1800" dirty="0"/>
              <a:t>　　　　「楽楽精算」</a:t>
            </a:r>
            <a:r>
              <a:rPr lang="en-US" altLang="ja-JP" sz="1800" dirty="0"/>
              <a:t>URL</a:t>
            </a:r>
            <a:r>
              <a:rPr lang="ja-JP" altLang="en-US" sz="1800" dirty="0"/>
              <a:t>の入力</a:t>
            </a:r>
            <a:br>
              <a:rPr lang="en-US" altLang="ja-JP" sz="1800" dirty="0"/>
            </a:br>
            <a:r>
              <a:rPr lang="en-US" altLang="ja-JP" sz="1800" dirty="0"/>
              <a:t>2-5. TOP</a:t>
            </a:r>
            <a:r>
              <a:rPr lang="ja-JP" altLang="en-US" sz="1800" dirty="0"/>
              <a:t>画面（ログイン成功画面）</a:t>
            </a:r>
            <a:endParaRPr lang="en-US" altLang="ja-JP" sz="1800" dirty="0"/>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5</a:t>
            </a:fld>
            <a:endParaRPr lang="en-GB"/>
          </a:p>
        </p:txBody>
      </p:sp>
    </p:spTree>
    <p:extLst>
      <p:ext uri="{BB962C8B-B14F-4D97-AF65-F5344CB8AC3E}">
        <p14:creationId xmlns:p14="http://schemas.microsoft.com/office/powerpoint/2010/main" val="2611722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ja-JP" altLang="en-US" sz="2400" dirty="0"/>
              <a:t> </a:t>
            </a:r>
            <a:r>
              <a:rPr lang="en-US" altLang="ja-JP" sz="2400" dirty="0"/>
              <a:t>8-4. </a:t>
            </a:r>
            <a:r>
              <a:rPr lang="ja-JP" altLang="en-US" sz="2400" dirty="0"/>
              <a:t>パソコンからのアップロード</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50</a:t>
            </a:fld>
            <a:endParaRPr lang="en-GB"/>
          </a:p>
        </p:txBody>
      </p:sp>
      <p:sp>
        <p:nvSpPr>
          <p:cNvPr id="3" name="コンテンツ プレースホルダー 12">
            <a:extLst>
              <a:ext uri="{FF2B5EF4-FFF2-40B4-BE49-F238E27FC236}">
                <a16:creationId xmlns:a16="http://schemas.microsoft.com/office/drawing/2014/main" id="{7ED1C24B-485D-D4F4-ABE6-7D157327D1B4}"/>
              </a:ext>
            </a:extLst>
          </p:cNvPr>
          <p:cNvSpPr>
            <a:spLocks noGrp="1"/>
          </p:cNvSpPr>
          <p:nvPr>
            <p:ph sz="half" idx="1"/>
          </p:nvPr>
        </p:nvSpPr>
        <p:spPr>
          <a:xfrm>
            <a:off x="359569" y="1316622"/>
            <a:ext cx="8425656" cy="251828"/>
          </a:xfrm>
        </p:spPr>
        <p:txBody>
          <a:bodyPr/>
          <a:lstStyle/>
          <a:p>
            <a:pPr marL="0" indent="0">
              <a:buNone/>
            </a:pPr>
            <a:r>
              <a:rPr lang="ja-JP" altLang="en-US" sz="1100" dirty="0"/>
              <a:t>スキャナで取り込んだ領収書・請求書についても、金額を自動で反映することができます。</a:t>
            </a:r>
          </a:p>
        </p:txBody>
      </p:sp>
      <p:sp>
        <p:nvSpPr>
          <p:cNvPr id="7" name="コンテンツ プレースホルダー 12">
            <a:extLst>
              <a:ext uri="{FF2B5EF4-FFF2-40B4-BE49-F238E27FC236}">
                <a16:creationId xmlns:a16="http://schemas.microsoft.com/office/drawing/2014/main" id="{1B022122-1518-CCBA-0417-3FCB2ED8DBC3}"/>
              </a:ext>
            </a:extLst>
          </p:cNvPr>
          <p:cNvSpPr txBox="1">
            <a:spLocks/>
          </p:cNvSpPr>
          <p:nvPr/>
        </p:nvSpPr>
        <p:spPr>
          <a:xfrm>
            <a:off x="359569" y="1586047"/>
            <a:ext cx="3925094" cy="206030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アップロード方法</a:t>
            </a:r>
            <a:endParaRPr lang="en-US" altLang="ja-JP" b="1" dirty="0">
              <a:solidFill>
                <a:schemeClr val="tx2"/>
              </a:solidFill>
            </a:endParaRPr>
          </a:p>
          <a:p>
            <a:pPr marL="0" indent="0">
              <a:buNone/>
            </a:pPr>
            <a:r>
              <a:rPr lang="en-US" altLang="ja-JP" sz="1100" dirty="0"/>
              <a:t>1.</a:t>
            </a:r>
            <a:r>
              <a:rPr lang="ja-JP" altLang="en-US" sz="1100" dirty="0"/>
              <a:t>事前に領収書・請求書を </a:t>
            </a:r>
            <a:r>
              <a:rPr lang="en-US" altLang="ja-JP" sz="1100" dirty="0"/>
              <a:t>PDF </a:t>
            </a:r>
            <a:r>
              <a:rPr lang="ja-JP" altLang="en-US" sz="1100" dirty="0"/>
              <a:t>でスキャン</a:t>
            </a:r>
            <a:endParaRPr lang="en-US" altLang="ja-JP" sz="1100" dirty="0"/>
          </a:p>
          <a:p>
            <a:pPr marL="228600" indent="-228600">
              <a:buFont typeface="BIZ UDPGothic" panose="020B0400000000000000" pitchFamily="34" charset="-128"/>
              <a:buAutoNum type="arabicPeriod"/>
            </a:pPr>
            <a:endParaRPr lang="ja-JP" altLang="en-US" sz="1100" dirty="0"/>
          </a:p>
          <a:p>
            <a:pPr marL="0" indent="0">
              <a:buFont typeface="BIZ UDPGothic" panose="020B0400000000000000" pitchFamily="34" charset="-128"/>
              <a:buNone/>
            </a:pPr>
            <a:r>
              <a:rPr lang="en-US" altLang="ja-JP" sz="1100" dirty="0"/>
              <a:t>2.</a:t>
            </a:r>
            <a:r>
              <a:rPr lang="ja-JP" altLang="en-US" sz="1100" dirty="0"/>
              <a:t> </a:t>
            </a:r>
            <a:r>
              <a:rPr lang="en-US" altLang="ja-JP" sz="1100" dirty="0"/>
              <a:t>TOP</a:t>
            </a:r>
            <a:r>
              <a:rPr lang="ja-JP" altLang="en-US" sz="1100" dirty="0"/>
              <a:t>画面の右上、「領収書</a:t>
            </a:r>
            <a:r>
              <a:rPr lang="en-US" altLang="ja-JP" sz="1100" dirty="0"/>
              <a:t>/</a:t>
            </a:r>
            <a:r>
              <a:rPr lang="ja-JP" altLang="en-US" sz="1100" dirty="0"/>
              <a:t>請求書」をクリック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3.</a:t>
            </a:r>
            <a:r>
              <a:rPr lang="ja-JP" altLang="en-US" sz="1100" dirty="0"/>
              <a:t> 「新規登録」をクリック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sp>
        <p:nvSpPr>
          <p:cNvPr id="8" name="コンテンツ プレースホルダー 12">
            <a:extLst>
              <a:ext uri="{FF2B5EF4-FFF2-40B4-BE49-F238E27FC236}">
                <a16:creationId xmlns:a16="http://schemas.microsoft.com/office/drawing/2014/main" id="{63382E20-B839-0807-5BEA-DA6D3D9E7A36}"/>
              </a:ext>
            </a:extLst>
          </p:cNvPr>
          <p:cNvSpPr txBox="1">
            <a:spLocks/>
          </p:cNvSpPr>
          <p:nvPr/>
        </p:nvSpPr>
        <p:spPr>
          <a:xfrm>
            <a:off x="4875134" y="1825644"/>
            <a:ext cx="3925094" cy="86834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4.</a:t>
            </a:r>
            <a:r>
              <a:rPr lang="ja-JP" altLang="en-US" sz="1100" dirty="0"/>
              <a:t> 添付ファイルを選択しアップロードの上、金額を確認</a:t>
            </a:r>
            <a:endParaRPr lang="en-US" altLang="ja-JP" sz="1100" dirty="0"/>
          </a:p>
          <a:p>
            <a:pPr marL="0" indent="0">
              <a:buFont typeface="BIZ UDPGothic" panose="020B0400000000000000" pitchFamily="34" charset="-128"/>
              <a:buNone/>
            </a:pPr>
            <a:br>
              <a:rPr lang="ja-JP" altLang="en-US" sz="1100" dirty="0"/>
            </a:br>
            <a:r>
              <a:rPr lang="en-US" altLang="ja-JP" sz="1100" dirty="0"/>
              <a:t>5.</a:t>
            </a:r>
            <a:r>
              <a:rPr lang="ja-JP" altLang="en-US" sz="1100" dirty="0"/>
              <a:t> 必要であれば項目を修正後、確定 をクリック</a:t>
            </a:r>
          </a:p>
        </p:txBody>
      </p:sp>
      <p:pic>
        <p:nvPicPr>
          <p:cNvPr id="6" name="図 5">
            <a:extLst>
              <a:ext uri="{FF2B5EF4-FFF2-40B4-BE49-F238E27FC236}">
                <a16:creationId xmlns:a16="http://schemas.microsoft.com/office/drawing/2014/main" id="{D8D084A1-37D1-15D9-3EB5-B040C97CAC26}"/>
              </a:ext>
            </a:extLst>
          </p:cNvPr>
          <p:cNvPicPr>
            <a:picLocks noChangeAspect="1"/>
          </p:cNvPicPr>
          <p:nvPr/>
        </p:nvPicPr>
        <p:blipFill>
          <a:blip r:embed="rId2"/>
          <a:stretch>
            <a:fillRect/>
          </a:stretch>
        </p:blipFill>
        <p:spPr>
          <a:xfrm>
            <a:off x="376712" y="2616200"/>
            <a:ext cx="3898106" cy="604879"/>
          </a:xfrm>
          <a:prstGeom prst="rect">
            <a:avLst/>
          </a:prstGeom>
          <a:ln w="12700">
            <a:solidFill>
              <a:srgbClr val="D2D2D2"/>
            </a:solidFill>
          </a:ln>
        </p:spPr>
      </p:pic>
      <p:sp>
        <p:nvSpPr>
          <p:cNvPr id="9" name="正方形/長方形 8">
            <a:extLst>
              <a:ext uri="{FF2B5EF4-FFF2-40B4-BE49-F238E27FC236}">
                <a16:creationId xmlns:a16="http://schemas.microsoft.com/office/drawing/2014/main" id="{E9A36211-3BA0-EDB8-A864-BBB70BC6D5EA}"/>
              </a:ext>
            </a:extLst>
          </p:cNvPr>
          <p:cNvSpPr/>
          <p:nvPr/>
        </p:nvSpPr>
        <p:spPr>
          <a:xfrm>
            <a:off x="1026737" y="2653017"/>
            <a:ext cx="970805" cy="2557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3" name="図 12">
            <a:extLst>
              <a:ext uri="{FF2B5EF4-FFF2-40B4-BE49-F238E27FC236}">
                <a16:creationId xmlns:a16="http://schemas.microsoft.com/office/drawing/2014/main" id="{FBF7F6B3-B2AC-34D5-D0DE-8C20C862309E}"/>
              </a:ext>
            </a:extLst>
          </p:cNvPr>
          <p:cNvPicPr>
            <a:picLocks noChangeAspect="1"/>
          </p:cNvPicPr>
          <p:nvPr/>
        </p:nvPicPr>
        <p:blipFill rotWithShape="1">
          <a:blip r:embed="rId3"/>
          <a:srcRect r="8866"/>
          <a:stretch/>
        </p:blipFill>
        <p:spPr>
          <a:xfrm>
            <a:off x="367659" y="3945650"/>
            <a:ext cx="3898106" cy="1795001"/>
          </a:xfrm>
          <a:prstGeom prst="rect">
            <a:avLst/>
          </a:prstGeom>
          <a:ln w="12700">
            <a:solidFill>
              <a:srgbClr val="D2D2D2"/>
            </a:solidFill>
          </a:ln>
        </p:spPr>
      </p:pic>
      <p:sp>
        <p:nvSpPr>
          <p:cNvPr id="15" name="正方形/長方形 14">
            <a:extLst>
              <a:ext uri="{FF2B5EF4-FFF2-40B4-BE49-F238E27FC236}">
                <a16:creationId xmlns:a16="http://schemas.microsoft.com/office/drawing/2014/main" id="{C1BB7193-9606-480A-FFF0-BBE9009071A6}"/>
              </a:ext>
            </a:extLst>
          </p:cNvPr>
          <p:cNvSpPr/>
          <p:nvPr/>
        </p:nvSpPr>
        <p:spPr>
          <a:xfrm>
            <a:off x="424919" y="4961942"/>
            <a:ext cx="602794" cy="2557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7" name="図 16">
            <a:extLst>
              <a:ext uri="{FF2B5EF4-FFF2-40B4-BE49-F238E27FC236}">
                <a16:creationId xmlns:a16="http://schemas.microsoft.com/office/drawing/2014/main" id="{C65EC3BB-1A42-9BE2-68D8-E7D64715E13D}"/>
              </a:ext>
            </a:extLst>
          </p:cNvPr>
          <p:cNvPicPr>
            <a:picLocks noChangeAspect="1"/>
          </p:cNvPicPr>
          <p:nvPr/>
        </p:nvPicPr>
        <p:blipFill>
          <a:blip r:embed="rId4"/>
          <a:stretch>
            <a:fillRect/>
          </a:stretch>
        </p:blipFill>
        <p:spPr>
          <a:xfrm>
            <a:off x="4878236" y="2534969"/>
            <a:ext cx="2910249" cy="3846781"/>
          </a:xfrm>
          <a:prstGeom prst="rect">
            <a:avLst/>
          </a:prstGeom>
        </p:spPr>
      </p:pic>
      <p:sp>
        <p:nvSpPr>
          <p:cNvPr id="18" name="正方形/長方形 17">
            <a:extLst>
              <a:ext uri="{FF2B5EF4-FFF2-40B4-BE49-F238E27FC236}">
                <a16:creationId xmlns:a16="http://schemas.microsoft.com/office/drawing/2014/main" id="{8276397B-D439-197E-B66F-335831496BC3}"/>
              </a:ext>
            </a:extLst>
          </p:cNvPr>
          <p:cNvSpPr/>
          <p:nvPr/>
        </p:nvSpPr>
        <p:spPr>
          <a:xfrm>
            <a:off x="4931072" y="3205044"/>
            <a:ext cx="1292143" cy="19215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9" name="正方形/長方形 18">
            <a:extLst>
              <a:ext uri="{FF2B5EF4-FFF2-40B4-BE49-F238E27FC236}">
                <a16:creationId xmlns:a16="http://schemas.microsoft.com/office/drawing/2014/main" id="{5E65FF93-1C92-9D27-7582-53A9DB409387}"/>
              </a:ext>
            </a:extLst>
          </p:cNvPr>
          <p:cNvSpPr/>
          <p:nvPr/>
        </p:nvSpPr>
        <p:spPr>
          <a:xfrm>
            <a:off x="4970354" y="4010446"/>
            <a:ext cx="2752252" cy="10957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0" name="正方形/長方形 19">
            <a:extLst>
              <a:ext uri="{FF2B5EF4-FFF2-40B4-BE49-F238E27FC236}">
                <a16:creationId xmlns:a16="http://schemas.microsoft.com/office/drawing/2014/main" id="{8FFBA918-0944-9C29-A1FE-50099FCD3354}"/>
              </a:ext>
            </a:extLst>
          </p:cNvPr>
          <p:cNvSpPr/>
          <p:nvPr/>
        </p:nvSpPr>
        <p:spPr>
          <a:xfrm>
            <a:off x="4893241" y="6177566"/>
            <a:ext cx="538838" cy="19215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049958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ja-JP" altLang="en-US" sz="2400" dirty="0"/>
              <a:t> </a:t>
            </a:r>
            <a:r>
              <a:rPr lang="en-US" altLang="ja-JP" sz="2400" dirty="0"/>
              <a:t>8-5. </a:t>
            </a:r>
            <a:r>
              <a:rPr lang="ja-JP" altLang="en-US" sz="2400" dirty="0"/>
              <a:t>パソコン：複数明細を登録する方法</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51</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234072"/>
            <a:ext cx="8425656" cy="499478"/>
          </a:xfrm>
        </p:spPr>
        <p:txBody>
          <a:bodyPr/>
          <a:lstStyle/>
          <a:p>
            <a:pPr marL="0" indent="0">
              <a:buNone/>
            </a:pPr>
            <a:r>
              <a:rPr lang="en-US" altLang="ja-JP" sz="1100" dirty="0"/>
              <a:t>1</a:t>
            </a:r>
            <a:r>
              <a:rPr lang="ja-JP" altLang="en-US" sz="1100" dirty="0"/>
              <a:t>枚の領収書</a:t>
            </a:r>
            <a:r>
              <a:rPr lang="en-US" altLang="ja-JP" sz="1100" dirty="0"/>
              <a:t>/</a:t>
            </a:r>
            <a:r>
              <a:rPr lang="ja-JP" altLang="en-US" sz="1100" dirty="0"/>
              <a:t>請求書の中で税率が異なる場合や、選択したい内訳が異なる場合は、</a:t>
            </a:r>
            <a:br>
              <a:rPr lang="en-US" altLang="ja-JP" sz="1100" dirty="0"/>
            </a:br>
            <a:r>
              <a:rPr lang="ja-JP" altLang="en-US" sz="1100" b="1" dirty="0">
                <a:solidFill>
                  <a:schemeClr val="tx2"/>
                </a:solidFill>
              </a:rPr>
              <a:t>領収書／請求書を登録する段階</a:t>
            </a:r>
            <a:r>
              <a:rPr lang="ja-JP" altLang="en-US" sz="1100" dirty="0"/>
              <a:t>で複数明細に分けて登録することで、異なる会計情報で精算することができます。</a:t>
            </a:r>
            <a:endParaRPr lang="en-US" altLang="ja-JP" sz="1100" dirty="0"/>
          </a:p>
          <a:p>
            <a:pPr marL="0" indent="0">
              <a:buNone/>
            </a:pPr>
            <a:endParaRPr lang="en-US" altLang="ja-JP" sz="1100" b="1" dirty="0"/>
          </a:p>
          <a:p>
            <a:pPr marL="503971" lvl="1" indent="0">
              <a:buNone/>
            </a:pPr>
            <a:endParaRPr lang="en-US" altLang="ja-JP" sz="1100" b="1" dirty="0"/>
          </a:p>
          <a:p>
            <a:pPr marL="503971" lvl="1" indent="0">
              <a:buNone/>
            </a:pPr>
            <a:r>
              <a:rPr lang="ja-JP" altLang="en-US" sz="1100" dirty="0"/>
              <a:t> </a:t>
            </a:r>
            <a:endParaRPr lang="en-US" altLang="ja-JP" sz="1100" dirty="0"/>
          </a:p>
          <a:p>
            <a:pPr marL="503971" lvl="1" indent="0">
              <a:buNone/>
            </a:pPr>
            <a:endParaRPr lang="en-US" altLang="ja-JP" sz="1100" b="1" dirty="0"/>
          </a:p>
          <a:p>
            <a:endParaRPr kumimoji="1" lang="ja-JP" altLang="en-US" sz="1100" dirty="0"/>
          </a:p>
          <a:p>
            <a:endParaRPr lang="ja-JP" altLang="en-US" sz="1100" dirty="0"/>
          </a:p>
        </p:txBody>
      </p:sp>
      <p:sp>
        <p:nvSpPr>
          <p:cNvPr id="3" name="コンテンツ プレースホルダー 12">
            <a:extLst>
              <a:ext uri="{FF2B5EF4-FFF2-40B4-BE49-F238E27FC236}">
                <a16:creationId xmlns:a16="http://schemas.microsoft.com/office/drawing/2014/main" id="{3D37FB79-2CE4-1DB3-5248-7B23BE41999C}"/>
              </a:ext>
            </a:extLst>
          </p:cNvPr>
          <p:cNvSpPr txBox="1">
            <a:spLocks/>
          </p:cNvSpPr>
          <p:nvPr/>
        </p:nvSpPr>
        <p:spPr>
          <a:xfrm>
            <a:off x="359569" y="1834147"/>
            <a:ext cx="3925094" cy="4547603"/>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sz="1100" dirty="0"/>
              <a:t>右の画面枠内の「追加」ボタンを押すことで、</a:t>
            </a:r>
            <a:br>
              <a:rPr lang="en-US" altLang="ja-JP" sz="1100" dirty="0"/>
            </a:br>
            <a:r>
              <a:rPr lang="ja-JP" altLang="en-US" sz="1100" dirty="0"/>
              <a:t>金額の追加が可能です。</a:t>
            </a:r>
            <a:br>
              <a:rPr lang="en-US" altLang="ja-JP" sz="1100" dirty="0"/>
            </a:br>
            <a:endParaRPr lang="en-US" altLang="ja-JP" sz="1100" dirty="0"/>
          </a:p>
          <a:p>
            <a:r>
              <a:rPr lang="ja-JP" altLang="en-US" sz="1100" dirty="0"/>
              <a:t>税率は同じでも、勘定科目や負担部門が異なる、などで</a:t>
            </a:r>
            <a:br>
              <a:rPr lang="en-US" altLang="ja-JP" sz="1100" dirty="0"/>
            </a:br>
            <a:r>
              <a:rPr lang="ja-JP" altLang="en-US" sz="1100" dirty="0"/>
              <a:t>明細を分けて精算したい場合は金額を分けてください。</a:t>
            </a:r>
            <a:br>
              <a:rPr lang="en-US" altLang="ja-JP" sz="1100" dirty="0"/>
            </a:br>
            <a:endParaRPr lang="en-US" altLang="ja-JP" sz="1100" dirty="0"/>
          </a:p>
          <a:p>
            <a:r>
              <a:rPr lang="ja-JP" altLang="en-US" sz="1100" dirty="0"/>
              <a:t>複数明細に分けて登録する場合でも、</a:t>
            </a:r>
            <a:r>
              <a:rPr lang="en-US" altLang="ja-JP" sz="1100" dirty="0"/>
              <a:t>1</a:t>
            </a:r>
            <a:r>
              <a:rPr lang="ja-JP" altLang="en-US" sz="1100" dirty="0"/>
              <a:t>枚の「領収書</a:t>
            </a:r>
            <a:r>
              <a:rPr lang="en-US" altLang="ja-JP" sz="1100" dirty="0"/>
              <a:t>/</a:t>
            </a:r>
            <a:r>
              <a:rPr lang="ja-JP" altLang="en-US" sz="1100" dirty="0"/>
              <a:t>請求書」は</a:t>
            </a:r>
            <a:r>
              <a:rPr lang="en-US" altLang="ja-JP" sz="1100" dirty="0"/>
              <a:t>1</a:t>
            </a:r>
            <a:r>
              <a:rPr lang="ja-JP" altLang="en-US" sz="1100" dirty="0"/>
              <a:t>枚の伝票でまとめて申請する必要があります。</a:t>
            </a:r>
            <a:br>
              <a:rPr lang="en-US" altLang="ja-JP" sz="1100" dirty="0"/>
            </a:br>
            <a:r>
              <a:rPr lang="ja-JP" altLang="en-US" sz="1100" dirty="0"/>
              <a:t>複数明細に分けて登録した</a:t>
            </a:r>
            <a:r>
              <a:rPr lang="en-US" altLang="ja-JP" sz="1100" dirty="0"/>
              <a:t>1</a:t>
            </a:r>
            <a:r>
              <a:rPr lang="ja-JP" altLang="en-US" sz="1100" dirty="0"/>
              <a:t>枚の「領収書</a:t>
            </a:r>
            <a:r>
              <a:rPr lang="en-US" altLang="ja-JP" sz="1100" dirty="0"/>
              <a:t>/</a:t>
            </a:r>
            <a:r>
              <a:rPr lang="ja-JP" altLang="en-US" sz="1100" dirty="0"/>
              <a:t>請求書」のうち、</a:t>
            </a:r>
            <a:br>
              <a:rPr lang="en-US" altLang="ja-JP" sz="1100" dirty="0"/>
            </a:br>
            <a:r>
              <a:rPr lang="en-US" altLang="ja-JP" sz="1100" dirty="0"/>
              <a:t>1</a:t>
            </a:r>
            <a:r>
              <a:rPr lang="ja-JP" altLang="en-US" sz="1100" dirty="0"/>
              <a:t>明細だけを別伝票で申請することはできません。</a:t>
            </a:r>
            <a:br>
              <a:rPr lang="en-US" altLang="ja-JP" sz="1100" dirty="0"/>
            </a:br>
            <a:endParaRPr lang="en-US" altLang="ja-JP" sz="1100" dirty="0"/>
          </a:p>
          <a:p>
            <a:r>
              <a:rPr lang="ja-JP" altLang="en-US" sz="1100" dirty="0"/>
              <a:t>外貨は複数明細に分けて登録することができません。</a:t>
            </a:r>
            <a:endParaRPr lang="en-US" altLang="ja-JP" sz="1100" dirty="0"/>
          </a:p>
          <a:p>
            <a:pPr marL="503971" lvl="1" indent="0">
              <a:buFont typeface="BIZ UDPGothic" panose="020B0400000000000000" pitchFamily="34" charset="-128"/>
              <a:buNone/>
            </a:pPr>
            <a:endParaRPr lang="en-US" altLang="ja-JP" sz="1100" b="1" dirty="0"/>
          </a:p>
          <a:p>
            <a:pPr marL="503971" lvl="1" indent="0">
              <a:buFont typeface="BIZ UDPGothic" panose="020B0400000000000000" pitchFamily="34" charset="-128"/>
              <a:buNone/>
            </a:pPr>
            <a:endParaRPr lang="en-US" altLang="ja-JP" sz="1100" b="1" dirty="0"/>
          </a:p>
          <a:p>
            <a:pPr marL="503971" lvl="1" indent="0">
              <a:buFont typeface="BIZ UDPGothic" panose="020B0400000000000000" pitchFamily="34" charset="-128"/>
              <a:buNone/>
            </a:pPr>
            <a:r>
              <a:rPr lang="ja-JP" altLang="en-US" sz="1100" dirty="0"/>
              <a:t> </a:t>
            </a:r>
            <a:endParaRPr lang="en-US" altLang="ja-JP" sz="1100" dirty="0"/>
          </a:p>
          <a:p>
            <a:pPr marL="503971" lvl="1" indent="0">
              <a:buFont typeface="BIZ UDPGothic" panose="020B0400000000000000" pitchFamily="34" charset="-128"/>
              <a:buNone/>
            </a:pPr>
            <a:endParaRPr lang="en-US" altLang="ja-JP" sz="1100" b="1" dirty="0"/>
          </a:p>
          <a:p>
            <a:endParaRPr lang="ja-JP" altLang="en-US" sz="1100" dirty="0"/>
          </a:p>
          <a:p>
            <a:endParaRPr lang="ja-JP" altLang="en-US" sz="1100" dirty="0"/>
          </a:p>
        </p:txBody>
      </p:sp>
      <p:pic>
        <p:nvPicPr>
          <p:cNvPr id="7" name="図 6">
            <a:extLst>
              <a:ext uri="{FF2B5EF4-FFF2-40B4-BE49-F238E27FC236}">
                <a16:creationId xmlns:a16="http://schemas.microsoft.com/office/drawing/2014/main" id="{F81C65C1-C651-ED27-0CA1-721166E4A38B}"/>
              </a:ext>
            </a:extLst>
          </p:cNvPr>
          <p:cNvPicPr>
            <a:picLocks noChangeAspect="1"/>
          </p:cNvPicPr>
          <p:nvPr/>
        </p:nvPicPr>
        <p:blipFill>
          <a:blip r:embed="rId2"/>
          <a:stretch>
            <a:fillRect/>
          </a:stretch>
        </p:blipFill>
        <p:spPr>
          <a:xfrm>
            <a:off x="4859338" y="1834147"/>
            <a:ext cx="3925887" cy="4067787"/>
          </a:xfrm>
          <a:prstGeom prst="rect">
            <a:avLst/>
          </a:prstGeom>
          <a:ln>
            <a:solidFill>
              <a:srgbClr val="D2D2D2"/>
            </a:solidFill>
          </a:ln>
        </p:spPr>
      </p:pic>
      <p:sp>
        <p:nvSpPr>
          <p:cNvPr id="8" name="正方形/長方形 7">
            <a:extLst>
              <a:ext uri="{FF2B5EF4-FFF2-40B4-BE49-F238E27FC236}">
                <a16:creationId xmlns:a16="http://schemas.microsoft.com/office/drawing/2014/main" id="{FAA51DFF-3F7E-6D46-30D2-D7ECCDC13013}"/>
              </a:ext>
            </a:extLst>
          </p:cNvPr>
          <p:cNvSpPr/>
          <p:nvPr/>
        </p:nvSpPr>
        <p:spPr>
          <a:xfrm>
            <a:off x="4997514" y="4734723"/>
            <a:ext cx="3128450" cy="7969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136961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ja-JP" altLang="en-US" sz="2400" dirty="0"/>
              <a:t> </a:t>
            </a:r>
            <a:r>
              <a:rPr lang="en-US" altLang="ja-JP" sz="2400" dirty="0"/>
              <a:t>8-6. </a:t>
            </a:r>
            <a:r>
              <a:rPr lang="ja-JP" altLang="en-US" sz="2400" dirty="0"/>
              <a:t>パソコン：伝票への反映</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52</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234072"/>
            <a:ext cx="8425656" cy="5148262"/>
          </a:xfrm>
        </p:spPr>
        <p:txBody>
          <a:bodyPr/>
          <a:lstStyle/>
          <a:p>
            <a:pPr marL="0" indent="0">
              <a:buNone/>
            </a:pPr>
            <a:r>
              <a:rPr lang="ja-JP" altLang="en-US" sz="1100" dirty="0"/>
              <a:t>取り込んだ領収書・請求書は、明細に反映することができます。</a:t>
            </a:r>
            <a:endParaRPr lang="en-US" altLang="ja-JP" sz="1100" dirty="0"/>
          </a:p>
          <a:p>
            <a:pPr marL="0" indent="0">
              <a:buNone/>
            </a:pPr>
            <a:br>
              <a:rPr lang="en-US" altLang="ja-JP" sz="1100" dirty="0"/>
            </a:br>
            <a:r>
              <a:rPr lang="ja-JP" altLang="en-US" b="1" dirty="0">
                <a:solidFill>
                  <a:schemeClr val="tx2"/>
                </a:solidFill>
              </a:rPr>
              <a:t>手順</a:t>
            </a:r>
            <a:endParaRPr lang="en-US" altLang="ja-JP" b="1" dirty="0">
              <a:solidFill>
                <a:schemeClr val="tx2"/>
              </a:solidFill>
            </a:endParaRPr>
          </a:p>
          <a:p>
            <a:pPr marL="228600" indent="-228600">
              <a:buAutoNum type="arabicPeriod"/>
            </a:pPr>
            <a:r>
              <a:rPr lang="ja-JP" altLang="en-US" sz="1100" dirty="0"/>
              <a:t>交通費精算・出張精算・経費精算などの申請画面 明細欄右上の「</a:t>
            </a:r>
            <a:r>
              <a:rPr lang="ja-JP" altLang="en-US" sz="1100" dirty="0">
                <a:uFill>
                  <a:solidFill>
                    <a:schemeClr val="accent1"/>
                  </a:solidFill>
                </a:uFill>
              </a:rPr>
              <a:t>領収書</a:t>
            </a:r>
            <a:r>
              <a:rPr lang="en-US" altLang="ja-JP" sz="1100" dirty="0">
                <a:uFill>
                  <a:solidFill>
                    <a:schemeClr val="accent1"/>
                  </a:solidFill>
                </a:uFill>
              </a:rPr>
              <a:t>/</a:t>
            </a:r>
            <a:r>
              <a:rPr lang="ja-JP" altLang="en-US" sz="1100" dirty="0">
                <a:uFill>
                  <a:solidFill>
                    <a:schemeClr val="accent1"/>
                  </a:solidFill>
                </a:uFill>
              </a:rPr>
              <a:t>請求書」</a:t>
            </a:r>
            <a:r>
              <a:rPr lang="ja-JP" altLang="en-US" sz="1100" dirty="0"/>
              <a:t>をクリック</a:t>
            </a:r>
            <a:endParaRPr lang="en-US" altLang="ja-JP" sz="1100" dirty="0"/>
          </a:p>
          <a:p>
            <a:pPr marL="228600" indent="-228600">
              <a:buAutoNum type="arabicPeriod"/>
            </a:pPr>
            <a:endParaRPr lang="en-US" altLang="ja-JP" sz="1100" dirty="0"/>
          </a:p>
          <a:p>
            <a:pPr marL="228600" indent="-228600">
              <a:buAutoNum type="arabicPeriod"/>
            </a:pPr>
            <a:endParaRPr lang="en-US" altLang="ja-JP" sz="1100" dirty="0"/>
          </a:p>
          <a:p>
            <a:pPr marL="228600" indent="-228600">
              <a:buAutoNum type="arabicPeriod"/>
            </a:pPr>
            <a:endParaRPr lang="en-US" altLang="ja-JP" sz="1100" dirty="0"/>
          </a:p>
          <a:p>
            <a:pPr marL="0" indent="0">
              <a:buNone/>
            </a:pPr>
            <a:br>
              <a:rPr lang="en-US" altLang="ja-JP" sz="1100" dirty="0"/>
            </a:br>
            <a:r>
              <a:rPr lang="en-US" altLang="ja-JP" sz="1100" dirty="0"/>
              <a:t>2.</a:t>
            </a:r>
            <a:r>
              <a:rPr lang="ja-JP" altLang="en-US" sz="1100" dirty="0"/>
              <a:t>　明細に反映させたい領収書の左の</a:t>
            </a:r>
            <a:r>
              <a:rPr lang="ja-JP" altLang="en-US" sz="1100" dirty="0">
                <a:uFill>
                  <a:solidFill>
                    <a:schemeClr val="accent1"/>
                  </a:solidFill>
                </a:uFill>
              </a:rPr>
              <a:t>チェックボックス</a:t>
            </a:r>
            <a:r>
              <a:rPr lang="ja-JP" altLang="en-US" sz="1100" dirty="0"/>
              <a:t>にチェックを入れ、「</a:t>
            </a:r>
            <a:r>
              <a:rPr lang="ja-JP" altLang="en-US" sz="1100" dirty="0">
                <a:uFill>
                  <a:solidFill>
                    <a:schemeClr val="accent1"/>
                  </a:solidFill>
                </a:uFill>
              </a:rPr>
              <a:t>次へ」</a:t>
            </a:r>
            <a:r>
              <a:rPr lang="ja-JP" altLang="en-US" sz="1100" dirty="0"/>
              <a:t>をクリック</a:t>
            </a:r>
            <a:br>
              <a:rPr lang="en-US" altLang="ja-JP" sz="1100" dirty="0"/>
            </a:br>
            <a:br>
              <a:rPr lang="en-US" altLang="ja-JP" sz="1100" dirty="0"/>
            </a:b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3.</a:t>
            </a:r>
            <a:r>
              <a:rPr lang="ja-JP" altLang="en-US" sz="1100" dirty="0"/>
              <a:t>　内容を確認し、必要があれば内容を修正して「</a:t>
            </a:r>
            <a:r>
              <a:rPr lang="ja-JP" altLang="en-US" sz="1100" dirty="0">
                <a:uFill>
                  <a:solidFill>
                    <a:schemeClr val="accent1"/>
                  </a:solidFill>
                </a:uFill>
              </a:rPr>
              <a:t>明細追加」</a:t>
            </a:r>
            <a:r>
              <a:rPr lang="ja-JP" altLang="en-US" sz="1100" dirty="0"/>
              <a:t>をクリック</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ja-JP" altLang="en-US" sz="1100" dirty="0"/>
              <a:t>≪以上≫</a:t>
            </a:r>
            <a:endParaRPr lang="en-US" altLang="ja-JP" sz="1100" dirty="0"/>
          </a:p>
        </p:txBody>
      </p:sp>
      <p:pic>
        <p:nvPicPr>
          <p:cNvPr id="4" name="図 3">
            <a:extLst>
              <a:ext uri="{FF2B5EF4-FFF2-40B4-BE49-F238E27FC236}">
                <a16:creationId xmlns:a16="http://schemas.microsoft.com/office/drawing/2014/main" id="{7FDF47C4-4B97-D24F-1585-BA2DEF5CB6B3}"/>
              </a:ext>
            </a:extLst>
          </p:cNvPr>
          <p:cNvPicPr>
            <a:picLocks noChangeAspect="1"/>
          </p:cNvPicPr>
          <p:nvPr/>
        </p:nvPicPr>
        <p:blipFill>
          <a:blip r:embed="rId2"/>
          <a:stretch>
            <a:fillRect/>
          </a:stretch>
        </p:blipFill>
        <p:spPr>
          <a:xfrm>
            <a:off x="385935" y="3148856"/>
            <a:ext cx="3441699" cy="1209754"/>
          </a:xfrm>
          <a:prstGeom prst="rect">
            <a:avLst/>
          </a:prstGeom>
          <a:ln w="12700">
            <a:solidFill>
              <a:srgbClr val="D2D2D2"/>
            </a:solidFill>
          </a:ln>
        </p:spPr>
      </p:pic>
      <p:pic>
        <p:nvPicPr>
          <p:cNvPr id="6" name="図 5">
            <a:extLst>
              <a:ext uri="{FF2B5EF4-FFF2-40B4-BE49-F238E27FC236}">
                <a16:creationId xmlns:a16="http://schemas.microsoft.com/office/drawing/2014/main" id="{D97A58E3-7727-D5F4-81C5-6BCDAEF3EDDF}"/>
              </a:ext>
            </a:extLst>
          </p:cNvPr>
          <p:cNvPicPr>
            <a:picLocks noChangeAspect="1"/>
          </p:cNvPicPr>
          <p:nvPr/>
        </p:nvPicPr>
        <p:blipFill>
          <a:blip r:embed="rId3"/>
          <a:stretch>
            <a:fillRect/>
          </a:stretch>
        </p:blipFill>
        <p:spPr>
          <a:xfrm>
            <a:off x="388938" y="4941970"/>
            <a:ext cx="3895725" cy="1062459"/>
          </a:xfrm>
          <a:prstGeom prst="rect">
            <a:avLst/>
          </a:prstGeom>
          <a:ln w="12700">
            <a:solidFill>
              <a:srgbClr val="D2D2D2"/>
            </a:solidFill>
          </a:ln>
        </p:spPr>
      </p:pic>
      <p:pic>
        <p:nvPicPr>
          <p:cNvPr id="11" name="図 10">
            <a:extLst>
              <a:ext uri="{FF2B5EF4-FFF2-40B4-BE49-F238E27FC236}">
                <a16:creationId xmlns:a16="http://schemas.microsoft.com/office/drawing/2014/main" id="{F921926B-7BEF-FE59-708D-6B44A0883A55}"/>
              </a:ext>
            </a:extLst>
          </p:cNvPr>
          <p:cNvPicPr>
            <a:picLocks noChangeAspect="1"/>
          </p:cNvPicPr>
          <p:nvPr/>
        </p:nvPicPr>
        <p:blipFill>
          <a:blip r:embed="rId4"/>
          <a:stretch>
            <a:fillRect/>
          </a:stretch>
        </p:blipFill>
        <p:spPr>
          <a:xfrm>
            <a:off x="376882" y="2129834"/>
            <a:ext cx="5553138" cy="508996"/>
          </a:xfrm>
          <a:prstGeom prst="rect">
            <a:avLst/>
          </a:prstGeom>
          <a:ln w="12700">
            <a:solidFill>
              <a:srgbClr val="D2D2D2"/>
            </a:solidFill>
          </a:ln>
        </p:spPr>
      </p:pic>
      <p:sp>
        <p:nvSpPr>
          <p:cNvPr id="12" name="正方形/長方形 11">
            <a:extLst>
              <a:ext uri="{FF2B5EF4-FFF2-40B4-BE49-F238E27FC236}">
                <a16:creationId xmlns:a16="http://schemas.microsoft.com/office/drawing/2014/main" id="{89141E67-4DA8-09B5-0679-8045E001680E}"/>
              </a:ext>
            </a:extLst>
          </p:cNvPr>
          <p:cNvSpPr/>
          <p:nvPr/>
        </p:nvSpPr>
        <p:spPr>
          <a:xfrm>
            <a:off x="3548960" y="2143195"/>
            <a:ext cx="805757" cy="3250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514997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ja-JP" altLang="en-US" sz="2400" dirty="0"/>
              <a:t> </a:t>
            </a:r>
            <a:r>
              <a:rPr lang="en-US" altLang="ja-JP" sz="2400" dirty="0"/>
              <a:t>8-7. </a:t>
            </a:r>
            <a:r>
              <a:rPr lang="ja-JP" altLang="en-US" sz="2400" dirty="0"/>
              <a:t>領収書／請求書データの修正、削除</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53</a:t>
            </a:fld>
            <a:endParaRPr lang="en-GB"/>
          </a:p>
        </p:txBody>
      </p:sp>
      <p:sp>
        <p:nvSpPr>
          <p:cNvPr id="13" name="コンテンツ プレースホルダー 12">
            <a:extLst>
              <a:ext uri="{FF2B5EF4-FFF2-40B4-BE49-F238E27FC236}">
                <a16:creationId xmlns:a16="http://schemas.microsoft.com/office/drawing/2014/main" id="{B315D0E4-A9F8-F1AA-9180-C5F28A54B253}"/>
              </a:ext>
            </a:extLst>
          </p:cNvPr>
          <p:cNvSpPr>
            <a:spLocks noGrp="1"/>
          </p:cNvSpPr>
          <p:nvPr>
            <p:ph sz="half" idx="1"/>
          </p:nvPr>
        </p:nvSpPr>
        <p:spPr>
          <a:xfrm>
            <a:off x="359569" y="1562101"/>
            <a:ext cx="3924000" cy="4820234"/>
          </a:xfrm>
        </p:spPr>
        <p:txBody>
          <a:bodyPr/>
          <a:lstStyle/>
          <a:p>
            <a:pPr marL="0" indent="0">
              <a:buNone/>
            </a:pPr>
            <a:r>
              <a:rPr lang="ja-JP" altLang="en-US" b="1" dirty="0">
                <a:solidFill>
                  <a:schemeClr val="tx2"/>
                </a:solidFill>
              </a:rPr>
              <a:t>スマートフォン（ブラウザ版、アプリ）から</a:t>
            </a:r>
            <a:br>
              <a:rPr lang="en-US" altLang="ja-JP" b="1" dirty="0">
                <a:solidFill>
                  <a:schemeClr val="tx2"/>
                </a:solidFill>
              </a:rPr>
            </a:br>
            <a:r>
              <a:rPr lang="ja-JP" altLang="en-US" b="1" dirty="0">
                <a:solidFill>
                  <a:schemeClr val="tx2"/>
                </a:solidFill>
              </a:rPr>
              <a:t>修正・削除する場合</a:t>
            </a:r>
            <a:endParaRPr lang="en-US" altLang="ja-JP" b="1" dirty="0">
              <a:solidFill>
                <a:schemeClr val="tx2"/>
              </a:solidFill>
            </a:endParaRPr>
          </a:p>
          <a:p>
            <a:pPr marL="0" indent="0">
              <a:buNone/>
            </a:pPr>
            <a:r>
              <a:rPr lang="en-US" altLang="ja-JP" sz="1100" dirty="0"/>
              <a:t>1.</a:t>
            </a:r>
            <a:r>
              <a:rPr lang="ja-JP" altLang="en-US" sz="1100" dirty="0"/>
              <a:t> メニュー画面上部の「閲覧・編集する」をタップ</a:t>
            </a:r>
          </a:p>
          <a:p>
            <a:pPr marL="0" indent="0">
              <a:buNone/>
            </a:pPr>
            <a:endParaRPr lang="ja-JP" altLang="en-US" sz="1100" b="1" dirty="0"/>
          </a:p>
          <a:p>
            <a:pPr marL="0" indent="0">
              <a:buNone/>
            </a:pPr>
            <a:endParaRPr lang="ja-JP" altLang="en-US" sz="1100" b="1" dirty="0"/>
          </a:p>
          <a:p>
            <a:pPr marL="0" indent="0">
              <a:buNone/>
            </a:pPr>
            <a:endParaRPr lang="en-US" altLang="ja-JP" sz="1100" b="1" dirty="0"/>
          </a:p>
          <a:p>
            <a:pPr marL="0" indent="0">
              <a:buNone/>
            </a:pPr>
            <a:endParaRPr lang="en-US" altLang="ja-JP" sz="1100" b="1" dirty="0"/>
          </a:p>
          <a:p>
            <a:pPr marL="0" indent="0">
              <a:buNone/>
            </a:pPr>
            <a:endParaRPr lang="en-US" altLang="ja-JP" sz="1100" b="1" dirty="0"/>
          </a:p>
          <a:p>
            <a:pPr marL="0" indent="0">
              <a:buNone/>
            </a:pPr>
            <a:endParaRPr lang="en-US" altLang="ja-JP" sz="1100" b="1" dirty="0"/>
          </a:p>
          <a:p>
            <a:pPr marL="0" indent="0">
              <a:buNone/>
            </a:pPr>
            <a:endParaRPr lang="ja-JP" altLang="en-US" sz="1100" b="1" dirty="0"/>
          </a:p>
          <a:p>
            <a:pPr marL="0" indent="0">
              <a:buNone/>
            </a:pPr>
            <a:endParaRPr lang="ja-JP" altLang="en-US" sz="1100" dirty="0"/>
          </a:p>
          <a:p>
            <a:pPr marL="0" indent="0">
              <a:buNone/>
            </a:pPr>
            <a:r>
              <a:rPr lang="ja-JP" altLang="en-US" sz="1100" dirty="0"/>
              <a:t>２</a:t>
            </a:r>
            <a:r>
              <a:rPr lang="en-US" altLang="ja-JP" sz="1100" dirty="0"/>
              <a:t>. </a:t>
            </a:r>
            <a:r>
              <a:rPr lang="ja-JP" altLang="en-US" sz="1100" dirty="0"/>
              <a:t>編集する該当の領収書／請求書をタップし、「編集」をタップ</a:t>
            </a:r>
            <a:br>
              <a:rPr lang="ja-JP" altLang="en-US" sz="1200" dirty="0"/>
            </a:br>
            <a:r>
              <a:rPr lang="ja-JP" altLang="en-US" sz="1200" dirty="0"/>
              <a:t>　</a:t>
            </a:r>
            <a:r>
              <a:rPr lang="en-US" altLang="ja-JP" sz="900" dirty="0"/>
              <a:t>※</a:t>
            </a:r>
            <a:r>
              <a:rPr lang="ja-JP" altLang="en-US" sz="900" dirty="0"/>
              <a:t>削除する場合は、「削除」をタップすると削除確認のメッセージが</a:t>
            </a:r>
            <a:br>
              <a:rPr lang="en-US" altLang="ja-JP" sz="900" dirty="0"/>
            </a:br>
            <a:r>
              <a:rPr lang="ja-JP" altLang="en-US" sz="900" dirty="0"/>
              <a:t>　　　表示されるのでコメント（必須）を記載し、「</a:t>
            </a:r>
            <a:r>
              <a:rPr lang="en-US" altLang="ja-JP" sz="900" dirty="0"/>
              <a:t>OK</a:t>
            </a:r>
            <a:r>
              <a:rPr lang="ja-JP" altLang="en-US" sz="900" dirty="0"/>
              <a:t>」をタップします。</a:t>
            </a:r>
            <a:endParaRPr lang="en-US" altLang="ja-JP" sz="900" dirty="0"/>
          </a:p>
          <a:p>
            <a:pPr marL="0" indent="0">
              <a:buNone/>
            </a:pPr>
            <a:endParaRPr lang="ja-JP" altLang="en-US" sz="1200" dirty="0"/>
          </a:p>
        </p:txBody>
      </p:sp>
      <p:sp>
        <p:nvSpPr>
          <p:cNvPr id="3" name="コンテンツ プレースホルダー 12">
            <a:extLst>
              <a:ext uri="{FF2B5EF4-FFF2-40B4-BE49-F238E27FC236}">
                <a16:creationId xmlns:a16="http://schemas.microsoft.com/office/drawing/2014/main" id="{7F54E766-D0A3-EC40-28C5-262EB98517EF}"/>
              </a:ext>
            </a:extLst>
          </p:cNvPr>
          <p:cNvSpPr txBox="1">
            <a:spLocks/>
          </p:cNvSpPr>
          <p:nvPr/>
        </p:nvSpPr>
        <p:spPr>
          <a:xfrm>
            <a:off x="359569" y="1233488"/>
            <a:ext cx="8425656" cy="32861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sz="1100" dirty="0"/>
              <a:t>アップロードした領収書／請求書の情報を、後から修正する場合の操作方法を説明します。</a:t>
            </a:r>
          </a:p>
        </p:txBody>
      </p:sp>
      <p:pic>
        <p:nvPicPr>
          <p:cNvPr id="6" name="図 5">
            <a:extLst>
              <a:ext uri="{FF2B5EF4-FFF2-40B4-BE49-F238E27FC236}">
                <a16:creationId xmlns:a16="http://schemas.microsoft.com/office/drawing/2014/main" id="{994B4A1B-8558-88AE-E2BD-8D032CF195C9}"/>
              </a:ext>
            </a:extLst>
          </p:cNvPr>
          <p:cNvPicPr>
            <a:picLocks noChangeAspect="1"/>
          </p:cNvPicPr>
          <p:nvPr/>
        </p:nvPicPr>
        <p:blipFill rotWithShape="1">
          <a:blip r:embed="rId2">
            <a:extLst>
              <a:ext uri="{28A0092B-C50C-407E-A947-70E740481C1C}">
                <a14:useLocalDpi xmlns:a14="http://schemas.microsoft.com/office/drawing/2010/main" val="0"/>
              </a:ext>
            </a:extLst>
          </a:blip>
          <a:srcRect l="366" t="8361" r="2113" b="41647"/>
          <a:stretch/>
        </p:blipFill>
        <p:spPr bwMode="auto">
          <a:xfrm>
            <a:off x="397197" y="2299022"/>
            <a:ext cx="1301809" cy="1434778"/>
          </a:xfrm>
          <a:prstGeom prst="rect">
            <a:avLst/>
          </a:prstGeom>
          <a:ln w="12700" cap="flat" cmpd="sng" algn="ctr">
            <a:solidFill>
              <a:srgbClr val="D2D2D2"/>
            </a:solidFill>
            <a:prstDash val="solid"/>
            <a:round/>
            <a:headEnd type="none" w="med" len="med"/>
            <a:tailEnd type="none" w="med" len="med"/>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36C3963F-247C-1A28-2B4E-AB3189D3B24C}"/>
              </a:ext>
            </a:extLst>
          </p:cNvPr>
          <p:cNvPicPr>
            <a:picLocks noChangeAspect="1"/>
          </p:cNvPicPr>
          <p:nvPr/>
        </p:nvPicPr>
        <p:blipFill rotWithShape="1">
          <a:blip r:embed="rId3">
            <a:extLst>
              <a:ext uri="{28A0092B-C50C-407E-A947-70E740481C1C}">
                <a14:useLocalDpi xmlns:a14="http://schemas.microsoft.com/office/drawing/2010/main" val="0"/>
              </a:ext>
            </a:extLst>
          </a:blip>
          <a:srcRect l="1347"/>
          <a:stretch/>
        </p:blipFill>
        <p:spPr>
          <a:xfrm>
            <a:off x="388143" y="4508414"/>
            <a:ext cx="1152645" cy="1888207"/>
          </a:xfrm>
          <a:prstGeom prst="rect">
            <a:avLst/>
          </a:prstGeom>
          <a:ln w="12700">
            <a:solidFill>
              <a:srgbClr val="D2D2D2"/>
            </a:solidFill>
          </a:ln>
        </p:spPr>
      </p:pic>
      <p:pic>
        <p:nvPicPr>
          <p:cNvPr id="10" name="図 9">
            <a:extLst>
              <a:ext uri="{FF2B5EF4-FFF2-40B4-BE49-F238E27FC236}">
                <a16:creationId xmlns:a16="http://schemas.microsoft.com/office/drawing/2014/main" id="{94F27C77-9A5D-CFEA-D9B8-C4B78112EAF6}"/>
              </a:ext>
            </a:extLst>
          </p:cNvPr>
          <p:cNvPicPr>
            <a:picLocks noChangeAspect="1"/>
          </p:cNvPicPr>
          <p:nvPr/>
        </p:nvPicPr>
        <p:blipFill rotWithShape="1">
          <a:blip r:embed="rId4">
            <a:extLst>
              <a:ext uri="{28A0092B-C50C-407E-A947-70E740481C1C}">
                <a14:useLocalDpi xmlns:a14="http://schemas.microsoft.com/office/drawing/2010/main" val="0"/>
              </a:ext>
            </a:extLst>
          </a:blip>
          <a:srcRect t="52093"/>
          <a:stretch/>
        </p:blipFill>
        <p:spPr>
          <a:xfrm>
            <a:off x="1844972" y="4523204"/>
            <a:ext cx="1345902" cy="1045169"/>
          </a:xfrm>
          <a:prstGeom prst="rect">
            <a:avLst/>
          </a:prstGeom>
          <a:ln w="12700">
            <a:solidFill>
              <a:srgbClr val="D2D2D2"/>
            </a:solidFill>
          </a:ln>
        </p:spPr>
      </p:pic>
      <p:sp>
        <p:nvSpPr>
          <p:cNvPr id="14" name="コンテンツ プレースホルダー 12">
            <a:extLst>
              <a:ext uri="{FF2B5EF4-FFF2-40B4-BE49-F238E27FC236}">
                <a16:creationId xmlns:a16="http://schemas.microsoft.com/office/drawing/2014/main" id="{4E0E966F-C7DA-0605-90D7-E5FDE40D7E04}"/>
              </a:ext>
            </a:extLst>
          </p:cNvPr>
          <p:cNvSpPr txBox="1">
            <a:spLocks/>
          </p:cNvSpPr>
          <p:nvPr/>
        </p:nvSpPr>
        <p:spPr>
          <a:xfrm>
            <a:off x="4861225" y="2038350"/>
            <a:ext cx="3924000" cy="434398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３</a:t>
            </a:r>
            <a:r>
              <a:rPr lang="en-US" altLang="ja-JP" sz="1100" dirty="0"/>
              <a:t>. </a:t>
            </a:r>
            <a:r>
              <a:rPr lang="ja-JP" altLang="en-US" sz="1100" dirty="0"/>
              <a:t>ファイルを差し替える場合は、</a:t>
            </a:r>
            <a:br>
              <a:rPr lang="en-US" altLang="ja-JP" sz="1100" dirty="0"/>
            </a:br>
            <a:r>
              <a:rPr lang="ja-JP" altLang="en-US" sz="1100" dirty="0"/>
              <a:t>　　「アップロードする」から差し替えファイルを選択</a:t>
            </a:r>
            <a:br>
              <a:rPr lang="ja-JP" altLang="en-US" sz="1100" dirty="0"/>
            </a:br>
            <a:r>
              <a:rPr lang="ja-JP" altLang="en-US" sz="1100" dirty="0"/>
              <a:t>　</a:t>
            </a:r>
            <a:br>
              <a:rPr lang="ja-JP" altLang="en-US" sz="1100" dirty="0"/>
            </a:br>
            <a:r>
              <a:rPr lang="ja-JP" altLang="en-US" sz="1100" dirty="0"/>
              <a:t>　　複数明細に分けて登録する場合は「追加」をタップし、</a:t>
            </a:r>
            <a:br>
              <a:rPr lang="ja-JP" altLang="en-US" sz="1100" dirty="0"/>
            </a:br>
            <a:r>
              <a:rPr lang="ja-JP" altLang="en-US" sz="1100" dirty="0"/>
              <a:t>　　金額を分けて入力します。日付や金額を修正する場合は</a:t>
            </a:r>
            <a:br>
              <a:rPr lang="ja-JP" altLang="en-US" sz="1100" dirty="0"/>
            </a:br>
            <a:r>
              <a:rPr lang="ja-JP" altLang="en-US" sz="1100" dirty="0"/>
              <a:t>　　「書類」欄より入力し、「確定」をタップします。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sz="1200" dirty="0"/>
          </a:p>
        </p:txBody>
      </p:sp>
      <p:pic>
        <p:nvPicPr>
          <p:cNvPr id="16" name="図 15">
            <a:extLst>
              <a:ext uri="{FF2B5EF4-FFF2-40B4-BE49-F238E27FC236}">
                <a16:creationId xmlns:a16="http://schemas.microsoft.com/office/drawing/2014/main" id="{5799358E-8821-7876-097F-5B98ED668F4D}"/>
              </a:ext>
            </a:extLst>
          </p:cNvPr>
          <p:cNvPicPr>
            <a:picLocks noChangeAspect="1"/>
          </p:cNvPicPr>
          <p:nvPr/>
        </p:nvPicPr>
        <p:blipFill rotWithShape="1">
          <a:blip r:embed="rId5">
            <a:extLst>
              <a:ext uri="{28A0092B-C50C-407E-A947-70E740481C1C}">
                <a14:useLocalDpi xmlns:a14="http://schemas.microsoft.com/office/drawing/2010/main" val="0"/>
              </a:ext>
            </a:extLst>
          </a:blip>
          <a:srcRect t="32583"/>
          <a:stretch/>
        </p:blipFill>
        <p:spPr>
          <a:xfrm>
            <a:off x="4887913" y="3381375"/>
            <a:ext cx="2017395" cy="2551701"/>
          </a:xfrm>
          <a:prstGeom prst="rect">
            <a:avLst/>
          </a:prstGeom>
          <a:ln w="12700">
            <a:solidFill>
              <a:srgbClr val="D2D2D2"/>
            </a:solidFill>
          </a:ln>
        </p:spPr>
      </p:pic>
      <p:sp>
        <p:nvSpPr>
          <p:cNvPr id="19" name="正方形/長方形 18">
            <a:extLst>
              <a:ext uri="{FF2B5EF4-FFF2-40B4-BE49-F238E27FC236}">
                <a16:creationId xmlns:a16="http://schemas.microsoft.com/office/drawing/2014/main" id="{47552558-6158-3A94-8974-1CEA84BCE3F6}"/>
              </a:ext>
            </a:extLst>
          </p:cNvPr>
          <p:cNvSpPr/>
          <p:nvPr/>
        </p:nvSpPr>
        <p:spPr>
          <a:xfrm>
            <a:off x="384212" y="3422761"/>
            <a:ext cx="1345882" cy="2990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0" name="正方形/長方形 19">
            <a:extLst>
              <a:ext uri="{FF2B5EF4-FFF2-40B4-BE49-F238E27FC236}">
                <a16:creationId xmlns:a16="http://schemas.microsoft.com/office/drawing/2014/main" id="{1948720D-8FEB-C4F9-03B8-0E45D0B61656}"/>
              </a:ext>
            </a:extLst>
          </p:cNvPr>
          <p:cNvSpPr/>
          <p:nvPr/>
        </p:nvSpPr>
        <p:spPr>
          <a:xfrm>
            <a:off x="397197" y="4896248"/>
            <a:ext cx="1143591" cy="7282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1" name="正方形/長方形 20">
            <a:extLst>
              <a:ext uri="{FF2B5EF4-FFF2-40B4-BE49-F238E27FC236}">
                <a16:creationId xmlns:a16="http://schemas.microsoft.com/office/drawing/2014/main" id="{6F899418-2E8A-4254-1E37-AB6351E0E802}"/>
              </a:ext>
            </a:extLst>
          </p:cNvPr>
          <p:cNvSpPr/>
          <p:nvPr/>
        </p:nvSpPr>
        <p:spPr>
          <a:xfrm>
            <a:off x="1844972" y="4975052"/>
            <a:ext cx="1345902" cy="2116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2" name="正方形/長方形 21">
            <a:extLst>
              <a:ext uri="{FF2B5EF4-FFF2-40B4-BE49-F238E27FC236}">
                <a16:creationId xmlns:a16="http://schemas.microsoft.com/office/drawing/2014/main" id="{BCB33E4A-BD5A-EB7B-0AAF-51D3801DDE54}"/>
              </a:ext>
            </a:extLst>
          </p:cNvPr>
          <p:cNvSpPr/>
          <p:nvPr/>
        </p:nvSpPr>
        <p:spPr>
          <a:xfrm>
            <a:off x="5097056" y="4082285"/>
            <a:ext cx="1041351" cy="25611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3" name="正方形/長方形 22">
            <a:extLst>
              <a:ext uri="{FF2B5EF4-FFF2-40B4-BE49-F238E27FC236}">
                <a16:creationId xmlns:a16="http://schemas.microsoft.com/office/drawing/2014/main" id="{03556730-1F3E-6DE6-B993-1CBDC97A2AAF}"/>
              </a:ext>
            </a:extLst>
          </p:cNvPr>
          <p:cNvSpPr/>
          <p:nvPr/>
        </p:nvSpPr>
        <p:spPr>
          <a:xfrm>
            <a:off x="4902436" y="5283554"/>
            <a:ext cx="2002872" cy="2817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960251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ja-JP" altLang="en-US" sz="2400" dirty="0"/>
              <a:t> </a:t>
            </a:r>
            <a:r>
              <a:rPr lang="en-US" altLang="ja-JP" sz="2400" dirty="0"/>
              <a:t>8-7. </a:t>
            </a:r>
            <a:r>
              <a:rPr lang="ja-JP" altLang="en-US" sz="2400" dirty="0"/>
              <a:t>領収書／請求書データの修正、削除</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54</a:t>
            </a:fld>
            <a:endParaRPr lang="en-GB"/>
          </a:p>
        </p:txBody>
      </p:sp>
      <p:sp>
        <p:nvSpPr>
          <p:cNvPr id="3" name="コンテンツ プレースホルダー 12">
            <a:extLst>
              <a:ext uri="{FF2B5EF4-FFF2-40B4-BE49-F238E27FC236}">
                <a16:creationId xmlns:a16="http://schemas.microsoft.com/office/drawing/2014/main" id="{7EE6BAE8-595B-A646-99EC-F5AB438A9C72}"/>
              </a:ext>
            </a:extLst>
          </p:cNvPr>
          <p:cNvSpPr>
            <a:spLocks noGrp="1"/>
          </p:cNvSpPr>
          <p:nvPr>
            <p:ph sz="half" idx="1"/>
          </p:nvPr>
        </p:nvSpPr>
        <p:spPr>
          <a:xfrm>
            <a:off x="360363" y="1233488"/>
            <a:ext cx="3922712" cy="3266794"/>
          </a:xfrm>
        </p:spPr>
        <p:txBody>
          <a:bodyPr/>
          <a:lstStyle/>
          <a:p>
            <a:pPr marL="0" indent="0">
              <a:buNone/>
            </a:pPr>
            <a:r>
              <a:rPr lang="ja-JP" altLang="en-US" b="1" dirty="0">
                <a:solidFill>
                  <a:schemeClr val="tx2"/>
                </a:solidFill>
              </a:rPr>
              <a:t>パソコン上に保存済みの</a:t>
            </a:r>
            <a:r>
              <a:rPr lang="en-US" altLang="ja-JP" b="1" dirty="0">
                <a:solidFill>
                  <a:schemeClr val="tx2"/>
                </a:solidFill>
              </a:rPr>
              <a:t>PDF</a:t>
            </a:r>
            <a:r>
              <a:rPr lang="ja-JP" altLang="en-US" b="1" dirty="0">
                <a:solidFill>
                  <a:schemeClr val="tx2"/>
                </a:solidFill>
              </a:rPr>
              <a:t>ファイルを修正する場合</a:t>
            </a:r>
            <a:endParaRPr lang="en-US" altLang="ja-JP" b="1" dirty="0">
              <a:solidFill>
                <a:schemeClr val="tx2"/>
              </a:solidFill>
            </a:endParaRPr>
          </a:p>
          <a:p>
            <a:pPr marL="0" indent="0">
              <a:buNone/>
            </a:pPr>
            <a:r>
              <a:rPr lang="ja-JP" altLang="en-US" sz="1100" dirty="0"/>
              <a:t>１</a:t>
            </a:r>
            <a:r>
              <a:rPr lang="en-US" altLang="ja-JP" sz="1100" dirty="0"/>
              <a:t>. </a:t>
            </a:r>
            <a:r>
              <a:rPr lang="ja-JP" altLang="en-US" sz="1100" dirty="0"/>
              <a:t>「領収書／請求書」をクリック</a:t>
            </a:r>
            <a:endParaRPr lang="en-US" altLang="ja-JP" sz="1100" dirty="0"/>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r>
              <a:rPr lang="ja-JP" altLang="en-US" sz="1100" dirty="0"/>
              <a:t>２． 修正したいデータの「編集」をクリック</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r>
              <a:rPr lang="ja-JP" altLang="en-US" sz="1100" dirty="0"/>
              <a:t>３． 修正箇所を編集し、「確定」をクリックします。</a:t>
            </a:r>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200" dirty="0"/>
          </a:p>
        </p:txBody>
      </p:sp>
      <p:pic>
        <p:nvPicPr>
          <p:cNvPr id="7" name="図 6">
            <a:extLst>
              <a:ext uri="{FF2B5EF4-FFF2-40B4-BE49-F238E27FC236}">
                <a16:creationId xmlns:a16="http://schemas.microsoft.com/office/drawing/2014/main" id="{9DE4CBF9-5681-8C89-FBCE-16DF460D57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943"/>
          <a:stretch/>
        </p:blipFill>
        <p:spPr>
          <a:xfrm>
            <a:off x="388022" y="2537143"/>
            <a:ext cx="3291132" cy="1587182"/>
          </a:xfrm>
          <a:prstGeom prst="rect">
            <a:avLst/>
          </a:prstGeom>
          <a:ln w="12700">
            <a:solidFill>
              <a:srgbClr val="D2D2D2"/>
            </a:solidFill>
          </a:ln>
        </p:spPr>
      </p:pic>
      <p:pic>
        <p:nvPicPr>
          <p:cNvPr id="9" name="図 8">
            <a:extLst>
              <a:ext uri="{FF2B5EF4-FFF2-40B4-BE49-F238E27FC236}">
                <a16:creationId xmlns:a16="http://schemas.microsoft.com/office/drawing/2014/main" id="{2DCA165D-A15C-2C2E-FAB4-DC3EF5416E93}"/>
              </a:ext>
            </a:extLst>
          </p:cNvPr>
          <p:cNvPicPr>
            <a:picLocks noChangeAspect="1"/>
          </p:cNvPicPr>
          <p:nvPr/>
        </p:nvPicPr>
        <p:blipFill rotWithShape="1">
          <a:blip r:embed="rId3"/>
          <a:srcRect l="2420" t="2685" r="1519"/>
          <a:stretch/>
        </p:blipFill>
        <p:spPr>
          <a:xfrm>
            <a:off x="387522" y="4605936"/>
            <a:ext cx="2337749" cy="1759883"/>
          </a:xfrm>
          <a:prstGeom prst="rect">
            <a:avLst/>
          </a:prstGeom>
          <a:ln w="12700">
            <a:solidFill>
              <a:srgbClr val="D2D2D2"/>
            </a:solidFill>
          </a:ln>
        </p:spPr>
      </p:pic>
      <p:sp>
        <p:nvSpPr>
          <p:cNvPr id="10" name="コンテンツ プレースホルダー 12">
            <a:extLst>
              <a:ext uri="{FF2B5EF4-FFF2-40B4-BE49-F238E27FC236}">
                <a16:creationId xmlns:a16="http://schemas.microsoft.com/office/drawing/2014/main" id="{D4A63910-E952-7264-A456-A63865647631}"/>
              </a:ext>
            </a:extLst>
          </p:cNvPr>
          <p:cNvSpPr txBox="1">
            <a:spLocks/>
          </p:cNvSpPr>
          <p:nvPr/>
        </p:nvSpPr>
        <p:spPr>
          <a:xfrm>
            <a:off x="4872038" y="1233488"/>
            <a:ext cx="3922712"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sz="1100" dirty="0"/>
              <a:t>申請した領収書／請求書の</a:t>
            </a:r>
            <a:r>
              <a:rPr lang="en-US" altLang="ja-JP" sz="1100" dirty="0"/>
              <a:t>PDF</a:t>
            </a:r>
            <a:r>
              <a:rPr lang="ja-JP" altLang="en-US" sz="1100" dirty="0"/>
              <a:t>ファイルが間違っているなどの理由で差替を行いたい場合は、対象の領収書／請求書が伝票に紐づいている状態では、差替・修正作業ができません。</a:t>
            </a:r>
            <a:br>
              <a:rPr lang="en-US" altLang="ja-JP" sz="1100" dirty="0"/>
            </a:br>
            <a:r>
              <a:rPr lang="ja-JP" altLang="en-US" sz="1100" dirty="0"/>
              <a:t>紐づいている伝票から対象の領収書／請求書を削除してから差替、修正作業を行ってください。</a:t>
            </a:r>
            <a:br>
              <a:rPr lang="en-US" altLang="ja-JP" sz="1100" dirty="0"/>
            </a:br>
            <a:endParaRPr lang="ja-JP" altLang="en-US" sz="1100" dirty="0"/>
          </a:p>
          <a:p>
            <a:r>
              <a:rPr lang="ja-JP" altLang="en-US" sz="1100" dirty="0"/>
              <a:t>スマートフォンからアップロードした領収書／請求書の編集は、申請者本人のみ行うことができます。</a:t>
            </a:r>
            <a:br>
              <a:rPr lang="en-US" altLang="ja-JP" sz="1100" dirty="0"/>
            </a:br>
            <a:endParaRPr lang="ja-JP" altLang="en-US" sz="1100" dirty="0"/>
          </a:p>
          <a:p>
            <a:pPr marL="0" indent="0">
              <a:buNone/>
            </a:pPr>
            <a:r>
              <a:rPr lang="ja-JP" altLang="en-US" sz="1100" dirty="0"/>
              <a:t>≪以上≫</a:t>
            </a:r>
          </a:p>
          <a:p>
            <a:endParaRPr lang="ja-JP" altLang="en-US" sz="1100" dirty="0"/>
          </a:p>
          <a:p>
            <a:endParaRPr lang="ja-JP" altLang="en-US" sz="1100" dirty="0"/>
          </a:p>
          <a:p>
            <a:endParaRPr lang="ja-JP" altLang="en-US" sz="1100" dirty="0"/>
          </a:p>
        </p:txBody>
      </p:sp>
      <p:pic>
        <p:nvPicPr>
          <p:cNvPr id="11" name="図 10">
            <a:extLst>
              <a:ext uri="{FF2B5EF4-FFF2-40B4-BE49-F238E27FC236}">
                <a16:creationId xmlns:a16="http://schemas.microsoft.com/office/drawing/2014/main" id="{493CC8C3-B6D0-93A0-FA79-F256475A136F}"/>
              </a:ext>
            </a:extLst>
          </p:cNvPr>
          <p:cNvPicPr>
            <a:picLocks noChangeAspect="1"/>
          </p:cNvPicPr>
          <p:nvPr/>
        </p:nvPicPr>
        <p:blipFill>
          <a:blip r:embed="rId4"/>
          <a:stretch>
            <a:fillRect/>
          </a:stretch>
        </p:blipFill>
        <p:spPr>
          <a:xfrm>
            <a:off x="387522" y="1736243"/>
            <a:ext cx="3658111" cy="352474"/>
          </a:xfrm>
          <a:prstGeom prst="rect">
            <a:avLst/>
          </a:prstGeom>
          <a:ln w="12700">
            <a:solidFill>
              <a:srgbClr val="D2D2D2"/>
            </a:solidFill>
          </a:ln>
        </p:spPr>
      </p:pic>
      <p:sp>
        <p:nvSpPr>
          <p:cNvPr id="12" name="正方形/長方形 11">
            <a:extLst>
              <a:ext uri="{FF2B5EF4-FFF2-40B4-BE49-F238E27FC236}">
                <a16:creationId xmlns:a16="http://schemas.microsoft.com/office/drawing/2014/main" id="{806AE9D0-D32D-B019-5995-484CE224C4E5}"/>
              </a:ext>
            </a:extLst>
          </p:cNvPr>
          <p:cNvSpPr/>
          <p:nvPr/>
        </p:nvSpPr>
        <p:spPr>
          <a:xfrm>
            <a:off x="437587" y="1802436"/>
            <a:ext cx="1067495" cy="22470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3" name="正方形/長方形 12">
            <a:extLst>
              <a:ext uri="{FF2B5EF4-FFF2-40B4-BE49-F238E27FC236}">
                <a16:creationId xmlns:a16="http://schemas.microsoft.com/office/drawing/2014/main" id="{D31DC34D-6002-300A-7F78-064083B0E215}"/>
              </a:ext>
            </a:extLst>
          </p:cNvPr>
          <p:cNvSpPr/>
          <p:nvPr/>
        </p:nvSpPr>
        <p:spPr>
          <a:xfrm>
            <a:off x="715883" y="3935896"/>
            <a:ext cx="309835" cy="2043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4" name="正方形/長方形 13">
            <a:extLst>
              <a:ext uri="{FF2B5EF4-FFF2-40B4-BE49-F238E27FC236}">
                <a16:creationId xmlns:a16="http://schemas.microsoft.com/office/drawing/2014/main" id="{52942A16-A7AB-BBA0-E02D-19E5D35A7C80}"/>
              </a:ext>
            </a:extLst>
          </p:cNvPr>
          <p:cNvSpPr/>
          <p:nvPr/>
        </p:nvSpPr>
        <p:spPr>
          <a:xfrm>
            <a:off x="763589" y="5167725"/>
            <a:ext cx="449635" cy="10854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4081A84E-568C-D8B7-5638-C58DA72E988C}"/>
              </a:ext>
            </a:extLst>
          </p:cNvPr>
          <p:cNvSpPr/>
          <p:nvPr/>
        </p:nvSpPr>
        <p:spPr>
          <a:xfrm>
            <a:off x="763589" y="4999899"/>
            <a:ext cx="449635" cy="1678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6" name="正方形/長方形 15">
            <a:extLst>
              <a:ext uri="{FF2B5EF4-FFF2-40B4-BE49-F238E27FC236}">
                <a16:creationId xmlns:a16="http://schemas.microsoft.com/office/drawing/2014/main" id="{A8F22180-FA7F-5A4D-382E-46A3908635BD}"/>
              </a:ext>
            </a:extLst>
          </p:cNvPr>
          <p:cNvSpPr/>
          <p:nvPr/>
        </p:nvSpPr>
        <p:spPr>
          <a:xfrm>
            <a:off x="792949" y="5653217"/>
            <a:ext cx="1583712" cy="6967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980197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A4AFC-FD00-9D39-2F12-C91609910019}"/>
              </a:ext>
            </a:extLst>
          </p:cNvPr>
          <p:cNvSpPr>
            <a:spLocks noGrp="1"/>
          </p:cNvSpPr>
          <p:nvPr>
            <p:ph type="title"/>
          </p:nvPr>
        </p:nvSpPr>
        <p:spPr/>
        <p:txBody>
          <a:bodyPr/>
          <a:lstStyle/>
          <a:p>
            <a:r>
              <a:rPr lang="ja-JP" altLang="en-US" sz="2400" dirty="0"/>
              <a:t> </a:t>
            </a:r>
            <a:r>
              <a:rPr lang="en-US" altLang="ja-JP" sz="2400" dirty="0"/>
              <a:t>8-7. </a:t>
            </a:r>
            <a:r>
              <a:rPr lang="ja-JP" altLang="en-US" sz="2400" dirty="0"/>
              <a:t>領収書／請求書データの修正、削除</a:t>
            </a:r>
            <a:endParaRPr kumimoji="1" lang="ja-JP" altLang="en-US" dirty="0"/>
          </a:p>
        </p:txBody>
      </p:sp>
      <p:sp>
        <p:nvSpPr>
          <p:cNvPr id="5" name="スライド番号プレースホルダー 4">
            <a:extLst>
              <a:ext uri="{FF2B5EF4-FFF2-40B4-BE49-F238E27FC236}">
                <a16:creationId xmlns:a16="http://schemas.microsoft.com/office/drawing/2014/main" id="{409638CE-83E0-37E6-1C30-F06386194CF5}"/>
              </a:ext>
            </a:extLst>
          </p:cNvPr>
          <p:cNvSpPr>
            <a:spLocks noGrp="1"/>
          </p:cNvSpPr>
          <p:nvPr>
            <p:ph type="sldNum" sz="quarter" idx="12"/>
          </p:nvPr>
        </p:nvSpPr>
        <p:spPr/>
        <p:txBody>
          <a:bodyPr/>
          <a:lstStyle/>
          <a:p>
            <a:fld id="{D8A28372-6A5A-4399-8FC5-CCF396CD4981}" type="slidenum">
              <a:rPr lang="en-GB" smtClean="0"/>
              <a:t>55</a:t>
            </a:fld>
            <a:endParaRPr lang="en-GB"/>
          </a:p>
        </p:txBody>
      </p:sp>
      <p:sp>
        <p:nvSpPr>
          <p:cNvPr id="3" name="コンテンツ プレースホルダー 12">
            <a:extLst>
              <a:ext uri="{FF2B5EF4-FFF2-40B4-BE49-F238E27FC236}">
                <a16:creationId xmlns:a16="http://schemas.microsoft.com/office/drawing/2014/main" id="{7EE6BAE8-595B-A646-99EC-F5AB438A9C72}"/>
              </a:ext>
            </a:extLst>
          </p:cNvPr>
          <p:cNvSpPr>
            <a:spLocks noGrp="1"/>
          </p:cNvSpPr>
          <p:nvPr>
            <p:ph sz="half" idx="1"/>
          </p:nvPr>
        </p:nvSpPr>
        <p:spPr>
          <a:xfrm>
            <a:off x="360363" y="1233488"/>
            <a:ext cx="3922712" cy="5148262"/>
          </a:xfrm>
        </p:spPr>
        <p:txBody>
          <a:bodyPr/>
          <a:lstStyle/>
          <a:p>
            <a:pPr marL="0" indent="0">
              <a:buNone/>
            </a:pPr>
            <a:r>
              <a:rPr lang="ja-JP" altLang="en-US" b="1" dirty="0">
                <a:solidFill>
                  <a:schemeClr val="tx2"/>
                </a:solidFill>
              </a:rPr>
              <a:t>パソコンから保存済みの</a:t>
            </a:r>
            <a:r>
              <a:rPr lang="en-US" altLang="ja-JP" b="1" dirty="0">
                <a:solidFill>
                  <a:schemeClr val="tx2"/>
                </a:solidFill>
              </a:rPr>
              <a:t>PDF</a:t>
            </a:r>
            <a:r>
              <a:rPr lang="ja-JP" altLang="en-US" b="1" dirty="0">
                <a:solidFill>
                  <a:schemeClr val="tx2"/>
                </a:solidFill>
              </a:rPr>
              <a:t>ファイルを削除する場合</a:t>
            </a:r>
            <a:endParaRPr lang="en-US" altLang="ja-JP" b="1" dirty="0">
              <a:solidFill>
                <a:schemeClr val="tx2"/>
              </a:solidFill>
            </a:endParaRPr>
          </a:p>
          <a:p>
            <a:pPr marL="0" indent="0">
              <a:buNone/>
            </a:pPr>
            <a:r>
              <a:rPr lang="en-US" altLang="ja-JP" sz="1100" dirty="0"/>
              <a:t>1. </a:t>
            </a:r>
            <a:r>
              <a:rPr lang="ja-JP" altLang="en-US" sz="1100" dirty="0"/>
              <a:t>「領収書／請求書」をクリック</a:t>
            </a:r>
          </a:p>
          <a:p>
            <a:pPr marL="0" indent="0">
              <a:buNone/>
            </a:pPr>
            <a:endParaRPr lang="en-US" altLang="ja-JP" sz="1100" dirty="0"/>
          </a:p>
          <a:p>
            <a:pPr marL="0" indent="0">
              <a:buNone/>
            </a:pPr>
            <a:r>
              <a:rPr lang="en-US" altLang="ja-JP" sz="1100" dirty="0"/>
              <a:t>2. </a:t>
            </a:r>
            <a:r>
              <a:rPr lang="ja-JP" altLang="en-US" sz="1100" dirty="0"/>
              <a:t>削除したいデータの左側にあるチェックボックスに</a:t>
            </a:r>
            <a:br>
              <a:rPr lang="en-US" altLang="ja-JP" sz="1100" dirty="0"/>
            </a:br>
            <a:r>
              <a:rPr lang="ja-JP" altLang="en-US" sz="1100" dirty="0"/>
              <a:t>　　チェックをつけ、「削除」をクリック</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br>
              <a:rPr lang="ja-JP" altLang="en-US" sz="1100" dirty="0"/>
            </a:br>
            <a:endParaRPr lang="ja-JP" altLang="en-US" sz="1100" dirty="0"/>
          </a:p>
          <a:p>
            <a:pPr marL="0" indent="0">
              <a:buNone/>
            </a:pPr>
            <a:endParaRPr lang="ja-JP" altLang="en-US" sz="1100" dirty="0"/>
          </a:p>
          <a:p>
            <a:pPr marL="0" indent="0">
              <a:buNone/>
            </a:pPr>
            <a:endParaRPr lang="ja-JP" altLang="en-US" sz="1100" dirty="0"/>
          </a:p>
          <a:p>
            <a:pPr marL="0" indent="0">
              <a:buNone/>
            </a:pPr>
            <a:r>
              <a:rPr lang="en-US" altLang="ja-JP" sz="1100" dirty="0"/>
              <a:t>3. </a:t>
            </a:r>
            <a:r>
              <a:rPr lang="ja-JP" altLang="en-US" sz="1100" dirty="0"/>
              <a:t>コメント（必須）を記載し「確定」をクリック</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r>
              <a:rPr lang="ja-JP" altLang="en-US" sz="1100" dirty="0"/>
              <a:t>≪以上≫</a:t>
            </a:r>
          </a:p>
          <a:p>
            <a:pPr marL="0" indent="0">
              <a:buNone/>
            </a:pPr>
            <a:endParaRPr lang="ja-JP" altLang="en-US" sz="1100" dirty="0"/>
          </a:p>
          <a:p>
            <a:pPr marL="0" indent="0">
              <a:buNone/>
            </a:pPr>
            <a:endParaRPr lang="ja-JP" altLang="en-US" sz="1200" dirty="0"/>
          </a:p>
        </p:txBody>
      </p:sp>
      <p:pic>
        <p:nvPicPr>
          <p:cNvPr id="14" name="図 13">
            <a:extLst>
              <a:ext uri="{FF2B5EF4-FFF2-40B4-BE49-F238E27FC236}">
                <a16:creationId xmlns:a16="http://schemas.microsoft.com/office/drawing/2014/main" id="{86441EC9-BE7B-67AD-891D-E70B43DA1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63" y="4236483"/>
            <a:ext cx="2129155" cy="1276350"/>
          </a:xfrm>
          <a:prstGeom prst="rect">
            <a:avLst/>
          </a:prstGeom>
          <a:ln w="12700">
            <a:solidFill>
              <a:srgbClr val="D2D2D2"/>
            </a:solidFill>
          </a:ln>
        </p:spPr>
      </p:pic>
      <p:sp>
        <p:nvSpPr>
          <p:cNvPr id="4" name="正方形/長方形 3">
            <a:extLst>
              <a:ext uri="{FF2B5EF4-FFF2-40B4-BE49-F238E27FC236}">
                <a16:creationId xmlns:a16="http://schemas.microsoft.com/office/drawing/2014/main" id="{451266F1-76F0-F455-FD8F-D83B204CC5B2}"/>
              </a:ext>
            </a:extLst>
          </p:cNvPr>
          <p:cNvSpPr/>
          <p:nvPr/>
        </p:nvSpPr>
        <p:spPr>
          <a:xfrm>
            <a:off x="439872" y="4698758"/>
            <a:ext cx="2055942" cy="40503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9" name="図 8">
            <a:extLst>
              <a:ext uri="{FF2B5EF4-FFF2-40B4-BE49-F238E27FC236}">
                <a16:creationId xmlns:a16="http://schemas.microsoft.com/office/drawing/2014/main" id="{01867547-C6EC-AB80-670B-C54EFDE186EA}"/>
              </a:ext>
            </a:extLst>
          </p:cNvPr>
          <p:cNvPicPr>
            <a:picLocks noChangeAspect="1"/>
          </p:cNvPicPr>
          <p:nvPr/>
        </p:nvPicPr>
        <p:blipFill rotWithShape="1">
          <a:blip r:embed="rId3"/>
          <a:srcRect r="2176"/>
          <a:stretch/>
        </p:blipFill>
        <p:spPr>
          <a:xfrm>
            <a:off x="375471" y="2386375"/>
            <a:ext cx="2924320" cy="1276350"/>
          </a:xfrm>
          <a:prstGeom prst="rect">
            <a:avLst/>
          </a:prstGeom>
          <a:ln w="12700">
            <a:solidFill>
              <a:srgbClr val="D2D2D2"/>
            </a:solidFill>
          </a:ln>
        </p:spPr>
      </p:pic>
      <p:sp>
        <p:nvSpPr>
          <p:cNvPr id="10" name="正方形/長方形 9">
            <a:extLst>
              <a:ext uri="{FF2B5EF4-FFF2-40B4-BE49-F238E27FC236}">
                <a16:creationId xmlns:a16="http://schemas.microsoft.com/office/drawing/2014/main" id="{D469CE8A-9185-FF22-64DC-3B670EE30E16}"/>
              </a:ext>
            </a:extLst>
          </p:cNvPr>
          <p:cNvSpPr/>
          <p:nvPr/>
        </p:nvSpPr>
        <p:spPr>
          <a:xfrm>
            <a:off x="999549" y="3375517"/>
            <a:ext cx="328318" cy="23437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6E2B697B-514A-2A10-1845-8648C3EA10B5}"/>
              </a:ext>
            </a:extLst>
          </p:cNvPr>
          <p:cNvSpPr/>
          <p:nvPr/>
        </p:nvSpPr>
        <p:spPr>
          <a:xfrm>
            <a:off x="375471" y="2691705"/>
            <a:ext cx="212926" cy="4411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96810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70CC44-12C8-E527-0E4F-F93002032315}"/>
              </a:ext>
            </a:extLst>
          </p:cNvPr>
          <p:cNvSpPr>
            <a:spLocks noGrp="1"/>
          </p:cNvSpPr>
          <p:nvPr>
            <p:ph type="title"/>
          </p:nvPr>
        </p:nvSpPr>
        <p:spPr/>
        <p:txBody>
          <a:bodyPr/>
          <a:lstStyle/>
          <a:p>
            <a:r>
              <a:rPr lang="en-US" altLang="ja-JP" dirty="0"/>
              <a:t>2</a:t>
            </a:r>
            <a:r>
              <a:rPr kumimoji="1" lang="en-US" altLang="ja-JP" dirty="0"/>
              <a:t>-1.</a:t>
            </a:r>
            <a:r>
              <a:rPr kumimoji="1" lang="ja-JP" altLang="en-US" dirty="0"/>
              <a:t> </a:t>
            </a:r>
            <a:r>
              <a:rPr lang="ja-JP" altLang="en-US" dirty="0"/>
              <a:t> </a:t>
            </a:r>
            <a:r>
              <a:rPr kumimoji="1" lang="ja-JP" altLang="en-US" dirty="0"/>
              <a:t>パスワードを設定する</a:t>
            </a:r>
          </a:p>
        </p:txBody>
      </p:sp>
      <p:sp>
        <p:nvSpPr>
          <p:cNvPr id="3" name="コンテンツ プレースホルダー 2">
            <a:extLst>
              <a:ext uri="{FF2B5EF4-FFF2-40B4-BE49-F238E27FC236}">
                <a16:creationId xmlns:a16="http://schemas.microsoft.com/office/drawing/2014/main" id="{8CD4DA93-99A1-F49C-62D3-2EE7389C8813}"/>
              </a:ext>
            </a:extLst>
          </p:cNvPr>
          <p:cNvSpPr>
            <a:spLocks noGrp="1"/>
          </p:cNvSpPr>
          <p:nvPr>
            <p:ph sz="half" idx="1"/>
          </p:nvPr>
        </p:nvSpPr>
        <p:spPr>
          <a:xfrm>
            <a:off x="368319" y="2095718"/>
            <a:ext cx="3924000" cy="4139384"/>
          </a:xfrm>
        </p:spPr>
        <p:txBody>
          <a:bodyPr/>
          <a:lstStyle/>
          <a:p>
            <a:pPr marL="228600" indent="-228600">
              <a:lnSpc>
                <a:spcPct val="150000"/>
              </a:lnSpc>
              <a:buFont typeface="+mj-lt"/>
              <a:buAutoNum type="arabicPeriod"/>
            </a:pPr>
            <a:r>
              <a:rPr kumimoji="1" lang="ja-JP" altLang="en-US" sz="1000" dirty="0"/>
              <a:t>新規登録ユーザーに下記のパスワード設定メールが届きます。</a:t>
            </a:r>
            <a:br>
              <a:rPr kumimoji="1" lang="en-US" altLang="ja-JP" sz="1000" dirty="0"/>
            </a:br>
            <a:r>
              <a:rPr kumimoji="1" lang="ja-JP" altLang="en-US" sz="900" dirty="0"/>
              <a:t>件名：</a:t>
            </a:r>
            <a:r>
              <a:rPr kumimoji="1" lang="en-US" altLang="ja-JP" sz="900" dirty="0"/>
              <a:t>【</a:t>
            </a:r>
            <a:r>
              <a:rPr kumimoji="1" lang="ja-JP" altLang="en-US" sz="900" dirty="0"/>
              <a:t>楽楽精算</a:t>
            </a:r>
            <a:r>
              <a:rPr kumimoji="1" lang="en-US" altLang="ja-JP" sz="900" dirty="0"/>
              <a:t>】</a:t>
            </a:r>
            <a:r>
              <a:rPr kumimoji="1" lang="ja-JP" altLang="en-US" sz="900" dirty="0"/>
              <a:t>ユーザ登録完了のお知らせとパスワード設定のご案内</a:t>
            </a:r>
            <a:endParaRPr lang="en-US" altLang="ja-JP" sz="900" dirty="0"/>
          </a:p>
          <a:p>
            <a:pPr marL="228600" indent="-228600">
              <a:buFont typeface="+mj-lt"/>
              <a:buAutoNum type="arabicPeriod"/>
            </a:pPr>
            <a:endParaRPr kumimoji="1" lang="en-US" altLang="ja-JP" sz="1000" dirty="0"/>
          </a:p>
          <a:p>
            <a:pPr marL="228600" indent="-228600">
              <a:buFont typeface="+mj-lt"/>
              <a:buAutoNum type="arabicPeriod"/>
            </a:pPr>
            <a:endParaRPr lang="en-US" altLang="ja-JP" sz="1000" dirty="0"/>
          </a:p>
          <a:p>
            <a:pPr marL="228600" indent="-228600">
              <a:buFont typeface="+mj-lt"/>
              <a:buAutoNum type="arabicPeriod"/>
            </a:pPr>
            <a:endParaRPr kumimoji="1" lang="en-US" altLang="ja-JP" sz="1000" dirty="0"/>
          </a:p>
          <a:p>
            <a:pPr marL="228600" indent="-228600">
              <a:buFont typeface="+mj-lt"/>
              <a:buAutoNum type="arabicPeriod"/>
            </a:pPr>
            <a:endParaRPr lang="en-US" altLang="ja-JP" sz="1000" dirty="0"/>
          </a:p>
          <a:p>
            <a:pPr marL="228600" indent="-228600">
              <a:buFont typeface="+mj-lt"/>
              <a:buAutoNum type="arabicPeriod"/>
            </a:pPr>
            <a:endParaRPr kumimoji="1" lang="en-US" altLang="ja-JP" sz="1000" dirty="0"/>
          </a:p>
          <a:p>
            <a:pPr marL="228600" indent="-228600">
              <a:buFont typeface="+mj-lt"/>
              <a:buAutoNum type="arabicPeriod"/>
            </a:pPr>
            <a:endParaRPr lang="en-US" altLang="ja-JP" sz="1000" dirty="0"/>
          </a:p>
          <a:p>
            <a:pPr marL="228600" indent="-228600">
              <a:buFont typeface="+mj-lt"/>
              <a:buAutoNum type="arabicPeriod"/>
            </a:pPr>
            <a:endParaRPr kumimoji="1" lang="en-US" altLang="ja-JP" sz="1000" dirty="0"/>
          </a:p>
          <a:p>
            <a:pPr marL="228600" indent="-228600">
              <a:buFont typeface="+mj-lt"/>
              <a:buAutoNum type="arabicPeriod"/>
            </a:pPr>
            <a:endParaRPr lang="en-US" altLang="ja-JP" sz="1000" dirty="0"/>
          </a:p>
          <a:p>
            <a:pPr marL="228600" indent="-228600">
              <a:buFont typeface="+mj-lt"/>
              <a:buAutoNum type="arabicPeriod"/>
            </a:pPr>
            <a:endParaRPr lang="en-US" altLang="ja-JP" sz="1000" dirty="0"/>
          </a:p>
          <a:p>
            <a:pPr marL="228600" indent="-228600">
              <a:buFont typeface="+mj-lt"/>
              <a:buAutoNum type="arabicPeriod"/>
            </a:pPr>
            <a:endParaRPr lang="en-US" altLang="ja-JP" sz="1000" dirty="0"/>
          </a:p>
          <a:p>
            <a:pPr marL="228600" indent="-228600">
              <a:buFont typeface="+mj-lt"/>
              <a:buAutoNum type="arabicPeriod"/>
            </a:pPr>
            <a:r>
              <a:rPr kumimoji="1" lang="ja-JP" altLang="en-US" sz="1000" dirty="0"/>
              <a:t>メール内の「パスワード設定用</a:t>
            </a:r>
            <a:r>
              <a:rPr kumimoji="1" lang="en-US" altLang="ja-JP" sz="1000" dirty="0"/>
              <a:t>UR</a:t>
            </a:r>
            <a:r>
              <a:rPr kumimoji="1" lang="ja-JP" altLang="en-US" sz="1000" dirty="0"/>
              <a:t>Ｌ」をクリックし、</a:t>
            </a:r>
            <a:br>
              <a:rPr kumimoji="1" lang="en-US" altLang="ja-JP" sz="1000" dirty="0"/>
            </a:br>
            <a:r>
              <a:rPr kumimoji="1" lang="ja-JP" altLang="en-US" sz="1000" dirty="0"/>
              <a:t>任意のパスワードを入力して「確定」をクリックします。</a:t>
            </a:r>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p:txBody>
      </p:sp>
      <p:sp>
        <p:nvSpPr>
          <p:cNvPr id="4" name="コンテンツ プレースホルダー 3">
            <a:extLst>
              <a:ext uri="{FF2B5EF4-FFF2-40B4-BE49-F238E27FC236}">
                <a16:creationId xmlns:a16="http://schemas.microsoft.com/office/drawing/2014/main" id="{5E6FAAD6-05FD-2DDC-3806-C103F19A4D27}"/>
              </a:ext>
            </a:extLst>
          </p:cNvPr>
          <p:cNvSpPr>
            <a:spLocks noGrp="1"/>
          </p:cNvSpPr>
          <p:nvPr>
            <p:ph sz="half" idx="2"/>
          </p:nvPr>
        </p:nvSpPr>
        <p:spPr>
          <a:xfrm>
            <a:off x="4861225" y="2108373"/>
            <a:ext cx="3924000" cy="793750"/>
          </a:xfrm>
        </p:spPr>
        <p:txBody>
          <a:bodyPr/>
          <a:lstStyle/>
          <a:p>
            <a:pPr marL="228600" indent="-228600">
              <a:lnSpc>
                <a:spcPct val="150000"/>
              </a:lnSpc>
              <a:buFont typeface="+mj-lt"/>
              <a:buAutoNum type="arabicPeriod" startAt="3"/>
            </a:pPr>
            <a:r>
              <a:rPr lang="ja-JP" altLang="en-US" sz="1000" dirty="0"/>
              <a:t>パスワードの設定が完了したら、新規登録ユーザーに</a:t>
            </a:r>
            <a:br>
              <a:rPr lang="en-US" altLang="ja-JP" sz="1000" dirty="0"/>
            </a:br>
            <a:r>
              <a:rPr lang="ja-JP" altLang="en-US" sz="1000" dirty="0"/>
              <a:t>下記のようなメールが届き、</a:t>
            </a:r>
            <a:r>
              <a:rPr lang="en-US" altLang="ja-JP" sz="1000" dirty="0"/>
              <a:t>ID</a:t>
            </a:r>
            <a:r>
              <a:rPr lang="ja-JP" altLang="en-US" sz="1000" dirty="0"/>
              <a:t>が通知されます。</a:t>
            </a:r>
            <a:br>
              <a:rPr lang="en-US" altLang="ja-JP" sz="1100" dirty="0"/>
            </a:br>
            <a:r>
              <a:rPr lang="ja-JP" altLang="en-US" sz="900" dirty="0"/>
              <a:t>件名：</a:t>
            </a:r>
            <a:r>
              <a:rPr lang="en-US" altLang="ja-JP" sz="900" dirty="0"/>
              <a:t>【</a:t>
            </a:r>
            <a:r>
              <a:rPr lang="ja-JP" altLang="en-US" sz="900" dirty="0"/>
              <a:t>楽楽精算</a:t>
            </a:r>
            <a:r>
              <a:rPr lang="en-US" altLang="ja-JP" sz="900" dirty="0"/>
              <a:t>】</a:t>
            </a:r>
            <a:r>
              <a:rPr lang="ja-JP" altLang="en-US" sz="900" dirty="0"/>
              <a:t>パスワード設定（変更）完了のお知らせ</a:t>
            </a:r>
            <a:br>
              <a:rPr lang="en-US" altLang="ja-JP" sz="1000" dirty="0"/>
            </a:br>
            <a:endParaRPr kumimoji="1" lang="ja-JP" altLang="en-US" sz="1100" dirty="0"/>
          </a:p>
        </p:txBody>
      </p:sp>
      <p:sp>
        <p:nvSpPr>
          <p:cNvPr id="5" name="スライド番号プレースホルダー 4">
            <a:extLst>
              <a:ext uri="{FF2B5EF4-FFF2-40B4-BE49-F238E27FC236}">
                <a16:creationId xmlns:a16="http://schemas.microsoft.com/office/drawing/2014/main" id="{9D7BACE7-3B54-99BD-D214-055884100602}"/>
              </a:ext>
            </a:extLst>
          </p:cNvPr>
          <p:cNvSpPr>
            <a:spLocks noGrp="1"/>
          </p:cNvSpPr>
          <p:nvPr>
            <p:ph type="sldNum" sz="quarter" idx="12"/>
          </p:nvPr>
        </p:nvSpPr>
        <p:spPr/>
        <p:txBody>
          <a:bodyPr/>
          <a:lstStyle/>
          <a:p>
            <a:fld id="{D8A28372-6A5A-4399-8FC5-CCF396CD4981}" type="slidenum">
              <a:rPr lang="en-GB" smtClean="0"/>
              <a:t>6</a:t>
            </a:fld>
            <a:endParaRPr lang="en-GB"/>
          </a:p>
        </p:txBody>
      </p:sp>
      <p:sp>
        <p:nvSpPr>
          <p:cNvPr id="6" name="正方形/長方形 5">
            <a:extLst>
              <a:ext uri="{FF2B5EF4-FFF2-40B4-BE49-F238E27FC236}">
                <a16:creationId xmlns:a16="http://schemas.microsoft.com/office/drawing/2014/main" id="{A51D342A-3982-1029-66A8-6EE3B576DD15}"/>
              </a:ext>
            </a:extLst>
          </p:cNvPr>
          <p:cNvSpPr/>
          <p:nvPr/>
        </p:nvSpPr>
        <p:spPr>
          <a:xfrm>
            <a:off x="4861225" y="5495026"/>
            <a:ext cx="3914456" cy="88528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spcCol="180000" rtlCol="0" anchor="ctr"/>
          <a:lstStyle/>
          <a:p>
            <a:pPr>
              <a:lnSpc>
                <a:spcPct val="120000"/>
              </a:lnSpc>
            </a:pPr>
            <a:r>
              <a:rPr lang="ja-JP" altLang="en-US" sz="1000" b="1" dirty="0">
                <a:solidFill>
                  <a:schemeClr val="tx2"/>
                </a:solidFill>
              </a:rPr>
              <a:t>注意</a:t>
            </a:r>
            <a:endParaRPr lang="en-US" altLang="ja-JP" sz="1000" b="1" dirty="0">
              <a:solidFill>
                <a:schemeClr val="tx2"/>
              </a:solidFill>
            </a:endParaRPr>
          </a:p>
          <a:p>
            <a:pPr>
              <a:lnSpc>
                <a:spcPct val="120000"/>
              </a:lnSpc>
            </a:pPr>
            <a:r>
              <a:rPr lang="ja-JP" altLang="en-US" sz="900" dirty="0">
                <a:solidFill>
                  <a:schemeClr val="tx1"/>
                </a:solidFill>
              </a:rPr>
              <a:t>「パスワード有効期限」が過ぎるとパスワードを設定できなくなります。</a:t>
            </a:r>
            <a:br>
              <a:rPr lang="ja-JP" altLang="en-US" sz="900" dirty="0">
                <a:solidFill>
                  <a:schemeClr val="tx1"/>
                </a:solidFill>
              </a:rPr>
            </a:br>
            <a:r>
              <a:rPr lang="ja-JP" altLang="en-US" sz="900" dirty="0">
                <a:solidFill>
                  <a:schemeClr val="tx1"/>
                </a:solidFill>
              </a:rPr>
              <a:t>パスワード有効期限が過ぎた場合は、パスワード設定メールの再送が必要となるため、社内の「楽楽精算」管理者に連絡してください。</a:t>
            </a:r>
          </a:p>
        </p:txBody>
      </p:sp>
      <p:pic>
        <p:nvPicPr>
          <p:cNvPr id="13" name="図 12" descr="テキスト, 手紙&#10;&#10;自動的に生成された説明">
            <a:extLst>
              <a:ext uri="{FF2B5EF4-FFF2-40B4-BE49-F238E27FC236}">
                <a16:creationId xmlns:a16="http://schemas.microsoft.com/office/drawing/2014/main" id="{E9F2CE96-7729-B65E-41D4-5CDF1B09688E}"/>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1361"/>
          <a:stretch/>
        </p:blipFill>
        <p:spPr>
          <a:xfrm>
            <a:off x="377825" y="2616829"/>
            <a:ext cx="3349642" cy="1460564"/>
          </a:xfrm>
          <a:prstGeom prst="rect">
            <a:avLst/>
          </a:prstGeom>
          <a:ln>
            <a:solidFill>
              <a:srgbClr val="D2D2D2"/>
            </a:solidFill>
          </a:ln>
        </p:spPr>
      </p:pic>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994C6D9D-6998-1396-E563-0E96416D6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5" y="4968749"/>
            <a:ext cx="3476388" cy="1432976"/>
          </a:xfrm>
          <a:prstGeom prst="rect">
            <a:avLst/>
          </a:prstGeom>
        </p:spPr>
      </p:pic>
      <p:pic>
        <p:nvPicPr>
          <p:cNvPr id="17" name="図 16" descr="グラフィカル ユーザー インターフェイス, テキスト, メール&#10;&#10;自動的に生成された説明">
            <a:extLst>
              <a:ext uri="{FF2B5EF4-FFF2-40B4-BE49-F238E27FC236}">
                <a16:creationId xmlns:a16="http://schemas.microsoft.com/office/drawing/2014/main" id="{EBF1EC67-98A6-6123-455D-1E5D72B02793}"/>
              </a:ext>
            </a:extLst>
          </p:cNvPr>
          <p:cNvPicPr>
            <a:picLocks noChangeAspect="1"/>
          </p:cNvPicPr>
          <p:nvPr/>
        </p:nvPicPr>
        <p:blipFill rotWithShape="1">
          <a:blip r:embed="rId4">
            <a:extLst>
              <a:ext uri="{28A0092B-C50C-407E-A947-70E740481C1C}">
                <a14:useLocalDpi xmlns:a14="http://schemas.microsoft.com/office/drawing/2010/main" val="0"/>
              </a:ext>
            </a:extLst>
          </a:blip>
          <a:srcRect b="4284"/>
          <a:stretch/>
        </p:blipFill>
        <p:spPr>
          <a:xfrm>
            <a:off x="4880275" y="2894781"/>
            <a:ext cx="3704406" cy="2442633"/>
          </a:xfrm>
          <a:prstGeom prst="rect">
            <a:avLst/>
          </a:prstGeom>
          <a:ln>
            <a:solidFill>
              <a:srgbClr val="D2D2D2"/>
            </a:solidFill>
          </a:ln>
        </p:spPr>
      </p:pic>
      <p:sp>
        <p:nvSpPr>
          <p:cNvPr id="7" name="コンテンツ プレースホルダー 2">
            <a:extLst>
              <a:ext uri="{FF2B5EF4-FFF2-40B4-BE49-F238E27FC236}">
                <a16:creationId xmlns:a16="http://schemas.microsoft.com/office/drawing/2014/main" id="{3D1C1CFC-62AB-84A3-DF14-DD462AA98503}"/>
              </a:ext>
            </a:extLst>
          </p:cNvPr>
          <p:cNvSpPr txBox="1">
            <a:spLocks/>
          </p:cNvSpPr>
          <p:nvPr/>
        </p:nvSpPr>
        <p:spPr>
          <a:xfrm>
            <a:off x="369372" y="1249326"/>
            <a:ext cx="8424562" cy="48450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ログインするためには、パスワードを設定する必要があります。</a:t>
            </a:r>
            <a:endParaRPr lang="en-US" altLang="ja-JP" sz="1100" dirty="0"/>
          </a:p>
          <a:p>
            <a:pPr marL="0" indent="0">
              <a:buFont typeface="BIZ UDPGothic" panose="020B0400000000000000" pitchFamily="34" charset="-128"/>
              <a:buNone/>
            </a:pPr>
            <a:r>
              <a:rPr lang="ja-JP" altLang="en-US" sz="1100" dirty="0"/>
              <a:t>申請者がパスワードを設定するには、「楽楽精算」から送信される「パスワード設定メール」で設定します。</a:t>
            </a:r>
            <a:endParaRPr lang="en-US" altLang="ja-JP" sz="1100" dirty="0"/>
          </a:p>
          <a:p>
            <a:pPr marL="0" indent="0">
              <a:buFont typeface="BIZ UDPGothic" panose="020B0400000000000000" pitchFamily="34" charset="-128"/>
              <a:buNone/>
            </a:pPr>
            <a:endParaRPr lang="ja-JP" altLang="en-US" sz="1600" dirty="0"/>
          </a:p>
        </p:txBody>
      </p:sp>
      <p:sp>
        <p:nvSpPr>
          <p:cNvPr id="18" name="テキスト ボックス 17">
            <a:extLst>
              <a:ext uri="{FF2B5EF4-FFF2-40B4-BE49-F238E27FC236}">
                <a16:creationId xmlns:a16="http://schemas.microsoft.com/office/drawing/2014/main" id="{4682A3FB-74D8-0E1F-FFE1-FBE50B197999}"/>
              </a:ext>
            </a:extLst>
          </p:cNvPr>
          <p:cNvSpPr txBox="1"/>
          <p:nvPr/>
        </p:nvSpPr>
        <p:spPr>
          <a:xfrm>
            <a:off x="279467" y="1752578"/>
            <a:ext cx="1218635" cy="341376"/>
          </a:xfrm>
          <a:prstGeom prst="rect">
            <a:avLst/>
          </a:prstGeom>
          <a:noFill/>
        </p:spPr>
        <p:txBody>
          <a:bodyPr wrap="square">
            <a:spAutoFit/>
          </a:bodyPr>
          <a:lstStyle/>
          <a:p>
            <a:pPr marL="0" indent="0">
              <a:lnSpc>
                <a:spcPct val="150000"/>
              </a:lnSpc>
              <a:buNone/>
            </a:pPr>
            <a:r>
              <a:rPr kumimoji="1" lang="ja-JP" altLang="en-US" sz="1300" b="1" dirty="0">
                <a:solidFill>
                  <a:schemeClr val="tx2"/>
                </a:solidFill>
              </a:rPr>
              <a:t>設定手順</a:t>
            </a:r>
            <a:endParaRPr kumimoji="1" lang="en-US" altLang="ja-JP" sz="1300" b="1" dirty="0">
              <a:solidFill>
                <a:schemeClr val="tx2"/>
              </a:solidFill>
            </a:endParaRPr>
          </a:p>
        </p:txBody>
      </p:sp>
    </p:spTree>
    <p:extLst>
      <p:ext uri="{BB962C8B-B14F-4D97-AF65-F5344CB8AC3E}">
        <p14:creationId xmlns:p14="http://schemas.microsoft.com/office/powerpoint/2010/main" val="49103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グラフィカル ユーザー インターフェイス, テキスト, アプリケーション&#10;&#10;自動的に生成された説明">
            <a:extLst>
              <a:ext uri="{FF2B5EF4-FFF2-40B4-BE49-F238E27FC236}">
                <a16:creationId xmlns:a16="http://schemas.microsoft.com/office/drawing/2014/main" id="{6BD689A9-971B-C071-A928-573C5B7E6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2" y="3115369"/>
            <a:ext cx="3917191" cy="3261202"/>
          </a:xfrm>
          <a:prstGeom prst="rect">
            <a:avLst/>
          </a:prstGeom>
        </p:spPr>
      </p:pic>
      <p:sp>
        <p:nvSpPr>
          <p:cNvPr id="20" name="コンテンツ プレースホルダー 2">
            <a:extLst>
              <a:ext uri="{FF2B5EF4-FFF2-40B4-BE49-F238E27FC236}">
                <a16:creationId xmlns:a16="http://schemas.microsoft.com/office/drawing/2014/main" id="{CE7BFF0F-AE78-21AE-879F-7F85F1650C90}"/>
              </a:ext>
            </a:extLst>
          </p:cNvPr>
          <p:cNvSpPr txBox="1">
            <a:spLocks/>
          </p:cNvSpPr>
          <p:nvPr/>
        </p:nvSpPr>
        <p:spPr>
          <a:xfrm>
            <a:off x="367472" y="1635999"/>
            <a:ext cx="3924000" cy="57114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パソコン版</a:t>
            </a:r>
            <a:r>
              <a:rPr lang="en-US" altLang="ja-JP" b="1" dirty="0">
                <a:solidFill>
                  <a:schemeClr val="tx2"/>
                </a:solidFill>
              </a:rPr>
              <a:t>URL</a:t>
            </a:r>
            <a:r>
              <a:rPr lang="en-US" altLang="ja-JP" sz="1400" dirty="0"/>
              <a:t>	</a:t>
            </a:r>
            <a:r>
              <a:rPr lang="en-US" altLang="ja-JP" sz="1100" dirty="0"/>
              <a:t>			</a:t>
            </a:r>
          </a:p>
          <a:p>
            <a:pPr marL="0" indent="0">
              <a:buFont typeface="BIZ UDPGothic" panose="020B0400000000000000" pitchFamily="34" charset="-128"/>
              <a:buNone/>
            </a:pPr>
            <a:r>
              <a:rPr lang="en-US" altLang="ja-JP" sz="900" dirty="0"/>
              <a:t>https://rsbean.rakurakuseisan.jp/DWDe0DyyOGa/</a:t>
            </a:r>
            <a:br>
              <a:rPr lang="en-US" altLang="ja-JP" sz="1100" dirty="0"/>
            </a:br>
            <a:br>
              <a:rPr lang="en-US" altLang="ja-JP" sz="1100" dirty="0"/>
            </a:br>
            <a:endParaRPr lang="ja-JP" altLang="en-US" sz="1100" dirty="0"/>
          </a:p>
          <a:p>
            <a:endParaRPr lang="ja-JP" altLang="en-US" sz="1100" dirty="0"/>
          </a:p>
        </p:txBody>
      </p:sp>
      <p:sp>
        <p:nvSpPr>
          <p:cNvPr id="2" name="タイトル 1">
            <a:extLst>
              <a:ext uri="{FF2B5EF4-FFF2-40B4-BE49-F238E27FC236}">
                <a16:creationId xmlns:a16="http://schemas.microsoft.com/office/drawing/2014/main" id="{98C847F9-7AE9-A70C-6913-9C50DBCD08A5}"/>
              </a:ext>
            </a:extLst>
          </p:cNvPr>
          <p:cNvSpPr>
            <a:spLocks noGrp="1"/>
          </p:cNvSpPr>
          <p:nvPr>
            <p:ph type="title"/>
          </p:nvPr>
        </p:nvSpPr>
        <p:spPr/>
        <p:txBody>
          <a:bodyPr/>
          <a:lstStyle/>
          <a:p>
            <a:r>
              <a:rPr kumimoji="1" lang="en-US" altLang="ja-JP" dirty="0"/>
              <a:t>2-2. </a:t>
            </a:r>
            <a:r>
              <a:rPr kumimoji="1" lang="ja-JP" altLang="en-US" dirty="0"/>
              <a:t>パソコン／スマートフォンブラウザでの</a:t>
            </a:r>
            <a:br>
              <a:rPr kumimoji="1" lang="en-US" altLang="ja-JP" dirty="0"/>
            </a:br>
            <a:r>
              <a:rPr kumimoji="1" lang="ja-JP" altLang="en-US" dirty="0"/>
              <a:t>　　　　ログイン方法</a:t>
            </a:r>
          </a:p>
        </p:txBody>
      </p:sp>
      <p:sp>
        <p:nvSpPr>
          <p:cNvPr id="3" name="コンテンツ プレースホルダー 2">
            <a:extLst>
              <a:ext uri="{FF2B5EF4-FFF2-40B4-BE49-F238E27FC236}">
                <a16:creationId xmlns:a16="http://schemas.microsoft.com/office/drawing/2014/main" id="{B941B07F-57C4-C918-A3D3-B2A6A5ADA841}"/>
              </a:ext>
            </a:extLst>
          </p:cNvPr>
          <p:cNvSpPr>
            <a:spLocks noGrp="1"/>
          </p:cNvSpPr>
          <p:nvPr>
            <p:ph sz="half" idx="1"/>
          </p:nvPr>
        </p:nvSpPr>
        <p:spPr>
          <a:xfrm>
            <a:off x="359569" y="1234072"/>
            <a:ext cx="3924000" cy="278756"/>
          </a:xfrm>
        </p:spPr>
        <p:txBody>
          <a:bodyPr/>
          <a:lstStyle/>
          <a:p>
            <a:pPr marL="0" indent="0">
              <a:buNone/>
            </a:pPr>
            <a:r>
              <a:rPr kumimoji="1" lang="ja-JP" altLang="en-US" sz="1050" dirty="0"/>
              <a:t>「楽楽精算」には、以下の</a:t>
            </a:r>
            <a:r>
              <a:rPr kumimoji="1" lang="en-US" altLang="ja-JP" sz="1050" dirty="0"/>
              <a:t>URL</a:t>
            </a:r>
            <a:r>
              <a:rPr kumimoji="1" lang="ja-JP" altLang="en-US" sz="1050" dirty="0"/>
              <a:t>からログインします。</a:t>
            </a:r>
            <a:endParaRPr lang="ja-JP" altLang="en-US" sz="1050" dirty="0"/>
          </a:p>
        </p:txBody>
      </p:sp>
      <p:sp>
        <p:nvSpPr>
          <p:cNvPr id="4" name="コンテンツ プレースホルダー 3">
            <a:extLst>
              <a:ext uri="{FF2B5EF4-FFF2-40B4-BE49-F238E27FC236}">
                <a16:creationId xmlns:a16="http://schemas.microsoft.com/office/drawing/2014/main" id="{82C90CC5-CA69-0715-CA73-0A6C5F5EC6C5}"/>
              </a:ext>
            </a:extLst>
          </p:cNvPr>
          <p:cNvSpPr>
            <a:spLocks noGrp="1"/>
          </p:cNvSpPr>
          <p:nvPr>
            <p:ph sz="half" idx="2"/>
          </p:nvPr>
        </p:nvSpPr>
        <p:spPr>
          <a:xfrm>
            <a:off x="4859337" y="1635998"/>
            <a:ext cx="3916343" cy="571148"/>
          </a:xfrm>
        </p:spPr>
        <p:txBody>
          <a:bodyPr/>
          <a:lstStyle/>
          <a:p>
            <a:pPr marL="0" indent="0">
              <a:buNone/>
            </a:pPr>
            <a:r>
              <a:rPr lang="ja-JP" altLang="en-US" b="1" dirty="0">
                <a:solidFill>
                  <a:schemeClr val="tx2"/>
                </a:solidFill>
              </a:rPr>
              <a:t>スマートフォンブラウザ版</a:t>
            </a:r>
            <a:r>
              <a:rPr lang="en-US" altLang="ja-JP" b="1" dirty="0">
                <a:solidFill>
                  <a:schemeClr val="tx2"/>
                </a:solidFill>
              </a:rPr>
              <a:t>URL</a:t>
            </a:r>
          </a:p>
          <a:p>
            <a:pPr marL="0" indent="0">
              <a:buNone/>
            </a:pPr>
            <a:r>
              <a:rPr lang="en-US" altLang="ja-JP" sz="900" dirty="0"/>
              <a:t>https://rsbean.rakurakuseisan.jp/DWDe0DyyOG</a:t>
            </a:r>
            <a:r>
              <a:rPr lang="ja-JP" altLang="en-US" sz="900" dirty="0"/>
              <a:t>ｍ</a:t>
            </a:r>
            <a:r>
              <a:rPr lang="en-US" altLang="ja-JP" sz="900" dirty="0"/>
              <a:t>/</a:t>
            </a:r>
            <a:endParaRPr kumimoji="1" lang="ja-JP" altLang="en-US" sz="900" dirty="0"/>
          </a:p>
        </p:txBody>
      </p:sp>
      <p:sp>
        <p:nvSpPr>
          <p:cNvPr id="5" name="スライド番号プレースホルダー 4">
            <a:extLst>
              <a:ext uri="{FF2B5EF4-FFF2-40B4-BE49-F238E27FC236}">
                <a16:creationId xmlns:a16="http://schemas.microsoft.com/office/drawing/2014/main" id="{26F411CC-F5C2-0CBF-45A8-E305324A5BD4}"/>
              </a:ext>
            </a:extLst>
          </p:cNvPr>
          <p:cNvSpPr>
            <a:spLocks noGrp="1"/>
          </p:cNvSpPr>
          <p:nvPr>
            <p:ph type="sldNum" sz="quarter" idx="12"/>
          </p:nvPr>
        </p:nvSpPr>
        <p:spPr/>
        <p:txBody>
          <a:bodyPr/>
          <a:lstStyle/>
          <a:p>
            <a:fld id="{D8A28372-6A5A-4399-8FC5-CCF396CD4981}" type="slidenum">
              <a:rPr lang="en-GB" smtClean="0"/>
              <a:t>7</a:t>
            </a:fld>
            <a:endParaRPr lang="en-GB"/>
          </a:p>
        </p:txBody>
      </p:sp>
      <p:grpSp>
        <p:nvGrpSpPr>
          <p:cNvPr id="12" name="グループ化 11">
            <a:extLst>
              <a:ext uri="{FF2B5EF4-FFF2-40B4-BE49-F238E27FC236}">
                <a16:creationId xmlns:a16="http://schemas.microsoft.com/office/drawing/2014/main" id="{9793150A-7486-68F2-FF38-D4AF78A473D1}"/>
              </a:ext>
            </a:extLst>
          </p:cNvPr>
          <p:cNvGrpSpPr/>
          <p:nvPr/>
        </p:nvGrpSpPr>
        <p:grpSpPr>
          <a:xfrm>
            <a:off x="4866449" y="2958480"/>
            <a:ext cx="2034193" cy="3423270"/>
            <a:chOff x="3730860" y="2019300"/>
            <a:chExt cx="3492975" cy="5878203"/>
          </a:xfrm>
        </p:grpSpPr>
        <p:pic>
          <p:nvPicPr>
            <p:cNvPr id="18" name="図 17">
              <a:extLst>
                <a:ext uri="{FF2B5EF4-FFF2-40B4-BE49-F238E27FC236}">
                  <a16:creationId xmlns:a16="http://schemas.microsoft.com/office/drawing/2014/main" id="{E556241D-EAA1-2833-BAAE-45D74DF994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66"/>
            <a:stretch/>
          </p:blipFill>
          <p:spPr>
            <a:xfrm>
              <a:off x="3730860" y="2019300"/>
              <a:ext cx="3492975" cy="5878203"/>
            </a:xfrm>
            <a:prstGeom prst="rect">
              <a:avLst/>
            </a:prstGeom>
            <a:ln w="9525">
              <a:solidFill>
                <a:srgbClr val="E6E6E6"/>
              </a:solidFill>
            </a:ln>
          </p:spPr>
        </p:pic>
        <p:sp>
          <p:nvSpPr>
            <p:cNvPr id="19" name="正方形/長方形 18">
              <a:extLst>
                <a:ext uri="{FF2B5EF4-FFF2-40B4-BE49-F238E27FC236}">
                  <a16:creationId xmlns:a16="http://schemas.microsoft.com/office/drawing/2014/main" id="{839B8371-6225-DC1C-2A8B-CB5B2893B469}"/>
                </a:ext>
              </a:extLst>
            </p:cNvPr>
            <p:cNvSpPr/>
            <p:nvPr/>
          </p:nvSpPr>
          <p:spPr>
            <a:xfrm>
              <a:off x="3829253" y="3838575"/>
              <a:ext cx="3262176"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b="1">
                <a:solidFill>
                  <a:schemeClr val="tx1"/>
                </a:solidFill>
              </a:endParaRPr>
            </a:p>
          </p:txBody>
        </p:sp>
      </p:grpSp>
      <p:sp>
        <p:nvSpPr>
          <p:cNvPr id="26" name="テキスト ボックス 25">
            <a:extLst>
              <a:ext uri="{FF2B5EF4-FFF2-40B4-BE49-F238E27FC236}">
                <a16:creationId xmlns:a16="http://schemas.microsoft.com/office/drawing/2014/main" id="{9EBD7457-993F-2F87-0A42-D3A8C6283867}"/>
              </a:ext>
            </a:extLst>
          </p:cNvPr>
          <p:cNvSpPr txBox="1"/>
          <p:nvPr/>
        </p:nvSpPr>
        <p:spPr>
          <a:xfrm>
            <a:off x="250828" y="2288463"/>
            <a:ext cx="3917191" cy="745589"/>
          </a:xfrm>
          <a:prstGeom prst="rect">
            <a:avLst/>
          </a:prstGeom>
          <a:noFill/>
        </p:spPr>
        <p:txBody>
          <a:bodyPr wrap="square">
            <a:spAutoFit/>
          </a:bodyPr>
          <a:lstStyle/>
          <a:p>
            <a:pPr marL="228600" indent="-228600">
              <a:lnSpc>
                <a:spcPct val="150000"/>
              </a:lnSpc>
              <a:buFont typeface="BIZ UDPGothic" panose="020B0400000000000000" pitchFamily="34" charset="-128"/>
              <a:buAutoNum type="arabicPeriod"/>
            </a:pPr>
            <a:r>
              <a:rPr lang="ja-JP" altLang="en-US" sz="1000" dirty="0"/>
              <a:t>事前通知されたログイン</a:t>
            </a:r>
            <a:r>
              <a:rPr lang="en-US" altLang="ja-JP" sz="1000" dirty="0"/>
              <a:t>ID</a:t>
            </a:r>
            <a:r>
              <a:rPr lang="ja-JP" altLang="en-US" sz="1000" dirty="0"/>
              <a:t>を入力</a:t>
            </a:r>
            <a:endParaRPr lang="en-US" altLang="ja-JP" sz="1000" dirty="0"/>
          </a:p>
          <a:p>
            <a:pPr marL="228600" indent="-228600">
              <a:lnSpc>
                <a:spcPct val="150000"/>
              </a:lnSpc>
              <a:buFont typeface="BIZ UDPGothic" panose="020B0400000000000000" pitchFamily="34" charset="-128"/>
              <a:buAutoNum type="arabicPeriod"/>
            </a:pPr>
            <a:r>
              <a:rPr lang="ja-JP" altLang="en-US" sz="1000" dirty="0"/>
              <a:t>事前通知されたパスワードか自分で設定したパスワードを入力</a:t>
            </a:r>
            <a:endParaRPr lang="en-US" altLang="ja-JP" sz="1000" dirty="0"/>
          </a:p>
          <a:p>
            <a:pPr marL="228600" indent="-228600">
              <a:lnSpc>
                <a:spcPct val="150000"/>
              </a:lnSpc>
              <a:buFont typeface="BIZ UDPGothic" panose="020B0400000000000000" pitchFamily="34" charset="-128"/>
              <a:buAutoNum type="arabicPeriod"/>
            </a:pPr>
            <a:r>
              <a:rPr lang="ja-JP" altLang="en-US" sz="1000" dirty="0"/>
              <a:t>「ログイン」をクリック</a:t>
            </a:r>
          </a:p>
        </p:txBody>
      </p:sp>
      <p:sp>
        <p:nvSpPr>
          <p:cNvPr id="27" name="正方形/長方形 26">
            <a:extLst>
              <a:ext uri="{FF2B5EF4-FFF2-40B4-BE49-F238E27FC236}">
                <a16:creationId xmlns:a16="http://schemas.microsoft.com/office/drawing/2014/main" id="{4FEA8B23-8912-F7A9-9058-FC75540210FC}"/>
              </a:ext>
            </a:extLst>
          </p:cNvPr>
          <p:cNvSpPr/>
          <p:nvPr/>
        </p:nvSpPr>
        <p:spPr>
          <a:xfrm>
            <a:off x="1577708" y="4725348"/>
            <a:ext cx="1438337"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2" name="正方形/長方形 31">
            <a:extLst>
              <a:ext uri="{FF2B5EF4-FFF2-40B4-BE49-F238E27FC236}">
                <a16:creationId xmlns:a16="http://schemas.microsoft.com/office/drawing/2014/main" id="{70244814-7705-CD63-E6E6-34E105705DAE}"/>
              </a:ext>
            </a:extLst>
          </p:cNvPr>
          <p:cNvSpPr/>
          <p:nvPr/>
        </p:nvSpPr>
        <p:spPr>
          <a:xfrm>
            <a:off x="1577708" y="5286088"/>
            <a:ext cx="1438337" cy="27751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3" name="正方形/長方形 32">
            <a:extLst>
              <a:ext uri="{FF2B5EF4-FFF2-40B4-BE49-F238E27FC236}">
                <a16:creationId xmlns:a16="http://schemas.microsoft.com/office/drawing/2014/main" id="{2759E09A-1BEA-8710-BE48-97DD1654876F}"/>
              </a:ext>
            </a:extLst>
          </p:cNvPr>
          <p:cNvSpPr/>
          <p:nvPr/>
        </p:nvSpPr>
        <p:spPr>
          <a:xfrm>
            <a:off x="4859338" y="2288463"/>
            <a:ext cx="3674405" cy="49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bIns="18000"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「次回から自動的にログインする」にチェックを入れておくと、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次回以降の入力が省略できます。</a:t>
            </a:r>
          </a:p>
        </p:txBody>
      </p:sp>
      <p:sp>
        <p:nvSpPr>
          <p:cNvPr id="34" name="正方形/長方形 33">
            <a:extLst>
              <a:ext uri="{FF2B5EF4-FFF2-40B4-BE49-F238E27FC236}">
                <a16:creationId xmlns:a16="http://schemas.microsoft.com/office/drawing/2014/main" id="{7D5A76D8-942C-09C2-CA50-167A389DD516}"/>
              </a:ext>
            </a:extLst>
          </p:cNvPr>
          <p:cNvSpPr/>
          <p:nvPr/>
        </p:nvSpPr>
        <p:spPr>
          <a:xfrm>
            <a:off x="4931650" y="3358679"/>
            <a:ext cx="1899781" cy="3493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5" name="正方形/長方形 34">
            <a:extLst>
              <a:ext uri="{FF2B5EF4-FFF2-40B4-BE49-F238E27FC236}">
                <a16:creationId xmlns:a16="http://schemas.microsoft.com/office/drawing/2014/main" id="{2375E631-6D37-91EB-A09C-D077B59EF941}"/>
              </a:ext>
            </a:extLst>
          </p:cNvPr>
          <p:cNvSpPr/>
          <p:nvPr/>
        </p:nvSpPr>
        <p:spPr>
          <a:xfrm>
            <a:off x="4931650" y="3707717"/>
            <a:ext cx="1899781" cy="3493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6" name="正方形/長方形 35">
            <a:extLst>
              <a:ext uri="{FF2B5EF4-FFF2-40B4-BE49-F238E27FC236}">
                <a16:creationId xmlns:a16="http://schemas.microsoft.com/office/drawing/2014/main" id="{04498246-664B-0CBD-EEEB-74C3626BF826}"/>
              </a:ext>
            </a:extLst>
          </p:cNvPr>
          <p:cNvSpPr/>
          <p:nvPr/>
        </p:nvSpPr>
        <p:spPr>
          <a:xfrm>
            <a:off x="4931650" y="4496948"/>
            <a:ext cx="1899783" cy="3176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7" name="正方形/長方形 36">
            <a:extLst>
              <a:ext uri="{FF2B5EF4-FFF2-40B4-BE49-F238E27FC236}">
                <a16:creationId xmlns:a16="http://schemas.microsoft.com/office/drawing/2014/main" id="{C667A31A-5BAE-5EB6-5E09-109A04F80AF4}"/>
              </a:ext>
            </a:extLst>
          </p:cNvPr>
          <p:cNvSpPr/>
          <p:nvPr/>
        </p:nvSpPr>
        <p:spPr>
          <a:xfrm>
            <a:off x="4931650" y="4290541"/>
            <a:ext cx="1241651" cy="2084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8" name="正方形/長方形 37">
            <a:extLst>
              <a:ext uri="{FF2B5EF4-FFF2-40B4-BE49-F238E27FC236}">
                <a16:creationId xmlns:a16="http://schemas.microsoft.com/office/drawing/2014/main" id="{37059E9B-E0E2-19F6-D2F2-332900ADE101}"/>
              </a:ext>
            </a:extLst>
          </p:cNvPr>
          <p:cNvSpPr/>
          <p:nvPr/>
        </p:nvSpPr>
        <p:spPr>
          <a:xfrm>
            <a:off x="1577708" y="4952543"/>
            <a:ext cx="1438337" cy="2694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7" name="正方形/長方形 6">
            <a:extLst>
              <a:ext uri="{FF2B5EF4-FFF2-40B4-BE49-F238E27FC236}">
                <a16:creationId xmlns:a16="http://schemas.microsoft.com/office/drawing/2014/main" id="{9DB422AF-F688-B541-203C-FBA0A711C2F6}"/>
              </a:ext>
            </a:extLst>
          </p:cNvPr>
          <p:cNvSpPr/>
          <p:nvPr/>
        </p:nvSpPr>
        <p:spPr>
          <a:xfrm>
            <a:off x="4862183" y="4406124"/>
            <a:ext cx="3923041" cy="1995684"/>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50000"/>
              </a:lnSpc>
            </a:pPr>
            <a:r>
              <a:rPr lang="en-US" altLang="ja-JP" sz="1200" b="1" dirty="0">
                <a:solidFill>
                  <a:schemeClr val="tx1"/>
                </a:solidFill>
              </a:rPr>
              <a:t>【</a:t>
            </a:r>
            <a:r>
              <a:rPr lang="ja-JP" altLang="en-US" sz="1200" b="1" dirty="0">
                <a:solidFill>
                  <a:schemeClr val="tx1"/>
                </a:solidFill>
              </a:rPr>
              <a:t>マニュアル作成者様へ</a:t>
            </a:r>
            <a:r>
              <a:rPr lang="en-US" altLang="ja-JP" sz="1200" b="1" dirty="0">
                <a:solidFill>
                  <a:schemeClr val="tx1"/>
                </a:solidFill>
              </a:rPr>
              <a:t>】</a:t>
            </a:r>
          </a:p>
          <a:p>
            <a:pPr>
              <a:lnSpc>
                <a:spcPct val="150000"/>
              </a:lnSpc>
            </a:pPr>
            <a:r>
              <a:rPr lang="ja-JP" altLang="en-US" sz="1200" b="1" dirty="0">
                <a:solidFill>
                  <a:schemeClr val="tx2"/>
                </a:solidFill>
              </a:rPr>
              <a:t>パソコン版</a:t>
            </a:r>
            <a:r>
              <a:rPr lang="en-US" altLang="ja-JP" sz="1200" b="1" dirty="0">
                <a:solidFill>
                  <a:schemeClr val="tx2"/>
                </a:solidFill>
              </a:rPr>
              <a:t>URL </a:t>
            </a:r>
            <a:r>
              <a:rPr lang="ja-JP" altLang="en-US" sz="1200" b="1" dirty="0">
                <a:solidFill>
                  <a:schemeClr val="tx1"/>
                </a:solidFill>
              </a:rPr>
              <a:t>、　</a:t>
            </a:r>
            <a:r>
              <a:rPr lang="ja-JP" altLang="en-US" sz="1200" b="1" dirty="0">
                <a:solidFill>
                  <a:schemeClr val="tx2"/>
                </a:solidFill>
              </a:rPr>
              <a:t>スマートフォンブラウザ版</a:t>
            </a:r>
            <a:r>
              <a:rPr lang="en-US" altLang="ja-JP" sz="1200" b="1" dirty="0">
                <a:solidFill>
                  <a:schemeClr val="tx2"/>
                </a:solidFill>
              </a:rPr>
              <a:t>URL</a:t>
            </a:r>
            <a:r>
              <a:rPr lang="ja-JP" altLang="en-US" sz="1200" b="1" dirty="0">
                <a:solidFill>
                  <a:schemeClr val="tx1"/>
                </a:solidFill>
              </a:rPr>
              <a:t>には貴社の「楽楽精算」ログイン</a:t>
            </a:r>
            <a:r>
              <a:rPr lang="en-US" altLang="ja-JP" sz="1200" b="1" dirty="0">
                <a:solidFill>
                  <a:schemeClr val="tx1"/>
                </a:solidFill>
              </a:rPr>
              <a:t>URL</a:t>
            </a:r>
            <a:r>
              <a:rPr lang="ja-JP" altLang="en-US" sz="1200" b="1" dirty="0">
                <a:solidFill>
                  <a:schemeClr val="tx1"/>
                </a:solidFill>
              </a:rPr>
              <a:t>をご記載ください。</a:t>
            </a:r>
            <a:endParaRPr lang="en-US" altLang="ja-JP" sz="1200" b="1" dirty="0">
              <a:solidFill>
                <a:schemeClr val="tx1"/>
              </a:solidFill>
            </a:endParaRPr>
          </a:p>
          <a:p>
            <a:pPr>
              <a:lnSpc>
                <a:spcPct val="150000"/>
              </a:lnSpc>
            </a:pPr>
            <a:endParaRPr lang="en-US" altLang="ja-JP" sz="1050" dirty="0">
              <a:solidFill>
                <a:schemeClr val="tx1"/>
              </a:solidFill>
            </a:endParaRPr>
          </a:p>
          <a:p>
            <a:pPr>
              <a:lnSpc>
                <a:spcPct val="150000"/>
              </a:lnSpc>
            </a:pPr>
            <a:r>
              <a:rPr lang="en-US" altLang="ja-JP" sz="1050" dirty="0">
                <a:solidFill>
                  <a:schemeClr val="tx1"/>
                </a:solidFill>
              </a:rPr>
              <a:t>※</a:t>
            </a:r>
            <a:r>
              <a:rPr lang="ja-JP" altLang="en-US" sz="1050" dirty="0">
                <a:solidFill>
                  <a:schemeClr val="tx1"/>
                </a:solidFill>
              </a:rPr>
              <a:t>パソコン版は末尾が「</a:t>
            </a:r>
            <a:r>
              <a:rPr lang="en-US" altLang="ja-JP" sz="1050" b="1" dirty="0">
                <a:solidFill>
                  <a:schemeClr val="tx2"/>
                </a:solidFill>
              </a:rPr>
              <a:t>a</a:t>
            </a:r>
            <a:r>
              <a:rPr lang="ja-JP" altLang="en-US" sz="1050" dirty="0">
                <a:solidFill>
                  <a:schemeClr val="tx1"/>
                </a:solidFill>
              </a:rPr>
              <a:t>」、</a:t>
            </a:r>
            <a:endParaRPr lang="en-US" altLang="ja-JP" sz="1050" dirty="0">
              <a:solidFill>
                <a:schemeClr val="tx1"/>
              </a:solidFill>
            </a:endParaRPr>
          </a:p>
          <a:p>
            <a:pPr>
              <a:lnSpc>
                <a:spcPct val="150000"/>
              </a:lnSpc>
            </a:pPr>
            <a:r>
              <a:rPr lang="ja-JP" altLang="en-US" sz="1050" dirty="0">
                <a:solidFill>
                  <a:schemeClr val="tx1"/>
                </a:solidFill>
              </a:rPr>
              <a:t>　スマートフォンブラウザ版は末尾が「</a:t>
            </a:r>
            <a:r>
              <a:rPr lang="en-US" altLang="ja-JP" sz="1050" b="1" dirty="0">
                <a:solidFill>
                  <a:schemeClr val="tx2"/>
                </a:solidFill>
              </a:rPr>
              <a:t>m</a:t>
            </a:r>
            <a:r>
              <a:rPr lang="ja-JP" altLang="en-US" sz="1050" dirty="0">
                <a:solidFill>
                  <a:schemeClr val="tx1"/>
                </a:solidFill>
              </a:rPr>
              <a:t>」です。</a:t>
            </a:r>
            <a:endParaRPr lang="en-US" altLang="ja-JP" sz="1050" dirty="0">
              <a:solidFill>
                <a:schemeClr val="tx1"/>
              </a:solidFill>
            </a:endParaRPr>
          </a:p>
        </p:txBody>
      </p:sp>
    </p:spTree>
    <p:extLst>
      <p:ext uri="{BB962C8B-B14F-4D97-AF65-F5344CB8AC3E}">
        <p14:creationId xmlns:p14="http://schemas.microsoft.com/office/powerpoint/2010/main" val="164426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0781B1-DBF8-B85E-6FF8-FFBB69DEFB4C}"/>
              </a:ext>
            </a:extLst>
          </p:cNvPr>
          <p:cNvSpPr>
            <a:spLocks noGrp="1"/>
          </p:cNvSpPr>
          <p:nvPr>
            <p:ph type="title"/>
          </p:nvPr>
        </p:nvSpPr>
        <p:spPr/>
        <p:txBody>
          <a:bodyPr/>
          <a:lstStyle/>
          <a:p>
            <a:r>
              <a:rPr kumimoji="1" lang="en-US" altLang="ja-JP" dirty="0"/>
              <a:t>2-3. </a:t>
            </a:r>
            <a:r>
              <a:rPr lang="ja-JP" altLang="en-US" dirty="0"/>
              <a:t>スマートフォン</a:t>
            </a:r>
            <a:r>
              <a:rPr kumimoji="1" lang="ja-JP" altLang="en-US" dirty="0"/>
              <a:t>アプリでのログイン方法</a:t>
            </a:r>
          </a:p>
        </p:txBody>
      </p:sp>
      <p:sp>
        <p:nvSpPr>
          <p:cNvPr id="7" name="コンテンツ プレースホルダー 6">
            <a:extLst>
              <a:ext uri="{FF2B5EF4-FFF2-40B4-BE49-F238E27FC236}">
                <a16:creationId xmlns:a16="http://schemas.microsoft.com/office/drawing/2014/main" id="{7B04076B-0C7D-7B35-2CA2-7BE77147A2B7}"/>
              </a:ext>
            </a:extLst>
          </p:cNvPr>
          <p:cNvSpPr>
            <a:spLocks noGrp="1"/>
          </p:cNvSpPr>
          <p:nvPr>
            <p:ph sz="half" idx="1"/>
          </p:nvPr>
        </p:nvSpPr>
        <p:spPr>
          <a:xfrm>
            <a:off x="359569" y="1233489"/>
            <a:ext cx="3924000" cy="5148845"/>
          </a:xfrm>
        </p:spPr>
        <p:txBody>
          <a:bodyPr/>
          <a:lstStyle/>
          <a:p>
            <a:pPr marL="0" indent="0">
              <a:buNone/>
            </a:pPr>
            <a:r>
              <a:rPr lang="ja-JP" altLang="en-US" sz="1100" dirty="0"/>
              <a:t>事前に「楽楽精算」のスマートフォンアプリをダウンロードします。</a:t>
            </a:r>
            <a:endParaRPr lang="en-US" altLang="ja-JP" sz="1100" dirty="0"/>
          </a:p>
          <a:p>
            <a:pPr marL="0" indent="0">
              <a:buNone/>
            </a:pPr>
            <a:endParaRPr lang="en-US" altLang="ja-JP" dirty="0"/>
          </a:p>
          <a:p>
            <a:pPr>
              <a:buClr>
                <a:schemeClr val="tx1"/>
              </a:buClr>
              <a:buFont typeface="Wingdings" panose="05000000000000000000" pitchFamily="2" charset="2"/>
              <a:buChar char="l"/>
            </a:pPr>
            <a:r>
              <a:rPr lang="en-US" altLang="ja-JP" sz="1100" b="1" dirty="0"/>
              <a:t>iPhone</a:t>
            </a:r>
            <a:r>
              <a:rPr lang="ja-JP" altLang="en-US" sz="1100" b="1" dirty="0"/>
              <a:t>の場合（</a:t>
            </a:r>
            <a:r>
              <a:rPr lang="en-US" altLang="ja-JP" sz="1100" b="1" dirty="0"/>
              <a:t>App Store</a:t>
            </a:r>
            <a:r>
              <a:rPr lang="ja-JP" altLang="en-US" sz="1100" b="1" dirty="0"/>
              <a:t>）</a:t>
            </a:r>
            <a:r>
              <a:rPr lang="en-US" altLang="ja-JP" sz="900" dirty="0">
                <a:solidFill>
                  <a:schemeClr val="tx2"/>
                </a:solidFill>
                <a:hlinkClick r:id="rId3">
                  <a:extLst>
                    <a:ext uri="{A12FA001-AC4F-418D-AE19-62706E023703}">
                      <ahyp:hlinkClr xmlns:ahyp="http://schemas.microsoft.com/office/drawing/2018/hyperlinkcolor" val="tx"/>
                    </a:ext>
                  </a:extLst>
                </a:hlinkClick>
              </a:rPr>
              <a:t>https://apps.apple.com/us/app/%E6%A5%BD%E6%A5%BD%E7%B2%BE%E7%AE%97/id1352852886?l=ja&amp;ls=1</a:t>
            </a:r>
            <a:br>
              <a:rPr lang="en-US" altLang="ja-JP" sz="900" dirty="0">
                <a:solidFill>
                  <a:schemeClr val="tx2"/>
                </a:solidFill>
              </a:rPr>
            </a:br>
            <a:endParaRPr lang="en-US" altLang="ja-JP" sz="900" dirty="0">
              <a:solidFill>
                <a:schemeClr val="tx2"/>
              </a:solidFill>
            </a:endParaRPr>
          </a:p>
          <a:p>
            <a:pPr>
              <a:buClr>
                <a:schemeClr val="tx1"/>
              </a:buClr>
              <a:buFont typeface="Wingdings" panose="05000000000000000000" pitchFamily="2" charset="2"/>
              <a:buChar char="l"/>
            </a:pPr>
            <a:r>
              <a:rPr lang="en-US" altLang="ja-JP" sz="1100" b="1" dirty="0"/>
              <a:t>Android</a:t>
            </a:r>
            <a:r>
              <a:rPr lang="ja-JP" altLang="en-US" sz="1100" b="1" dirty="0"/>
              <a:t>の場合（</a:t>
            </a:r>
            <a:r>
              <a:rPr lang="en-US" altLang="ja-JP" sz="1100" b="1" dirty="0"/>
              <a:t>Google Play </a:t>
            </a:r>
            <a:r>
              <a:rPr lang="ja-JP" altLang="en-US" sz="1100" b="1" dirty="0"/>
              <a:t>ストア）</a:t>
            </a:r>
            <a:br>
              <a:rPr lang="en-US" altLang="ja-JP" sz="1000" b="1" dirty="0">
                <a:solidFill>
                  <a:srgbClr val="000000"/>
                </a:solidFill>
              </a:rPr>
            </a:br>
            <a:r>
              <a:rPr lang="en-US" altLang="ja-JP" sz="900" dirty="0">
                <a:solidFill>
                  <a:schemeClr val="tx2"/>
                </a:solidFill>
                <a:hlinkClick r:id="rId4">
                  <a:extLst>
                    <a:ext uri="{A12FA001-AC4F-418D-AE19-62706E023703}">
                      <ahyp:hlinkClr xmlns:ahyp="http://schemas.microsoft.com/office/drawing/2018/hyperlinkcolor" val="tx"/>
                    </a:ext>
                  </a:extLst>
                </a:hlinkClick>
              </a:rPr>
              <a:t>https://play.google.com/store/apps/details?id=jp.co.rakus.rakurakuseisan&amp;hl=ja</a:t>
            </a:r>
            <a:endParaRPr lang="en-US" altLang="ja-JP" sz="900" dirty="0">
              <a:solidFill>
                <a:schemeClr val="tx2"/>
              </a:solidFill>
            </a:endParaRPr>
          </a:p>
          <a:p>
            <a:pPr marL="0" indent="0">
              <a:buNone/>
            </a:pPr>
            <a:endParaRPr lang="en-US" altLang="ja-JP" sz="1100" dirty="0"/>
          </a:p>
          <a:p>
            <a:pPr marL="0" indent="0">
              <a:buNone/>
            </a:pPr>
            <a:endParaRPr lang="en-US" altLang="ja-JP" sz="1100" dirty="0"/>
          </a:p>
          <a:p>
            <a:pPr marL="0" indent="0">
              <a:buNone/>
            </a:pPr>
            <a:r>
              <a:rPr lang="ja-JP" altLang="en-US" sz="1100" dirty="0"/>
              <a:t>アプリにログイン時には以下のログイン情報を入力します。</a:t>
            </a:r>
            <a:endParaRPr lang="en-US" altLang="ja-JP" sz="1100" dirty="0"/>
          </a:p>
          <a:p>
            <a:pPr marL="0" indent="0">
              <a:buNone/>
            </a:pPr>
            <a:endParaRPr lang="ja-JP" altLang="en-US" sz="1100" dirty="0"/>
          </a:p>
          <a:p>
            <a:pPr marL="228600" indent="-228600">
              <a:spcAft>
                <a:spcPts val="1200"/>
              </a:spcAft>
              <a:buClr>
                <a:schemeClr val="tx1"/>
              </a:buClr>
              <a:buFont typeface="+mj-lt"/>
              <a:buAutoNum type="arabicPeriod"/>
            </a:pPr>
            <a:r>
              <a:rPr lang="ja-JP" altLang="en-US" sz="1000" dirty="0"/>
              <a:t>「楽楽精算」</a:t>
            </a:r>
            <a:r>
              <a:rPr lang="en-US" altLang="ja-JP" sz="1000" dirty="0"/>
              <a:t>URL</a:t>
            </a:r>
            <a:r>
              <a:rPr lang="ja-JP" altLang="en-US" sz="1000" dirty="0"/>
              <a:t>を入力　</a:t>
            </a:r>
            <a:r>
              <a:rPr lang="en-US" altLang="ja-JP" sz="1000" dirty="0"/>
              <a:t>※</a:t>
            </a:r>
            <a:br>
              <a:rPr lang="en-US" altLang="ja-JP" sz="1000" dirty="0"/>
            </a:br>
            <a:r>
              <a:rPr lang="en-US" altLang="ja-JP" sz="1000" dirty="0"/>
              <a:t>https://rsbean.rakurakuseisan.jp/DWDe0DyyOGa/</a:t>
            </a:r>
            <a:br>
              <a:rPr lang="en-US" altLang="ja-JP" sz="1000" dirty="0"/>
            </a:br>
            <a:r>
              <a:rPr lang="en-US" altLang="ja-JP" sz="1000" dirty="0"/>
              <a:t>※URL</a:t>
            </a:r>
            <a:r>
              <a:rPr lang="ja-JP" altLang="en-US" sz="1000" dirty="0"/>
              <a:t>の末尾は「</a:t>
            </a:r>
            <a:r>
              <a:rPr lang="en-US" altLang="ja-JP" sz="1000" dirty="0"/>
              <a:t>a</a:t>
            </a:r>
            <a:r>
              <a:rPr lang="ja-JP" altLang="en-US" sz="1000" dirty="0"/>
              <a:t>」でも「</a:t>
            </a:r>
            <a:r>
              <a:rPr lang="en-US" altLang="ja-JP" sz="1000" dirty="0"/>
              <a:t>m</a:t>
            </a:r>
            <a:r>
              <a:rPr lang="ja-JP" altLang="en-US" sz="1000" dirty="0"/>
              <a:t>」でもどちらでもログイン可能です。</a:t>
            </a:r>
            <a:endParaRPr lang="en-US" altLang="ja-JP" sz="1000" dirty="0"/>
          </a:p>
          <a:p>
            <a:pPr marL="228600" indent="-228600">
              <a:spcAft>
                <a:spcPts val="1200"/>
              </a:spcAft>
              <a:buClr>
                <a:schemeClr val="tx1"/>
              </a:buClr>
              <a:buFont typeface="+mj-lt"/>
              <a:buAutoNum type="arabicPeriod"/>
            </a:pPr>
            <a:r>
              <a:rPr lang="ja-JP" altLang="en-US" sz="1000" dirty="0"/>
              <a:t>「確定」をクリック</a:t>
            </a:r>
            <a:endParaRPr lang="en-US" altLang="ja-JP" sz="1000" dirty="0"/>
          </a:p>
          <a:p>
            <a:pPr marL="228600" indent="-228600">
              <a:spcAft>
                <a:spcPts val="1200"/>
              </a:spcAft>
              <a:buClr>
                <a:schemeClr val="tx1"/>
              </a:buClr>
              <a:buFont typeface="+mj-lt"/>
              <a:buAutoNum type="arabicPeriod" startAt="3"/>
            </a:pPr>
            <a:r>
              <a:rPr lang="ja-JP" altLang="en-US" sz="1000" dirty="0"/>
              <a:t>ログイン</a:t>
            </a:r>
            <a:r>
              <a:rPr lang="en-US" altLang="ja-JP" sz="1000" dirty="0"/>
              <a:t>ID</a:t>
            </a:r>
            <a:r>
              <a:rPr lang="ja-JP" altLang="en-US" sz="1000" dirty="0"/>
              <a:t>欄に事前に通知されたログイン</a:t>
            </a:r>
            <a:r>
              <a:rPr lang="en-US" altLang="ja-JP" sz="1000" dirty="0"/>
              <a:t>ID</a:t>
            </a:r>
            <a:r>
              <a:rPr lang="ja-JP" altLang="en-US" sz="1000" dirty="0"/>
              <a:t>を入力</a:t>
            </a:r>
            <a:endParaRPr lang="en-US" altLang="ja-JP" sz="1000" dirty="0"/>
          </a:p>
          <a:p>
            <a:pPr marL="228600" indent="-228600">
              <a:spcAft>
                <a:spcPts val="1200"/>
              </a:spcAft>
              <a:buClr>
                <a:schemeClr val="tx1"/>
              </a:buClr>
              <a:buFont typeface="+mj-lt"/>
              <a:buAutoNum type="arabicPeriod" startAt="3"/>
            </a:pPr>
            <a:r>
              <a:rPr lang="ja-JP" altLang="en-US" sz="1000" dirty="0"/>
              <a:t>パスワード欄に事前通知されたパスワードか、</a:t>
            </a:r>
            <a:br>
              <a:rPr lang="en-US" altLang="ja-JP" sz="1000" dirty="0"/>
            </a:br>
            <a:r>
              <a:rPr lang="ja-JP" altLang="en-US" sz="1000" dirty="0"/>
              <a:t>自分で設定されたパスワードを入力</a:t>
            </a:r>
            <a:endParaRPr lang="en-US" altLang="ja-JP" sz="1000" dirty="0"/>
          </a:p>
          <a:p>
            <a:pPr marL="228600" indent="-228600">
              <a:spcAft>
                <a:spcPts val="1200"/>
              </a:spcAft>
              <a:buClr>
                <a:schemeClr val="tx1"/>
              </a:buClr>
              <a:buFont typeface="+mj-lt"/>
              <a:buAutoNum type="arabicPeriod" startAt="3"/>
            </a:pPr>
            <a:r>
              <a:rPr lang="ja-JP" altLang="en-US" sz="1000" dirty="0"/>
              <a:t>「ログイン」をクリック</a:t>
            </a:r>
          </a:p>
          <a:p>
            <a:pPr marL="228600" indent="-228600">
              <a:buClr>
                <a:schemeClr val="tx1"/>
              </a:buClr>
              <a:buFont typeface="+mj-lt"/>
              <a:buAutoNum type="arabicPeriod"/>
            </a:pPr>
            <a:endParaRPr lang="en-US" altLang="ja-JP" sz="1000" dirty="0"/>
          </a:p>
        </p:txBody>
      </p:sp>
      <p:sp>
        <p:nvSpPr>
          <p:cNvPr id="5" name="スライド番号プレースホルダー 4">
            <a:extLst>
              <a:ext uri="{FF2B5EF4-FFF2-40B4-BE49-F238E27FC236}">
                <a16:creationId xmlns:a16="http://schemas.microsoft.com/office/drawing/2014/main" id="{BCECA5DF-3982-7589-473D-3FAA42194AC2}"/>
              </a:ext>
            </a:extLst>
          </p:cNvPr>
          <p:cNvSpPr>
            <a:spLocks noGrp="1"/>
          </p:cNvSpPr>
          <p:nvPr>
            <p:ph type="sldNum" sz="quarter" idx="12"/>
          </p:nvPr>
        </p:nvSpPr>
        <p:spPr/>
        <p:txBody>
          <a:bodyPr/>
          <a:lstStyle/>
          <a:p>
            <a:fld id="{D8A28372-6A5A-4399-8FC5-CCF396CD4981}" type="slidenum">
              <a:rPr lang="en-GB" smtClean="0"/>
              <a:t>8</a:t>
            </a:fld>
            <a:endParaRPr lang="en-GB"/>
          </a:p>
        </p:txBody>
      </p:sp>
      <p:grpSp>
        <p:nvGrpSpPr>
          <p:cNvPr id="24" name="グループ化 23">
            <a:extLst>
              <a:ext uri="{FF2B5EF4-FFF2-40B4-BE49-F238E27FC236}">
                <a16:creationId xmlns:a16="http://schemas.microsoft.com/office/drawing/2014/main" id="{C0D3974D-2FD0-B72D-BCBE-7381731430F1}"/>
              </a:ext>
            </a:extLst>
          </p:cNvPr>
          <p:cNvGrpSpPr/>
          <p:nvPr/>
        </p:nvGrpSpPr>
        <p:grpSpPr>
          <a:xfrm>
            <a:off x="4595591" y="3572788"/>
            <a:ext cx="1688947" cy="1948713"/>
            <a:chOff x="4347650" y="3579195"/>
            <a:chExt cx="1688947" cy="1948713"/>
          </a:xfrm>
        </p:grpSpPr>
        <p:pic>
          <p:nvPicPr>
            <p:cNvPr id="27" name="図 26" descr="グラフィカル ユーザー インターフェイス, Web サイト&#10;&#10;自動的に生成された説明">
              <a:extLst>
                <a:ext uri="{FF2B5EF4-FFF2-40B4-BE49-F238E27FC236}">
                  <a16:creationId xmlns:a16="http://schemas.microsoft.com/office/drawing/2014/main" id="{A2A610D6-7CF2-7D03-7B18-CB5B92A382DA}"/>
                </a:ext>
              </a:extLst>
            </p:cNvPr>
            <p:cNvPicPr>
              <a:picLocks noChangeAspect="1"/>
            </p:cNvPicPr>
            <p:nvPr/>
          </p:nvPicPr>
          <p:blipFill rotWithShape="1">
            <a:blip r:embed="rId5">
              <a:extLst>
                <a:ext uri="{28A0092B-C50C-407E-A947-70E740481C1C}">
                  <a14:useLocalDpi xmlns:a14="http://schemas.microsoft.com/office/drawing/2010/main" val="0"/>
                </a:ext>
              </a:extLst>
            </a:blip>
            <a:srcRect t="6999" r="-152" b="20196"/>
            <a:stretch/>
          </p:blipFill>
          <p:spPr>
            <a:xfrm>
              <a:off x="4347650" y="3579195"/>
              <a:ext cx="1688947" cy="1948713"/>
            </a:xfrm>
            <a:prstGeom prst="rect">
              <a:avLst/>
            </a:prstGeom>
          </p:spPr>
        </p:pic>
        <p:sp>
          <p:nvSpPr>
            <p:cNvPr id="28" name="正方形/長方形 27">
              <a:extLst>
                <a:ext uri="{FF2B5EF4-FFF2-40B4-BE49-F238E27FC236}">
                  <a16:creationId xmlns:a16="http://schemas.microsoft.com/office/drawing/2014/main" id="{BEEEFEFB-32C1-CCCB-A9BB-FCE3F3512553}"/>
                </a:ext>
              </a:extLst>
            </p:cNvPr>
            <p:cNvSpPr/>
            <p:nvPr/>
          </p:nvSpPr>
          <p:spPr>
            <a:xfrm>
              <a:off x="4414018" y="4638082"/>
              <a:ext cx="1541206"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9" name="正方形/長方形 28">
              <a:extLst>
                <a:ext uri="{FF2B5EF4-FFF2-40B4-BE49-F238E27FC236}">
                  <a16:creationId xmlns:a16="http://schemas.microsoft.com/office/drawing/2014/main" id="{060DBD04-1805-5E08-C017-2A44494F8ABA}"/>
                </a:ext>
              </a:extLst>
            </p:cNvPr>
            <p:cNvSpPr/>
            <p:nvPr/>
          </p:nvSpPr>
          <p:spPr>
            <a:xfrm>
              <a:off x="4414018" y="5017766"/>
              <a:ext cx="1541206" cy="3591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grpSp>
        <p:nvGrpSpPr>
          <p:cNvPr id="23" name="グループ化 22">
            <a:extLst>
              <a:ext uri="{FF2B5EF4-FFF2-40B4-BE49-F238E27FC236}">
                <a16:creationId xmlns:a16="http://schemas.microsoft.com/office/drawing/2014/main" id="{220F7235-D5E9-42D8-A7EC-FE93F6901289}"/>
              </a:ext>
            </a:extLst>
          </p:cNvPr>
          <p:cNvGrpSpPr/>
          <p:nvPr/>
        </p:nvGrpSpPr>
        <p:grpSpPr>
          <a:xfrm>
            <a:off x="6841763" y="2181716"/>
            <a:ext cx="1942668" cy="3332263"/>
            <a:chOff x="6250737" y="2181716"/>
            <a:chExt cx="1942668" cy="3332263"/>
          </a:xfrm>
        </p:grpSpPr>
        <p:pic>
          <p:nvPicPr>
            <p:cNvPr id="31" name="図 30" descr="グラフィカル ユーザー インターフェイス, アプリケーション&#10;&#10;自動的に生成された説明">
              <a:extLst>
                <a:ext uri="{FF2B5EF4-FFF2-40B4-BE49-F238E27FC236}">
                  <a16:creationId xmlns:a16="http://schemas.microsoft.com/office/drawing/2014/main" id="{5FBC6A5C-33FD-0E2D-E014-C5D05E098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0737" y="2181716"/>
              <a:ext cx="1942668" cy="3332263"/>
            </a:xfrm>
            <a:prstGeom prst="rect">
              <a:avLst/>
            </a:prstGeom>
          </p:spPr>
        </p:pic>
        <p:sp>
          <p:nvSpPr>
            <p:cNvPr id="32" name="正方形/長方形 31">
              <a:extLst>
                <a:ext uri="{FF2B5EF4-FFF2-40B4-BE49-F238E27FC236}">
                  <a16:creationId xmlns:a16="http://schemas.microsoft.com/office/drawing/2014/main" id="{07F56568-96A6-9C61-105B-DA819CD985F3}"/>
                </a:ext>
              </a:extLst>
            </p:cNvPr>
            <p:cNvSpPr/>
            <p:nvPr/>
          </p:nvSpPr>
          <p:spPr>
            <a:xfrm>
              <a:off x="6342446" y="3899465"/>
              <a:ext cx="1747684"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3" name="正方形/長方形 32">
              <a:extLst>
                <a:ext uri="{FF2B5EF4-FFF2-40B4-BE49-F238E27FC236}">
                  <a16:creationId xmlns:a16="http://schemas.microsoft.com/office/drawing/2014/main" id="{FA650B6E-6869-9DFD-5975-EA96C1C83412}"/>
                </a:ext>
              </a:extLst>
            </p:cNvPr>
            <p:cNvSpPr/>
            <p:nvPr/>
          </p:nvSpPr>
          <p:spPr>
            <a:xfrm>
              <a:off x="6342446" y="4369270"/>
              <a:ext cx="1747684"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4" name="正方形/長方形 33">
              <a:extLst>
                <a:ext uri="{FF2B5EF4-FFF2-40B4-BE49-F238E27FC236}">
                  <a16:creationId xmlns:a16="http://schemas.microsoft.com/office/drawing/2014/main" id="{E0FDAAAE-8FA9-9D4A-AB05-B1EC09D6609C}"/>
                </a:ext>
              </a:extLst>
            </p:cNvPr>
            <p:cNvSpPr/>
            <p:nvPr/>
          </p:nvSpPr>
          <p:spPr>
            <a:xfrm>
              <a:off x="6342446" y="4868571"/>
              <a:ext cx="1747684" cy="4150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sp>
        <p:nvSpPr>
          <p:cNvPr id="9" name="コンテンツ プレースホルダー 11">
            <a:extLst>
              <a:ext uri="{FF2B5EF4-FFF2-40B4-BE49-F238E27FC236}">
                <a16:creationId xmlns:a16="http://schemas.microsoft.com/office/drawing/2014/main" id="{08739CD0-F533-B0C3-2E0F-22BD8D780779}"/>
              </a:ext>
            </a:extLst>
          </p:cNvPr>
          <p:cNvSpPr txBox="1">
            <a:spLocks/>
          </p:cNvSpPr>
          <p:nvPr/>
        </p:nvSpPr>
        <p:spPr>
          <a:xfrm>
            <a:off x="4295395" y="5632865"/>
            <a:ext cx="4489829" cy="801272"/>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spcAft>
                <a:spcPts val="1200"/>
              </a:spcAft>
              <a:buNone/>
            </a:pPr>
            <a:r>
              <a:rPr lang="en-US" altLang="ja-JP" sz="900" dirty="0"/>
              <a:t>※</a:t>
            </a:r>
            <a:r>
              <a:rPr lang="ja-JP" altLang="en-US" sz="900" dirty="0"/>
              <a:t>「楽楽精算」</a:t>
            </a:r>
            <a:r>
              <a:rPr lang="en-US" altLang="ja-JP" sz="900" dirty="0"/>
              <a:t>URL</a:t>
            </a:r>
            <a:r>
              <a:rPr lang="ja-JP" altLang="en-US" sz="900" dirty="0"/>
              <a:t>は、</a:t>
            </a:r>
            <a:r>
              <a:rPr lang="en-US" altLang="ja-JP" sz="900" dirty="0"/>
              <a:t>QR</a:t>
            </a:r>
            <a:r>
              <a:rPr lang="ja-JP" altLang="en-US" sz="900" dirty="0"/>
              <a:t>コードから自動入力もできます。</a:t>
            </a:r>
            <a:br>
              <a:rPr lang="en-US" altLang="ja-JP" sz="900" dirty="0"/>
            </a:br>
            <a:r>
              <a:rPr lang="ja-JP" altLang="en-US" sz="900" dirty="0"/>
              <a:t>　　詳細は次のページをご確認ください。</a:t>
            </a:r>
            <a:endParaRPr lang="en-US" altLang="ja-JP" sz="900" dirty="0"/>
          </a:p>
          <a:p>
            <a:pPr marL="0" indent="0">
              <a:spcAft>
                <a:spcPts val="1200"/>
              </a:spcAft>
              <a:buNone/>
            </a:pPr>
            <a:r>
              <a:rPr lang="en-US" altLang="ja-JP" sz="900" dirty="0"/>
              <a:t>※</a:t>
            </a:r>
            <a:r>
              <a:rPr lang="ja-JP" altLang="en-US" sz="900" dirty="0"/>
              <a:t>上記のイメージ画像は、</a:t>
            </a:r>
            <a:r>
              <a:rPr lang="en-US" altLang="ja-JP" sz="900" dirty="0"/>
              <a:t>iPhone</a:t>
            </a:r>
            <a:r>
              <a:rPr lang="ja-JP" altLang="en-US" sz="900" dirty="0"/>
              <a:t>版アプリの画面です。</a:t>
            </a:r>
          </a:p>
          <a:p>
            <a:pPr marL="342900" indent="-342900">
              <a:spcAft>
                <a:spcPts val="1200"/>
              </a:spcAft>
              <a:buFont typeface="+mj-lt"/>
              <a:buAutoNum type="arabicPeriod" startAt="3"/>
            </a:pPr>
            <a:endParaRPr lang="ja-JP" altLang="en-US" sz="900" dirty="0"/>
          </a:p>
        </p:txBody>
      </p:sp>
      <p:cxnSp>
        <p:nvCxnSpPr>
          <p:cNvPr id="35" name="直線コネクタ 34">
            <a:extLst>
              <a:ext uri="{FF2B5EF4-FFF2-40B4-BE49-F238E27FC236}">
                <a16:creationId xmlns:a16="http://schemas.microsoft.com/office/drawing/2014/main" id="{BDA66177-8288-B607-9E6B-4A13905123B2}"/>
              </a:ext>
            </a:extLst>
          </p:cNvPr>
          <p:cNvCxnSpPr/>
          <p:nvPr/>
        </p:nvCxnSpPr>
        <p:spPr>
          <a:xfrm>
            <a:off x="4467154" y="4745271"/>
            <a:ext cx="1871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26D4AC9-85BF-8998-7485-B873D0685249}"/>
              </a:ext>
            </a:extLst>
          </p:cNvPr>
          <p:cNvCxnSpPr/>
          <p:nvPr/>
        </p:nvCxnSpPr>
        <p:spPr>
          <a:xfrm>
            <a:off x="4467154" y="5195683"/>
            <a:ext cx="1871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428F5FF-3403-5E1F-1F41-010FFE8BD0FE}"/>
              </a:ext>
            </a:extLst>
          </p:cNvPr>
          <p:cNvSpPr txBox="1"/>
          <p:nvPr/>
        </p:nvSpPr>
        <p:spPr>
          <a:xfrm>
            <a:off x="4185678" y="4594812"/>
            <a:ext cx="338169" cy="261610"/>
          </a:xfrm>
          <a:prstGeom prst="rect">
            <a:avLst/>
          </a:prstGeom>
          <a:noFill/>
        </p:spPr>
        <p:txBody>
          <a:bodyPr wrap="square" anchor="ctr">
            <a:spAutoFit/>
          </a:bodyPr>
          <a:lstStyle/>
          <a:p>
            <a:pPr algn="ctr"/>
            <a:r>
              <a:rPr lang="en-US" altLang="ja-JP" sz="1100" dirty="0"/>
              <a:t>1</a:t>
            </a:r>
            <a:endParaRPr lang="ja-JP" altLang="en-US" sz="1100" dirty="0"/>
          </a:p>
        </p:txBody>
      </p:sp>
      <p:sp>
        <p:nvSpPr>
          <p:cNvPr id="39" name="テキスト ボックス 38">
            <a:extLst>
              <a:ext uri="{FF2B5EF4-FFF2-40B4-BE49-F238E27FC236}">
                <a16:creationId xmlns:a16="http://schemas.microsoft.com/office/drawing/2014/main" id="{79CB648D-FED6-BDF8-60C7-1E9DFA0A3856}"/>
              </a:ext>
            </a:extLst>
          </p:cNvPr>
          <p:cNvSpPr txBox="1"/>
          <p:nvPr/>
        </p:nvSpPr>
        <p:spPr>
          <a:xfrm>
            <a:off x="4185678" y="5060106"/>
            <a:ext cx="338169" cy="261610"/>
          </a:xfrm>
          <a:prstGeom prst="rect">
            <a:avLst/>
          </a:prstGeom>
          <a:noFill/>
        </p:spPr>
        <p:txBody>
          <a:bodyPr wrap="square" anchor="ctr">
            <a:spAutoFit/>
          </a:bodyPr>
          <a:lstStyle/>
          <a:p>
            <a:pPr algn="ctr"/>
            <a:r>
              <a:rPr lang="en-US" altLang="ja-JP" sz="1100" dirty="0"/>
              <a:t>2</a:t>
            </a:r>
            <a:endParaRPr lang="ja-JP" altLang="en-US" sz="1100" dirty="0"/>
          </a:p>
        </p:txBody>
      </p:sp>
      <p:cxnSp>
        <p:nvCxnSpPr>
          <p:cNvPr id="40" name="直線コネクタ 39">
            <a:extLst>
              <a:ext uri="{FF2B5EF4-FFF2-40B4-BE49-F238E27FC236}">
                <a16:creationId xmlns:a16="http://schemas.microsoft.com/office/drawing/2014/main" id="{1FF30A40-DBD1-9394-853E-00E1103F6922}"/>
              </a:ext>
            </a:extLst>
          </p:cNvPr>
          <p:cNvCxnSpPr/>
          <p:nvPr/>
        </p:nvCxnSpPr>
        <p:spPr>
          <a:xfrm>
            <a:off x="6739215" y="4007405"/>
            <a:ext cx="1871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9741B76-8530-3AE1-B0FC-F76B5DD25D64}"/>
              </a:ext>
            </a:extLst>
          </p:cNvPr>
          <p:cNvSpPr txBox="1"/>
          <p:nvPr/>
        </p:nvSpPr>
        <p:spPr>
          <a:xfrm>
            <a:off x="6457739" y="3856946"/>
            <a:ext cx="338169" cy="261610"/>
          </a:xfrm>
          <a:prstGeom prst="rect">
            <a:avLst/>
          </a:prstGeom>
          <a:noFill/>
        </p:spPr>
        <p:txBody>
          <a:bodyPr wrap="square" anchor="ctr">
            <a:spAutoFit/>
          </a:bodyPr>
          <a:lstStyle/>
          <a:p>
            <a:pPr algn="ctr"/>
            <a:r>
              <a:rPr lang="en-US" altLang="ja-JP" sz="1100" dirty="0"/>
              <a:t>3</a:t>
            </a:r>
            <a:endParaRPr lang="ja-JP" altLang="en-US" sz="1100" dirty="0"/>
          </a:p>
        </p:txBody>
      </p:sp>
      <p:cxnSp>
        <p:nvCxnSpPr>
          <p:cNvPr id="42" name="直線コネクタ 41">
            <a:extLst>
              <a:ext uri="{FF2B5EF4-FFF2-40B4-BE49-F238E27FC236}">
                <a16:creationId xmlns:a16="http://schemas.microsoft.com/office/drawing/2014/main" id="{7374BB2C-4E4A-F0E3-030C-7CED03225E57}"/>
              </a:ext>
            </a:extLst>
          </p:cNvPr>
          <p:cNvCxnSpPr/>
          <p:nvPr/>
        </p:nvCxnSpPr>
        <p:spPr>
          <a:xfrm>
            <a:off x="6739215" y="4485314"/>
            <a:ext cx="1871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18F8C30-5615-73DB-B802-80AFF7F14B3A}"/>
              </a:ext>
            </a:extLst>
          </p:cNvPr>
          <p:cNvSpPr txBox="1"/>
          <p:nvPr/>
        </p:nvSpPr>
        <p:spPr>
          <a:xfrm>
            <a:off x="6457739" y="4334855"/>
            <a:ext cx="338169" cy="261610"/>
          </a:xfrm>
          <a:prstGeom prst="rect">
            <a:avLst/>
          </a:prstGeom>
          <a:noFill/>
        </p:spPr>
        <p:txBody>
          <a:bodyPr wrap="square" anchor="ctr">
            <a:spAutoFit/>
          </a:bodyPr>
          <a:lstStyle/>
          <a:p>
            <a:pPr algn="ctr"/>
            <a:r>
              <a:rPr lang="en-US" altLang="ja-JP" sz="1100" dirty="0"/>
              <a:t>4</a:t>
            </a:r>
            <a:endParaRPr lang="ja-JP" altLang="en-US" sz="1100" dirty="0"/>
          </a:p>
        </p:txBody>
      </p:sp>
      <p:cxnSp>
        <p:nvCxnSpPr>
          <p:cNvPr id="44" name="直線コネクタ 43">
            <a:extLst>
              <a:ext uri="{FF2B5EF4-FFF2-40B4-BE49-F238E27FC236}">
                <a16:creationId xmlns:a16="http://schemas.microsoft.com/office/drawing/2014/main" id="{3361E11D-B910-7522-CCB9-41BDAFD2E34B}"/>
              </a:ext>
            </a:extLst>
          </p:cNvPr>
          <p:cNvCxnSpPr/>
          <p:nvPr/>
        </p:nvCxnSpPr>
        <p:spPr>
          <a:xfrm>
            <a:off x="6739215" y="5078744"/>
            <a:ext cx="1871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D8DCF481-3CC2-BD1C-2BEF-E8E7B08CD95B}"/>
              </a:ext>
            </a:extLst>
          </p:cNvPr>
          <p:cNvSpPr txBox="1"/>
          <p:nvPr/>
        </p:nvSpPr>
        <p:spPr>
          <a:xfrm>
            <a:off x="6457739" y="4928285"/>
            <a:ext cx="338169" cy="261610"/>
          </a:xfrm>
          <a:prstGeom prst="rect">
            <a:avLst/>
          </a:prstGeom>
          <a:noFill/>
        </p:spPr>
        <p:txBody>
          <a:bodyPr wrap="square" anchor="ctr">
            <a:spAutoFit/>
          </a:bodyPr>
          <a:lstStyle/>
          <a:p>
            <a:pPr algn="ctr"/>
            <a:r>
              <a:rPr lang="en-US" altLang="ja-JP" sz="1100" dirty="0"/>
              <a:t>5</a:t>
            </a:r>
            <a:endParaRPr lang="ja-JP" altLang="en-US" sz="1100" dirty="0"/>
          </a:p>
        </p:txBody>
      </p:sp>
    </p:spTree>
    <p:extLst>
      <p:ext uri="{BB962C8B-B14F-4D97-AF65-F5344CB8AC3E}">
        <p14:creationId xmlns:p14="http://schemas.microsoft.com/office/powerpoint/2010/main" val="104804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0E59815-EC06-C3FF-0325-144EA97713CE}"/>
              </a:ext>
            </a:extLst>
          </p:cNvPr>
          <p:cNvSpPr>
            <a:spLocks noGrp="1"/>
          </p:cNvSpPr>
          <p:nvPr>
            <p:ph type="title"/>
          </p:nvPr>
        </p:nvSpPr>
        <p:spPr/>
        <p:txBody>
          <a:bodyPr/>
          <a:lstStyle/>
          <a:p>
            <a:pPr defTabSz="196850">
              <a:lnSpc>
                <a:spcPct val="120000"/>
              </a:lnSpc>
              <a:tabLst>
                <a:tab pos="714375" algn="l"/>
              </a:tabLst>
            </a:pPr>
            <a:r>
              <a:rPr lang="en-US" altLang="ja-JP" dirty="0"/>
              <a:t>2-4.</a:t>
            </a:r>
            <a:r>
              <a:rPr lang="ja-JP" altLang="en-US" dirty="0"/>
              <a:t>　</a:t>
            </a:r>
            <a:r>
              <a:rPr lang="en-US" altLang="ja-JP" dirty="0"/>
              <a:t>	</a:t>
            </a:r>
            <a:r>
              <a:rPr lang="ja-JP" altLang="en-US" dirty="0"/>
              <a:t>スマートフォンアプリ</a:t>
            </a:r>
            <a:r>
              <a:rPr lang="en-US" altLang="ja-JP" dirty="0"/>
              <a:t>:</a:t>
            </a:r>
            <a:br>
              <a:rPr lang="en-US" altLang="ja-JP" dirty="0"/>
            </a:br>
            <a:r>
              <a:rPr lang="en-US" altLang="ja-JP" dirty="0"/>
              <a:t>			QR</a:t>
            </a:r>
            <a:r>
              <a:rPr lang="ja-JP" altLang="en-US" dirty="0"/>
              <a:t>コードによる「楽楽精算」</a:t>
            </a:r>
            <a:r>
              <a:rPr lang="en-US" altLang="ja-JP" dirty="0"/>
              <a:t>URL</a:t>
            </a:r>
            <a:r>
              <a:rPr lang="ja-JP" altLang="en-US" dirty="0"/>
              <a:t>の入力方法</a:t>
            </a:r>
          </a:p>
        </p:txBody>
      </p:sp>
      <p:sp>
        <p:nvSpPr>
          <p:cNvPr id="7" name="コンテンツ プレースホルダー 6">
            <a:extLst>
              <a:ext uri="{FF2B5EF4-FFF2-40B4-BE49-F238E27FC236}">
                <a16:creationId xmlns:a16="http://schemas.microsoft.com/office/drawing/2014/main" id="{FEEC927B-3CF8-A787-D8F8-B13B3E6D1AD8}"/>
              </a:ext>
            </a:extLst>
          </p:cNvPr>
          <p:cNvSpPr>
            <a:spLocks noGrp="1"/>
          </p:cNvSpPr>
          <p:nvPr>
            <p:ph sz="half" idx="1"/>
          </p:nvPr>
        </p:nvSpPr>
        <p:spPr>
          <a:xfrm>
            <a:off x="359568" y="1242197"/>
            <a:ext cx="8424862" cy="496537"/>
          </a:xfrm>
        </p:spPr>
        <p:txBody>
          <a:bodyPr/>
          <a:lstStyle/>
          <a:p>
            <a:pPr marL="0" indent="0">
              <a:lnSpc>
                <a:spcPct val="150000"/>
              </a:lnSpc>
              <a:buNone/>
            </a:pPr>
            <a:r>
              <a:rPr lang="en-US" altLang="ja-JP" sz="1100" dirty="0"/>
              <a:t>QR</a:t>
            </a:r>
            <a:r>
              <a:rPr lang="ja-JP" altLang="en-US" sz="1100" dirty="0"/>
              <a:t>コードを利用することで、アプリログイン時の</a:t>
            </a:r>
            <a:r>
              <a:rPr lang="en-US" altLang="ja-JP" sz="1100" dirty="0"/>
              <a:t>URL</a:t>
            </a:r>
            <a:r>
              <a:rPr lang="ja-JP" altLang="en-US" sz="1100" dirty="0"/>
              <a:t>設定画面へ「楽楽精算」の</a:t>
            </a:r>
            <a:r>
              <a:rPr lang="en-US" altLang="ja-JP" sz="1100" dirty="0"/>
              <a:t>URL</a:t>
            </a:r>
            <a:r>
              <a:rPr lang="ja-JP" altLang="en-US" sz="1100" dirty="0"/>
              <a:t>を自動で入力できます。</a:t>
            </a:r>
            <a:br>
              <a:rPr lang="en-US" altLang="ja-JP" sz="1100" dirty="0"/>
            </a:br>
            <a:r>
              <a:rPr lang="en-US" altLang="ja-JP" sz="900" dirty="0"/>
              <a:t>※QR</a:t>
            </a:r>
            <a:r>
              <a:rPr lang="ja-JP" altLang="en-US" sz="900" dirty="0"/>
              <a:t>コードは管理者のみダウンロードできます。管理者より配布された以下</a:t>
            </a:r>
            <a:r>
              <a:rPr lang="en-US" altLang="ja-JP" sz="900" dirty="0"/>
              <a:t>QR</a:t>
            </a:r>
            <a:r>
              <a:rPr lang="ja-JP" altLang="en-US" sz="900" dirty="0"/>
              <a:t>コードを読み取ってください。</a:t>
            </a:r>
            <a:endParaRPr lang="ja-JP" altLang="en-US" sz="1100" dirty="0"/>
          </a:p>
          <a:p>
            <a:pPr>
              <a:lnSpc>
                <a:spcPct val="150000"/>
              </a:lnSpc>
            </a:pPr>
            <a:endParaRPr lang="ja-JP" altLang="en-US" sz="1100" dirty="0"/>
          </a:p>
        </p:txBody>
      </p:sp>
      <p:sp>
        <p:nvSpPr>
          <p:cNvPr id="5" name="スライド番号プレースホルダー 4">
            <a:extLst>
              <a:ext uri="{FF2B5EF4-FFF2-40B4-BE49-F238E27FC236}">
                <a16:creationId xmlns:a16="http://schemas.microsoft.com/office/drawing/2014/main" id="{C27B31DC-2D6E-2515-4E50-A7D1E40B14F3}"/>
              </a:ext>
            </a:extLst>
          </p:cNvPr>
          <p:cNvSpPr>
            <a:spLocks noGrp="1"/>
          </p:cNvSpPr>
          <p:nvPr>
            <p:ph type="sldNum" sz="quarter" idx="12"/>
          </p:nvPr>
        </p:nvSpPr>
        <p:spPr/>
        <p:txBody>
          <a:bodyPr/>
          <a:lstStyle/>
          <a:p>
            <a:fld id="{D8A28372-6A5A-4399-8FC5-CCF396CD4981}" type="slidenum">
              <a:rPr lang="en-GB" smtClean="0"/>
              <a:t>9</a:t>
            </a:fld>
            <a:endParaRPr lang="en-GB"/>
          </a:p>
        </p:txBody>
      </p:sp>
      <p:grpSp>
        <p:nvGrpSpPr>
          <p:cNvPr id="19" name="グループ化 18">
            <a:extLst>
              <a:ext uri="{FF2B5EF4-FFF2-40B4-BE49-F238E27FC236}">
                <a16:creationId xmlns:a16="http://schemas.microsoft.com/office/drawing/2014/main" id="{D954DFE8-73BC-31D7-7B93-E951F2B1228A}"/>
              </a:ext>
            </a:extLst>
          </p:cNvPr>
          <p:cNvGrpSpPr/>
          <p:nvPr/>
        </p:nvGrpSpPr>
        <p:grpSpPr>
          <a:xfrm>
            <a:off x="5304517" y="2219747"/>
            <a:ext cx="2880000" cy="3585060"/>
            <a:chOff x="574765" y="2134043"/>
            <a:chExt cx="2880000" cy="3585060"/>
          </a:xfrm>
        </p:grpSpPr>
        <p:sp>
          <p:nvSpPr>
            <p:cNvPr id="18" name="正方形/長方形 17">
              <a:extLst>
                <a:ext uri="{FF2B5EF4-FFF2-40B4-BE49-F238E27FC236}">
                  <a16:creationId xmlns:a16="http://schemas.microsoft.com/office/drawing/2014/main" id="{2F7262DE-6305-9157-6B19-F5E72C48608F}"/>
                </a:ext>
              </a:extLst>
            </p:cNvPr>
            <p:cNvSpPr/>
            <p:nvPr/>
          </p:nvSpPr>
          <p:spPr>
            <a:xfrm>
              <a:off x="574765" y="2839103"/>
              <a:ext cx="2880000" cy="288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nSpc>
                  <a:spcPct val="150000"/>
                </a:lnSpc>
              </a:pPr>
              <a:endParaRPr lang="en-US" altLang="ja-JP" sz="1050" dirty="0">
                <a:solidFill>
                  <a:schemeClr val="tx1"/>
                </a:solidFill>
              </a:endParaRPr>
            </a:p>
          </p:txBody>
        </p:sp>
        <p:sp>
          <p:nvSpPr>
            <p:cNvPr id="13" name="正方形/長方形 12">
              <a:extLst>
                <a:ext uri="{FF2B5EF4-FFF2-40B4-BE49-F238E27FC236}">
                  <a16:creationId xmlns:a16="http://schemas.microsoft.com/office/drawing/2014/main" id="{638EA3A5-C53F-57A7-6D9A-7CC338205699}"/>
                </a:ext>
              </a:extLst>
            </p:cNvPr>
            <p:cNvSpPr/>
            <p:nvPr/>
          </p:nvSpPr>
          <p:spPr>
            <a:xfrm>
              <a:off x="574765" y="2134043"/>
              <a:ext cx="2880000" cy="70506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nSpc>
                  <a:spcPct val="150000"/>
                </a:lnSpc>
              </a:pPr>
              <a:r>
                <a:rPr lang="ja-JP" altLang="en-US" sz="1200" b="1" dirty="0">
                  <a:solidFill>
                    <a:schemeClr val="tx1"/>
                  </a:solidFill>
                </a:rPr>
                <a:t>「楽楽精算」アプリ用　</a:t>
              </a:r>
              <a:r>
                <a:rPr lang="en-US" altLang="ja-JP" sz="1200" b="1" dirty="0">
                  <a:solidFill>
                    <a:schemeClr val="tx1"/>
                  </a:solidFill>
                </a:rPr>
                <a:t>QR</a:t>
              </a:r>
              <a:r>
                <a:rPr lang="ja-JP" altLang="en-US" sz="1200" b="1" dirty="0">
                  <a:solidFill>
                    <a:schemeClr val="tx1"/>
                  </a:solidFill>
                </a:rPr>
                <a:t>コード</a:t>
              </a:r>
              <a:endParaRPr lang="en-US" altLang="ja-JP" sz="1200" b="1" dirty="0">
                <a:solidFill>
                  <a:schemeClr val="tx1"/>
                </a:solidFill>
              </a:endParaRPr>
            </a:p>
            <a:p>
              <a:pPr>
                <a:lnSpc>
                  <a:spcPct val="150000"/>
                </a:lnSpc>
              </a:pPr>
              <a:r>
                <a:rPr lang="ja-JP" altLang="en-US" sz="1050" dirty="0">
                  <a:solidFill>
                    <a:schemeClr val="tx1"/>
                  </a:solidFill>
                </a:rPr>
                <a:t>スマートフォンのカメラで読み取ってください。</a:t>
              </a:r>
              <a:endParaRPr lang="en-US" altLang="ja-JP" sz="1050" dirty="0">
                <a:solidFill>
                  <a:schemeClr val="tx1"/>
                </a:solidFill>
              </a:endParaRPr>
            </a:p>
          </p:txBody>
        </p:sp>
      </p:grpSp>
      <p:sp>
        <p:nvSpPr>
          <p:cNvPr id="4" name="テキスト ボックス 3">
            <a:extLst>
              <a:ext uri="{FF2B5EF4-FFF2-40B4-BE49-F238E27FC236}">
                <a16:creationId xmlns:a16="http://schemas.microsoft.com/office/drawing/2014/main" id="{0FEF6886-06F3-BCFB-6354-000B414F40E7}"/>
              </a:ext>
            </a:extLst>
          </p:cNvPr>
          <p:cNvSpPr txBox="1"/>
          <p:nvPr/>
        </p:nvSpPr>
        <p:spPr>
          <a:xfrm>
            <a:off x="366596" y="1977290"/>
            <a:ext cx="4070468" cy="3755195"/>
          </a:xfrm>
          <a:prstGeom prst="rect">
            <a:avLst/>
          </a:prstGeom>
          <a:noFill/>
        </p:spPr>
        <p:txBody>
          <a:bodyPr wrap="square" lIns="0" tIns="0" rIns="0" bIns="0">
            <a:spAutoFit/>
          </a:bodyPr>
          <a:lstStyle/>
          <a:p>
            <a:pPr marL="0" indent="0">
              <a:lnSpc>
                <a:spcPct val="120000"/>
              </a:lnSpc>
              <a:buNone/>
            </a:pPr>
            <a:r>
              <a:rPr lang="en-US" altLang="ja-JP" sz="1300" b="1" dirty="0">
                <a:solidFill>
                  <a:schemeClr val="tx2"/>
                </a:solidFill>
              </a:rPr>
              <a:t>QR</a:t>
            </a:r>
            <a:r>
              <a:rPr lang="ja-JP" altLang="en-US" sz="1300" b="1" dirty="0">
                <a:solidFill>
                  <a:schemeClr val="tx2"/>
                </a:solidFill>
              </a:rPr>
              <a:t>コードによる</a:t>
            </a:r>
            <a:r>
              <a:rPr lang="en-US" altLang="ja-JP" sz="1300" b="1" dirty="0">
                <a:solidFill>
                  <a:schemeClr val="tx2"/>
                </a:solidFill>
              </a:rPr>
              <a:t>URL</a:t>
            </a:r>
            <a:r>
              <a:rPr lang="ja-JP" altLang="en-US" sz="1300" b="1">
                <a:solidFill>
                  <a:schemeClr val="tx2"/>
                </a:solidFill>
              </a:rPr>
              <a:t>の入力手順</a:t>
            </a:r>
            <a:endParaRPr lang="en-US" altLang="ja-JP" sz="1300" b="1" dirty="0">
              <a:solidFill>
                <a:schemeClr val="tx2"/>
              </a:solidFill>
            </a:endParaRPr>
          </a:p>
          <a:p>
            <a:pPr marL="0" indent="0">
              <a:lnSpc>
                <a:spcPct val="120000"/>
              </a:lnSpc>
              <a:buNone/>
            </a:pPr>
            <a:r>
              <a:rPr lang="en-US" altLang="ja-JP" sz="1100" dirty="0"/>
              <a:t>1.</a:t>
            </a:r>
            <a:r>
              <a:rPr lang="ja-JP" altLang="en-US" sz="1100" dirty="0"/>
              <a:t>アプリの利用者が、配布された右記</a:t>
            </a:r>
            <a:r>
              <a:rPr lang="en-US" altLang="ja-JP" sz="1100" dirty="0"/>
              <a:t>QR</a:t>
            </a:r>
            <a:r>
              <a:rPr lang="ja-JP" altLang="en-US" sz="1100" dirty="0"/>
              <a:t>コードを読み取る</a:t>
            </a:r>
            <a:br>
              <a:rPr lang="en-US" altLang="ja-JP" sz="1100" dirty="0"/>
            </a:br>
            <a:r>
              <a:rPr lang="ja-JP" altLang="en-US" sz="900" dirty="0"/>
              <a:t>　</a:t>
            </a:r>
            <a:r>
              <a:rPr lang="en-US" altLang="ja-JP" sz="900" dirty="0"/>
              <a:t>※</a:t>
            </a:r>
            <a:r>
              <a:rPr lang="ja-JP" altLang="en-US" sz="900" dirty="0"/>
              <a:t>「楽楽精算」アプリで</a:t>
            </a:r>
            <a:r>
              <a:rPr lang="en-US" altLang="ja-JP" sz="900" dirty="0"/>
              <a:t>QR</a:t>
            </a:r>
            <a:r>
              <a:rPr lang="ja-JP" altLang="en-US" sz="900" dirty="0"/>
              <a:t>コードを読み取ることはできません。</a:t>
            </a:r>
            <a:br>
              <a:rPr lang="en-US" altLang="ja-JP" sz="900" dirty="0"/>
            </a:br>
            <a:r>
              <a:rPr lang="ja-JP" altLang="en-US" sz="900" dirty="0"/>
              <a:t>　　カメラアプリから</a:t>
            </a:r>
            <a:r>
              <a:rPr lang="en-US" altLang="ja-JP" sz="900" dirty="0"/>
              <a:t>QR</a:t>
            </a:r>
            <a:r>
              <a:rPr lang="ja-JP" altLang="en-US" sz="900" dirty="0"/>
              <a:t>コードを読み取るか、別途</a:t>
            </a:r>
            <a:r>
              <a:rPr lang="en-US" altLang="ja-JP" sz="900" dirty="0"/>
              <a:t>QR</a:t>
            </a:r>
            <a:r>
              <a:rPr lang="ja-JP" altLang="en-US" sz="900" dirty="0"/>
              <a:t>コード読み取りアプリを</a:t>
            </a:r>
            <a:br>
              <a:rPr lang="en-US" altLang="ja-JP" sz="900" dirty="0"/>
            </a:br>
            <a:r>
              <a:rPr lang="ja-JP" altLang="en-US" sz="900" dirty="0"/>
              <a:t>　　ご利用ください。</a:t>
            </a:r>
          </a:p>
          <a:p>
            <a:pPr marL="0" indent="0">
              <a:lnSpc>
                <a:spcPct val="120000"/>
              </a:lnSpc>
              <a:buNone/>
            </a:pPr>
            <a:br>
              <a:rPr lang="en-US" altLang="ja-JP" sz="1100" dirty="0"/>
            </a:br>
            <a:r>
              <a:rPr lang="en-US" altLang="ja-JP" sz="1100" dirty="0"/>
              <a:t>2.①</a:t>
            </a:r>
            <a:r>
              <a:rPr lang="ja-JP" altLang="en-US" sz="1100" dirty="0"/>
              <a:t>「楽楽精算」アプリを</a:t>
            </a:r>
            <a:r>
              <a:rPr lang="ja-JP" altLang="en-US" sz="1100" b="1" dirty="0">
                <a:solidFill>
                  <a:schemeClr val="tx2"/>
                </a:solidFill>
              </a:rPr>
              <a:t>ダウンロードしていない状態</a:t>
            </a:r>
            <a:r>
              <a:rPr lang="ja-JP" altLang="en-US" sz="1100" dirty="0"/>
              <a:t>で、</a:t>
            </a:r>
            <a:br>
              <a:rPr lang="en-US" altLang="ja-JP" sz="1100" dirty="0"/>
            </a:br>
            <a:r>
              <a:rPr lang="ja-JP" altLang="en-US" sz="1100" dirty="0"/>
              <a:t>　　　</a:t>
            </a:r>
            <a:r>
              <a:rPr lang="en-US" altLang="ja-JP" sz="1100" dirty="0"/>
              <a:t>QR</a:t>
            </a:r>
            <a:r>
              <a:rPr lang="ja-JP" altLang="en-US" sz="1100" dirty="0"/>
              <a:t>コードを読み取った場合</a:t>
            </a:r>
            <a:br>
              <a:rPr lang="en-US" altLang="ja-JP" sz="1100" dirty="0"/>
            </a:br>
            <a:r>
              <a:rPr lang="ja-JP" altLang="en-US" sz="1100" dirty="0"/>
              <a:t>　　　 →アプリのダウンロードページへ遷移します。</a:t>
            </a:r>
            <a:br>
              <a:rPr lang="en-US" altLang="ja-JP" sz="1100" dirty="0"/>
            </a:br>
            <a:r>
              <a:rPr lang="ja-JP" altLang="en-US" sz="1100" dirty="0"/>
              <a:t>　　　　　</a:t>
            </a:r>
            <a:r>
              <a:rPr lang="ja-JP" altLang="en-US" sz="1100" b="1" dirty="0"/>
              <a:t>アプリをダウンロード後</a:t>
            </a:r>
            <a:r>
              <a:rPr lang="ja-JP" altLang="en-US" sz="1100" dirty="0"/>
              <a:t>、再度</a:t>
            </a:r>
            <a:r>
              <a:rPr lang="en-US" altLang="ja-JP" sz="1100" dirty="0"/>
              <a:t>QR</a:t>
            </a:r>
            <a:r>
              <a:rPr lang="ja-JP" altLang="en-US" sz="1100" dirty="0"/>
              <a:t>コードを読み取ると、　　</a:t>
            </a:r>
            <a:br>
              <a:rPr lang="en-US" altLang="ja-JP" sz="1100" dirty="0"/>
            </a:br>
            <a:r>
              <a:rPr lang="ja-JP" altLang="en-US" sz="1100" dirty="0"/>
              <a:t>　　　　　</a:t>
            </a:r>
            <a:r>
              <a:rPr lang="en-US" altLang="ja-JP" sz="1100" dirty="0"/>
              <a:t>URL</a:t>
            </a:r>
            <a:r>
              <a:rPr lang="ja-JP" altLang="en-US" sz="1100" dirty="0"/>
              <a:t>が自動で入力されます。</a:t>
            </a:r>
          </a:p>
          <a:p>
            <a:pPr marL="0" indent="0">
              <a:lnSpc>
                <a:spcPct val="120000"/>
              </a:lnSpc>
              <a:buNone/>
            </a:pPr>
            <a:r>
              <a:rPr lang="ja-JP" altLang="en-US" sz="1100" dirty="0"/>
              <a:t> </a:t>
            </a:r>
            <a:br>
              <a:rPr lang="en-US" altLang="ja-JP" sz="1100" dirty="0"/>
            </a:br>
            <a:r>
              <a:rPr lang="ja-JP" altLang="en-US" sz="1100" dirty="0"/>
              <a:t>  ②「楽楽精算」アプリを</a:t>
            </a:r>
            <a:r>
              <a:rPr lang="ja-JP" altLang="en-US" sz="1100" b="1" dirty="0">
                <a:solidFill>
                  <a:schemeClr val="tx2"/>
                </a:solidFill>
              </a:rPr>
              <a:t>ダウンロードした状態</a:t>
            </a:r>
            <a:r>
              <a:rPr lang="ja-JP" altLang="en-US" sz="1100" dirty="0"/>
              <a:t>で、</a:t>
            </a:r>
            <a:br>
              <a:rPr lang="en-US" altLang="ja-JP" sz="1100" dirty="0"/>
            </a:br>
            <a:r>
              <a:rPr lang="ja-JP" altLang="en-US" sz="1100" dirty="0"/>
              <a:t>　　　</a:t>
            </a:r>
            <a:r>
              <a:rPr lang="en-US" altLang="ja-JP" sz="1100" dirty="0"/>
              <a:t>QR</a:t>
            </a:r>
            <a:r>
              <a:rPr lang="ja-JP" altLang="en-US" sz="1100" dirty="0"/>
              <a:t>コードを読み取った場合</a:t>
            </a:r>
            <a:br>
              <a:rPr lang="en-US" altLang="ja-JP" sz="1100" dirty="0"/>
            </a:br>
            <a:r>
              <a:rPr lang="ja-JP" altLang="en-US" sz="1100" dirty="0"/>
              <a:t>　　　→</a:t>
            </a:r>
            <a:r>
              <a:rPr lang="en-US" altLang="ja-JP" sz="1100" dirty="0"/>
              <a:t>URL</a:t>
            </a:r>
            <a:r>
              <a:rPr lang="ja-JP" altLang="en-US" sz="1100" dirty="0"/>
              <a:t>が自動で入力されます。</a:t>
            </a:r>
            <a:endParaRPr lang="en-US" altLang="ja-JP" sz="1100" dirty="0"/>
          </a:p>
          <a:p>
            <a:pPr marL="0" indent="0">
              <a:lnSpc>
                <a:spcPct val="120000"/>
              </a:lnSpc>
              <a:buNone/>
            </a:pPr>
            <a:br>
              <a:rPr lang="en-US" altLang="ja-JP" sz="1100" dirty="0"/>
            </a:br>
            <a:r>
              <a:rPr lang="en-US" altLang="ja-JP" sz="1100" dirty="0"/>
              <a:t>3.URL</a:t>
            </a:r>
            <a:r>
              <a:rPr lang="ja-JP" altLang="en-US" sz="1100" dirty="0"/>
              <a:t>が入力された状態で、「確定」をクリック</a:t>
            </a:r>
          </a:p>
          <a:p>
            <a:pPr marL="0" indent="0">
              <a:lnSpc>
                <a:spcPct val="120000"/>
              </a:lnSpc>
              <a:buNone/>
            </a:pPr>
            <a:br>
              <a:rPr lang="en-US" altLang="ja-JP" sz="1100" dirty="0"/>
            </a:br>
            <a:r>
              <a:rPr lang="ja-JP" altLang="en-US" sz="1100" dirty="0"/>
              <a:t>≪以上≫</a:t>
            </a:r>
            <a:endParaRPr lang="en-US" altLang="ja-JP" sz="1100" dirty="0"/>
          </a:p>
        </p:txBody>
      </p:sp>
      <p:pic>
        <p:nvPicPr>
          <p:cNvPr id="3" name="図 2" descr="QR コード&#10;&#10;自動的に生成された説明">
            <a:extLst>
              <a:ext uri="{FF2B5EF4-FFF2-40B4-BE49-F238E27FC236}">
                <a16:creationId xmlns:a16="http://schemas.microsoft.com/office/drawing/2014/main" id="{8CF10910-750D-4F87-8773-CC6B58D07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517" y="3326286"/>
            <a:ext cx="2286000" cy="2286000"/>
          </a:xfrm>
          <a:prstGeom prst="rect">
            <a:avLst/>
          </a:prstGeom>
        </p:spPr>
      </p:pic>
    </p:spTree>
    <p:extLst>
      <p:ext uri="{BB962C8B-B14F-4D97-AF65-F5344CB8AC3E}">
        <p14:creationId xmlns:p14="http://schemas.microsoft.com/office/powerpoint/2010/main" val="2134194872"/>
      </p:ext>
    </p:extLst>
  </p:cSld>
  <p:clrMapOvr>
    <a:masterClrMapping/>
  </p:clrMapOvr>
</p:sld>
</file>

<file path=ppt/theme/theme1.xml><?xml version="1.0" encoding="utf-8"?>
<a:theme xmlns:a="http://schemas.openxmlformats.org/drawingml/2006/main" name="Rakus Expense Template">
  <a:themeElements>
    <a:clrScheme name="ユーザー定義 1">
      <a:dk1>
        <a:srgbClr val="464646"/>
      </a:dk1>
      <a:lt1>
        <a:srgbClr val="FFFFFF"/>
      </a:lt1>
      <a:dk2>
        <a:srgbClr val="007BC7"/>
      </a:dk2>
      <a:lt2>
        <a:srgbClr val="E6E6E6"/>
      </a:lt2>
      <a:accent1>
        <a:srgbClr val="007BC7"/>
      </a:accent1>
      <a:accent2>
        <a:srgbClr val="005A95"/>
      </a:accent2>
      <a:accent3>
        <a:srgbClr val="0095F4"/>
      </a:accent3>
      <a:accent4>
        <a:srgbClr val="73C4FF"/>
      </a:accent4>
      <a:accent5>
        <a:srgbClr val="A3D7FD"/>
      </a:accent5>
      <a:accent6>
        <a:srgbClr val="FAE58E"/>
      </a:accent6>
      <a:hlink>
        <a:srgbClr val="46AFFA"/>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108000" rIns="108000" bIns="108000" rtlCol="0" anchor="ctr"/>
      <a:lstStyle>
        <a:defPPr algn="ctr">
          <a:lnSpc>
            <a:spcPct val="135000"/>
          </a:lnSpc>
          <a:defRPr sz="13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7" id="{5D87F2F3-0CC0-344E-A017-602BF86CC649}" vid="{6E5C77DB-698D-E949-A026-F3820749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Expense Template</Template>
  <TotalTime>2940</TotalTime>
  <Words>8806</Words>
  <Application>Microsoft Office PowerPoint</Application>
  <PresentationFormat>画面に合わせる (4:3)</PresentationFormat>
  <Paragraphs>1664</Paragraphs>
  <Slides>55</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55</vt:i4>
      </vt:variant>
    </vt:vector>
  </HeadingPairs>
  <TitlesOfParts>
    <vt:vector size="63" baseType="lpstr">
      <vt:lpstr>BIZ UDPGothic</vt:lpstr>
      <vt:lpstr>BIZ UDPGothic</vt:lpstr>
      <vt:lpstr>ＭＳ 明朝</vt:lpstr>
      <vt:lpstr>メイリオ</vt:lpstr>
      <vt:lpstr>Arial</vt:lpstr>
      <vt:lpstr>Calibri</vt:lpstr>
      <vt:lpstr>Wingdings</vt:lpstr>
      <vt:lpstr>Rakus Expense Template</vt:lpstr>
      <vt:lpstr>申請者向け マニュアル</vt:lpstr>
      <vt:lpstr>目次</vt:lpstr>
      <vt:lpstr>目次</vt:lpstr>
      <vt:lpstr>1.「楽楽精算」の動作保証環境</vt:lpstr>
      <vt:lpstr>PowerPoint プレゼンテーション</vt:lpstr>
      <vt:lpstr>2-1.  パスワードを設定する</vt:lpstr>
      <vt:lpstr>2-2. パソコン／スマートフォンブラウザでの 　　　　ログイン方法</vt:lpstr>
      <vt:lpstr>2-3. スマートフォンアプリでのログイン方法</vt:lpstr>
      <vt:lpstr>2-4.　 スマートフォンアプリ:    QRコードによる「楽楽精算」URLの入力方法</vt:lpstr>
      <vt:lpstr>2-4.　 スマートフォンアプリ:    QRコードによる「楽楽精算」URLの入力方法</vt:lpstr>
      <vt:lpstr>2-5.　TOP画面（ログイン成功画面）</vt:lpstr>
      <vt:lpstr>PowerPoint プレゼンテーション</vt:lpstr>
      <vt:lpstr>3-1.　伝票作成の流れ</vt:lpstr>
      <vt:lpstr>3-2.　明細の修正・コピー・削除</vt:lpstr>
      <vt:lpstr>3-3.　承認者の追加</vt:lpstr>
      <vt:lpstr>3-4. 伝票の一時保存</vt:lpstr>
      <vt:lpstr>3-5.　事前申請・仮払金がある場合の精算</vt:lpstr>
      <vt:lpstr>3-5.　事前申請・仮払金がある場合の精算</vt:lpstr>
      <vt:lpstr>PowerPoint プレゼンテーション</vt:lpstr>
      <vt:lpstr>4-1. 交通費精算</vt:lpstr>
      <vt:lpstr>4-2. 出張申請</vt:lpstr>
      <vt:lpstr>4-3. 出張精算</vt:lpstr>
      <vt:lpstr>4-3. 出張精算</vt:lpstr>
      <vt:lpstr>4-6. 備品購入</vt:lpstr>
      <vt:lpstr>4-7. 経費精算</vt:lpstr>
      <vt:lpstr>4-9. 交際費申請</vt:lpstr>
      <vt:lpstr>4-10. 交際費精算</vt:lpstr>
      <vt:lpstr>PowerPoint プレゼンテーション</vt:lpstr>
      <vt:lpstr>5-1. 伝票の閲覧・印刷・検索方法</vt:lpstr>
      <vt:lpstr>5-2.伝票の取下げ方法</vt:lpstr>
      <vt:lpstr>5-2. 差し戻し伝票の対応</vt:lpstr>
      <vt:lpstr>PowerPoint プレゼンテーション</vt:lpstr>
      <vt:lpstr>6-1. 個人設定</vt:lpstr>
      <vt:lpstr>6-2. 定期区間の設定</vt:lpstr>
      <vt:lpstr>6-3.乗換案内の利用方法</vt:lpstr>
      <vt:lpstr>6-4. マイパターンの利用方法</vt:lpstr>
      <vt:lpstr>PowerPoint プレゼンテーション</vt:lpstr>
      <vt:lpstr>7-1.  ICカード乗車履歴の取込方法</vt:lpstr>
      <vt:lpstr>7-1.  ICカード乗車履歴の取込方法</vt:lpstr>
      <vt:lpstr>7-1.  ICカード乗車履歴の取込方法</vt:lpstr>
      <vt:lpstr>7-1.  ICカード乗車履歴の取込方法</vt:lpstr>
      <vt:lpstr>7-1.  ICカード乗車履歴の取込方法</vt:lpstr>
      <vt:lpstr>7-2.  取り込んだICカード履歴を利用した         　　　 　　　　 伝票作成方法 </vt:lpstr>
      <vt:lpstr>7-3.　業務外のICカード履歴が          表示されないようにする方法</vt:lpstr>
      <vt:lpstr>PowerPoint プレゼンテーション</vt:lpstr>
      <vt:lpstr>8-1. スマートフォンアプリからの取込 </vt:lpstr>
      <vt:lpstr>8-1. スマートフォンアプリからの取込  </vt:lpstr>
      <vt:lpstr>8-2. スマートフォン：複数明細を登録する方法  </vt:lpstr>
      <vt:lpstr>8-3. スマートフォン：伝票への反映  </vt:lpstr>
      <vt:lpstr> 8-4. パソコンからのアップロード</vt:lpstr>
      <vt:lpstr> 8-5. パソコン：複数明細を登録する方法</vt:lpstr>
      <vt:lpstr> 8-6. パソコン：伝票への反映</vt:lpstr>
      <vt:lpstr> 8-7. 領収書／請求書データの修正、削除</vt:lpstr>
      <vt:lpstr> 8-7. 領収書／請求書データの修正、削除</vt:lpstr>
      <vt:lpstr> 8-7. 領収書／請求書データの修正、削除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申請者向けマニュアル　作成・修正素材</dc:title>
  <cp:lastModifiedBy>中本 尚太</cp:lastModifiedBy>
  <cp:revision>316</cp:revision>
  <dcterms:created xsi:type="dcterms:W3CDTF">2023-04-04T11:55:01Z</dcterms:created>
  <dcterms:modified xsi:type="dcterms:W3CDTF">2024-06-21T05:51:09Z</dcterms:modified>
</cp:coreProperties>
</file>