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98" r:id="rId2"/>
    <p:sldId id="300" r:id="rId3"/>
    <p:sldId id="301" r:id="rId4"/>
    <p:sldId id="302" r:id="rId5"/>
    <p:sldId id="303" r:id="rId6"/>
    <p:sldId id="304" r:id="rId7"/>
    <p:sldId id="305" r:id="rId8"/>
    <p:sldId id="314" r:id="rId9"/>
    <p:sldId id="315" r:id="rId10"/>
    <p:sldId id="316" r:id="rId11"/>
    <p:sldId id="317" r:id="rId12"/>
    <p:sldId id="318" r:id="rId13"/>
    <p:sldId id="319" r:id="rId14"/>
    <p:sldId id="309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2D2"/>
    <a:srgbClr val="007BC7"/>
    <a:srgbClr val="464646"/>
    <a:srgbClr val="0095F4"/>
    <a:srgbClr val="EDF7FF"/>
    <a:srgbClr val="46AFFA"/>
    <a:srgbClr val="E6E6E6"/>
    <a:srgbClr val="FFF6F5"/>
    <a:srgbClr val="FAE58E"/>
    <a:srgbClr val="EDF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7" autoAdjust="0"/>
    <p:restoredTop sz="96353" autoAdjust="0"/>
  </p:normalViewPr>
  <p:slideViewPr>
    <p:cSldViewPr snapToGrid="0" showGuides="1">
      <p:cViewPr varScale="1">
        <p:scale>
          <a:sx n="68" d="100"/>
          <a:sy n="68" d="100"/>
        </p:scale>
        <p:origin x="11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DE69C-71B2-45EE-B47D-B3747E00303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84B36-F4F9-41E5-9CFE-479B479AE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44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icon&#10;&#10;Description automatically generated">
            <a:extLst>
              <a:ext uri="{FF2B5EF4-FFF2-40B4-BE49-F238E27FC236}">
                <a16:creationId xmlns:a16="http://schemas.microsoft.com/office/drawing/2014/main" id="{67498DD0-0F62-956C-6CB5-23446D73BE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47720" y="-18086"/>
            <a:ext cx="5446329" cy="687608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1D1A48F-9B7A-632E-C143-2E31763C2463}"/>
              </a:ext>
            </a:extLst>
          </p:cNvPr>
          <p:cNvSpPr/>
          <p:nvPr userDrawn="1"/>
        </p:nvSpPr>
        <p:spPr>
          <a:xfrm>
            <a:off x="0" y="6138000"/>
            <a:ext cx="12192000" cy="720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35000"/>
              </a:lnSpc>
            </a:pPr>
            <a:endParaRPr lang="en-GB" sz="1300" dirty="0">
              <a:solidFill>
                <a:schemeClr val="bg1"/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3710AFF-AB47-912B-2786-15FCBCAA79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650" y="357864"/>
            <a:ext cx="1566000" cy="489375"/>
          </a:xfrm>
          <a:prstGeom prst="rect">
            <a:avLst/>
          </a:prstGeom>
        </p:spPr>
      </p:pic>
      <p:sp>
        <p:nvSpPr>
          <p:cNvPr id="12" name="Logo name">
            <a:extLst>
              <a:ext uri="{FF2B5EF4-FFF2-40B4-BE49-F238E27FC236}">
                <a16:creationId xmlns:a16="http://schemas.microsoft.com/office/drawing/2014/main" id="{B16F8C89-BCB6-89BC-EB58-0326D8ED7351}"/>
              </a:ext>
            </a:extLst>
          </p:cNvPr>
          <p:cNvSpPr txBox="1"/>
          <p:nvPr userDrawn="1"/>
        </p:nvSpPr>
        <p:spPr>
          <a:xfrm>
            <a:off x="2340043" y="538663"/>
            <a:ext cx="1855969" cy="1190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ja-JP" altLang="en-US" sz="800" spc="80" baseline="0" dirty="0">
                <a:solidFill>
                  <a:schemeClr val="tx1"/>
                </a:solidFill>
              </a:rPr>
              <a:t>よりよく、寄り添う 経費精算クラウド</a:t>
            </a:r>
            <a:endParaRPr lang="en-GB" sz="800" spc="80" baseline="0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0E221F-BF0C-25B6-6310-16EB1A201AE5}"/>
              </a:ext>
            </a:extLst>
          </p:cNvPr>
          <p:cNvSpPr>
            <a:spLocks noGrp="1"/>
          </p:cNvSpPr>
          <p:nvPr>
            <p:ph type="ctrTitle"/>
          </p:nvPr>
        </p:nvSpPr>
        <p:spPr bwMode="white">
          <a:xfrm>
            <a:off x="479425" y="2812279"/>
            <a:ext cx="5795963" cy="2552935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3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6E681A5-F79E-3633-E12D-B45B2E80EF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4" y="2470570"/>
            <a:ext cx="5795963" cy="294664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endParaRPr lang="en-GB" dirty="0"/>
          </a:p>
        </p:txBody>
      </p:sp>
      <p:sp>
        <p:nvSpPr>
          <p:cNvPr id="3" name="Text Placeholder 21">
            <a:extLst>
              <a:ext uri="{FF2B5EF4-FFF2-40B4-BE49-F238E27FC236}">
                <a16:creationId xmlns:a16="http://schemas.microsoft.com/office/drawing/2014/main" id="{77FF198B-7BB5-45E1-58C5-81A6C157085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72575" y="6538912"/>
            <a:ext cx="1440000" cy="180000"/>
          </a:xfrm>
        </p:spPr>
        <p:txBody>
          <a:bodyPr/>
          <a:lstStyle>
            <a:lvl1pPr marL="0" indent="0" algn="r">
              <a:buFontTx/>
              <a:buNone/>
              <a:defRPr sz="800" b="0"/>
            </a:lvl1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</a:t>
            </a:r>
            <a:r>
              <a:rPr lang="en-US" dirty="0" err="1"/>
              <a:t>Ver.No</a:t>
            </a:r>
            <a:endParaRPr lang="en-US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6300F23-E2B7-3D67-6AF5-CA61B7B58EF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3237" y="6302379"/>
            <a:ext cx="309321" cy="360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1F90164-1C35-CAD8-647B-80D2DA53C315}"/>
              </a:ext>
            </a:extLst>
          </p:cNvPr>
          <p:cNvSpPr txBox="1"/>
          <p:nvPr userDrawn="1"/>
        </p:nvSpPr>
        <p:spPr>
          <a:xfrm>
            <a:off x="1078913" y="6279121"/>
            <a:ext cx="3074620" cy="1025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株式会社ラクス 「楽楽精算」担当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C2BEA3-7F88-2EC6-5BEB-C3BD09B62413}"/>
              </a:ext>
            </a:extLst>
          </p:cNvPr>
          <p:cNvSpPr txBox="1"/>
          <p:nvPr userDrawn="1"/>
        </p:nvSpPr>
        <p:spPr>
          <a:xfrm>
            <a:off x="1078912" y="6416046"/>
            <a:ext cx="3331163" cy="13715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〒</a:t>
            </a: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151-0051 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東京都渋谷区千駄ヶ谷</a:t>
            </a: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5-27-5 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リンクスクエア新宿 </a:t>
            </a: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7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階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D33C0A-53B1-1E47-C042-AE545B72FDF7}"/>
              </a:ext>
            </a:extLst>
          </p:cNvPr>
          <p:cNvSpPr txBox="1"/>
          <p:nvPr userDrawn="1"/>
        </p:nvSpPr>
        <p:spPr>
          <a:xfrm>
            <a:off x="1078912" y="6559117"/>
            <a:ext cx="3340687" cy="11147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www.rakurakuseisan.jp</a:t>
            </a:r>
            <a:endParaRPr lang="en-GB" sz="800" spc="0" baseline="0" dirty="0">
              <a:solidFill>
                <a:schemeClr val="tx1"/>
              </a:solidFill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B5049E36-3BB6-8C9C-AC84-323F0502D01C}"/>
              </a:ext>
            </a:extLst>
          </p:cNvPr>
          <p:cNvSpPr txBox="1"/>
          <p:nvPr userDrawn="1"/>
        </p:nvSpPr>
        <p:spPr>
          <a:xfrm>
            <a:off x="10272575" y="6303741"/>
            <a:ext cx="1440000" cy="179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Confidential</a:t>
            </a:r>
            <a:endParaRPr lang="en-GB" sz="800" b="1" spc="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762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06FB9B19-D62A-F42C-4813-EA627032FF4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0"/>
            <a:ext cx="12192000" cy="6129338"/>
          </a:xfrm>
          <a:solidFill>
            <a:schemeClr val="tx1">
              <a:lumMod val="10000"/>
              <a:lumOff val="90000"/>
            </a:schemeClr>
          </a:solidFill>
        </p:spPr>
        <p:txBody>
          <a:bodyPr tIns="108000"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r>
              <a:rPr lang="en-US" dirty="0"/>
              <a:t>Click to insert picture</a:t>
            </a:r>
            <a:br>
              <a:rPr lang="en-US" dirty="0"/>
            </a:br>
            <a:r>
              <a:rPr lang="en-US" dirty="0"/>
              <a:t>using the Insert tab</a:t>
            </a:r>
            <a:endParaRPr lang="en-GB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9A799F2-6D3F-91E7-6302-9F85008D703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1650" y="357864"/>
            <a:ext cx="3672000" cy="48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FD14E93-0E8B-3C5D-11F9-536941E17F91}"/>
              </a:ext>
            </a:extLst>
          </p:cNvPr>
          <p:cNvSpPr>
            <a:spLocks noGrp="1"/>
          </p:cNvSpPr>
          <p:nvPr>
            <p:ph type="ctrTitle"/>
          </p:nvPr>
        </p:nvSpPr>
        <p:spPr bwMode="white">
          <a:xfrm>
            <a:off x="479425" y="2812279"/>
            <a:ext cx="5795963" cy="2552935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3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06B834B3-670B-CB4D-0910-5CFECF16B3E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4" y="2470570"/>
            <a:ext cx="5795963" cy="294664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5C741C-00D7-7DC4-DA03-49595C41C898}"/>
              </a:ext>
            </a:extLst>
          </p:cNvPr>
          <p:cNvSpPr/>
          <p:nvPr userDrawn="1"/>
        </p:nvSpPr>
        <p:spPr>
          <a:xfrm>
            <a:off x="0" y="6138000"/>
            <a:ext cx="12192000" cy="720000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35000"/>
              </a:lnSpc>
            </a:pPr>
            <a:endParaRPr lang="en-GB" sz="1300" dirty="0">
              <a:solidFill>
                <a:schemeClr val="bg1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1E1A1B1-C19C-F1D8-2883-2E67A7D41A48}"/>
              </a:ext>
            </a:extLst>
          </p:cNvPr>
          <p:cNvGrpSpPr/>
          <p:nvPr userDrawn="1"/>
        </p:nvGrpSpPr>
        <p:grpSpPr>
          <a:xfrm>
            <a:off x="503237" y="6279121"/>
            <a:ext cx="3916362" cy="391466"/>
            <a:chOff x="503237" y="6279121"/>
            <a:chExt cx="3916362" cy="391466"/>
          </a:xfrm>
        </p:grpSpPr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2E96F5E4-7DA7-41A2-FAAD-7A301B3FF0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03237" y="6302379"/>
              <a:ext cx="309321" cy="36000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8DFF593-0956-CD83-6AC5-0CA83BA206A7}"/>
                </a:ext>
              </a:extLst>
            </p:cNvPr>
            <p:cNvSpPr txBox="1"/>
            <p:nvPr userDrawn="1"/>
          </p:nvSpPr>
          <p:spPr>
            <a:xfrm>
              <a:off x="1078913" y="6279121"/>
              <a:ext cx="3074620" cy="1025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株式会社ラクス 「楽楽精算」担当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BE9B321-D7AE-DC0D-CB1B-0B68B7A806D8}"/>
                </a:ext>
              </a:extLst>
            </p:cNvPr>
            <p:cNvSpPr txBox="1"/>
            <p:nvPr userDrawn="1"/>
          </p:nvSpPr>
          <p:spPr>
            <a:xfrm>
              <a:off x="1078912" y="6416046"/>
              <a:ext cx="3331163" cy="1371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〒</a:t>
              </a:r>
              <a:r>
                <a:rPr lang="en-US" altLang="ja-JP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151-0051 </a:t>
              </a:r>
              <a:r>
                <a:rPr lang="ja-JP" altLang="en-US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東京都渋谷区千駄ヶ谷</a:t>
              </a:r>
              <a:r>
                <a:rPr lang="en-US" altLang="ja-JP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5-27-5 </a:t>
              </a:r>
              <a:r>
                <a:rPr lang="ja-JP" altLang="en-US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リンクスクエア新宿 </a:t>
              </a:r>
              <a:r>
                <a:rPr lang="en-US" altLang="ja-JP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7</a:t>
              </a:r>
              <a:r>
                <a:rPr lang="ja-JP" altLang="en-US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階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12F0BEE-05A9-D8DF-B6B8-A6917C10D407}"/>
                </a:ext>
              </a:extLst>
            </p:cNvPr>
            <p:cNvSpPr txBox="1"/>
            <p:nvPr userDrawn="1"/>
          </p:nvSpPr>
          <p:spPr>
            <a:xfrm>
              <a:off x="1078912" y="6559117"/>
              <a:ext cx="3340687" cy="111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800" b="0" i="0" u="none" strike="noStrike" spc="0" baseline="0" dirty="0">
                  <a:solidFill>
                    <a:schemeClr val="tx1"/>
                  </a:solidFill>
                  <a:latin typeface="BIZ UDPGothic" panose="020B0400000000000000" pitchFamily="34" charset="-128"/>
                  <a:ea typeface="BIZ UDPGothic" panose="020B0400000000000000" pitchFamily="34" charset="-128"/>
                </a:rPr>
                <a:t>mail: rakurakuseisan@rakus.co.jp  www.rakurakuseisan.jp</a:t>
              </a:r>
              <a:endParaRPr lang="en-GB" sz="800" spc="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Text Placeholder 21">
            <a:extLst>
              <a:ext uri="{FF2B5EF4-FFF2-40B4-BE49-F238E27FC236}">
                <a16:creationId xmlns:a16="http://schemas.microsoft.com/office/drawing/2014/main" id="{A89BA8C1-D994-42F6-EC5D-0F810355112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72575" y="6538912"/>
            <a:ext cx="1440000" cy="180000"/>
          </a:xfrm>
        </p:spPr>
        <p:txBody>
          <a:bodyPr/>
          <a:lstStyle>
            <a:lvl1pPr marL="0" indent="0" algn="r">
              <a:buFontTx/>
              <a:buNone/>
              <a:defRPr sz="800" b="0"/>
            </a:lvl1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</a:t>
            </a:r>
            <a:r>
              <a:rPr lang="en-US" dirty="0" err="1"/>
              <a:t>Ver.No</a:t>
            </a:r>
            <a:endParaRPr lang="en-US" dirty="0"/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E43BEE65-C9C3-F2BB-79BC-DA4CF55E69EB}"/>
              </a:ext>
            </a:extLst>
          </p:cNvPr>
          <p:cNvSpPr txBox="1"/>
          <p:nvPr userDrawn="1"/>
        </p:nvSpPr>
        <p:spPr>
          <a:xfrm>
            <a:off x="10272575" y="6303741"/>
            <a:ext cx="1440000" cy="179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Confidential</a:t>
            </a:r>
            <a:endParaRPr lang="en-GB" sz="800" b="1" spc="0" baseline="0" dirty="0">
              <a:solidFill>
                <a:schemeClr val="tx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F1D24FC7-006F-8A8B-4650-D63011B624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27200" y="0"/>
            <a:ext cx="5464800" cy="6138000"/>
          </a:xfr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5C02C68D-6676-0330-4AF0-2B24A86453C2}"/>
              </a:ext>
            </a:extLst>
          </p:cNvPr>
          <p:cNvSpPr txBox="1"/>
          <p:nvPr userDrawn="1"/>
        </p:nvSpPr>
        <p:spPr>
          <a:xfrm>
            <a:off x="4515656" y="6416046"/>
            <a:ext cx="3918732" cy="1025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03-6675-3811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</a:t>
            </a:r>
            <a:r>
              <a:rPr lang="zh-TW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東京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</a:t>
            </a:r>
            <a:r>
              <a:rPr lang="en-US" altLang="zh-TW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  052-218-6937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</a:t>
            </a:r>
            <a:r>
              <a:rPr lang="zh-TW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名古屋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    </a:t>
            </a:r>
            <a:r>
              <a:rPr lang="en-US" altLang="zh-TW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011-777-0945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</a:t>
            </a:r>
            <a:r>
              <a:rPr lang="zh-TW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札幌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D5A4BC70-6A68-7F97-E7F7-D0E4D32F29E9}"/>
              </a:ext>
            </a:extLst>
          </p:cNvPr>
          <p:cNvSpPr txBox="1"/>
          <p:nvPr userDrawn="1"/>
        </p:nvSpPr>
        <p:spPr>
          <a:xfrm>
            <a:off x="4515658" y="6538912"/>
            <a:ext cx="3918730" cy="1227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06-7660-1231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（大阪）</a:t>
            </a: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  092-688-0220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（福岡）　　　 </a:t>
            </a:r>
            <a:r>
              <a:rPr lang="en-US" altLang="ja-JP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082-909-2689</a:t>
            </a:r>
            <a:r>
              <a:rPr lang="ja-JP" altLang="en-US" sz="800" b="0" i="0" u="none" strike="noStrike" spc="0" baseline="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（広島）</a:t>
            </a:r>
            <a:endParaRPr lang="en-GB" sz="800" spc="0" baseline="0" dirty="0">
              <a:solidFill>
                <a:schemeClr val="tx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37239ED1-247B-F9DE-3596-9F484E2A1886}"/>
              </a:ext>
            </a:extLst>
          </p:cNvPr>
          <p:cNvSpPr txBox="1"/>
          <p:nvPr userDrawn="1"/>
        </p:nvSpPr>
        <p:spPr>
          <a:xfrm>
            <a:off x="8539971" y="6543963"/>
            <a:ext cx="1440000" cy="1126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spc="0" baseline="0" dirty="0">
                <a:solidFill>
                  <a:schemeClr val="tx1"/>
                </a:solidFill>
              </a:rPr>
              <a:t>受付時間 平日</a:t>
            </a:r>
            <a:r>
              <a:rPr lang="en-US" altLang="ja-JP" sz="800" spc="0" baseline="0" dirty="0">
                <a:solidFill>
                  <a:schemeClr val="tx1"/>
                </a:solidFill>
              </a:rPr>
              <a:t>9:30〜18:00</a:t>
            </a:r>
            <a:endParaRPr lang="en-GB" sz="800" spc="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32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1B3E7D21-4073-5814-03E9-A2D3E5CE8A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00" y="0"/>
            <a:ext cx="5918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3AAC68-24D6-5FF7-BD6E-75EA2B51B4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4" y="383890"/>
            <a:ext cx="6696000" cy="7937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目次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9E476-A5D7-554D-EE38-3D6FF8F8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B04CD21-305B-A5B6-8981-ECE00D6D42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1313104"/>
            <a:ext cx="6696627" cy="4492384"/>
          </a:xfrm>
        </p:spPr>
        <p:txBody>
          <a:bodyPr tIns="0"/>
          <a:lstStyle>
            <a:lvl1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1pPr>
            <a:lvl2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2pPr>
            <a:lvl3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3pPr>
            <a:lvl4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4pPr>
            <a:lvl5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5pPr>
            <a:lvl6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6pPr>
            <a:lvl7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7pPr>
            <a:lvl8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8pPr>
            <a:lvl9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GB" noProof="0" dirty="0"/>
              <a:t>Click to add agenda point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9182D65-89EA-23C5-0142-30C778FC68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34273" y="356640"/>
            <a:ext cx="1357200" cy="4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6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orient="horz" pos="822" userDrawn="1">
          <p15:clr>
            <a:srgbClr val="A4A3A4"/>
          </p15:clr>
        </p15:guide>
        <p15:guide id="4" orient="horz" pos="3657" userDrawn="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AAC68-24D6-5FF7-BD6E-75EA2B51B4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380093"/>
            <a:ext cx="6411705" cy="7937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目次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9E476-A5D7-554D-EE38-3D6FF8F8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B04CD21-305B-A5B6-8981-ECE00D6D42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313104"/>
            <a:ext cx="11233150" cy="4492384"/>
          </a:xfrm>
        </p:spPr>
        <p:txBody>
          <a:bodyPr tIns="0" numCol="2" spcCol="360000"/>
          <a:lstStyle>
            <a:lvl1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1pPr>
            <a:lvl2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2pPr>
            <a:lvl3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3pPr>
            <a:lvl4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4pPr>
            <a:lvl5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5pPr>
            <a:lvl6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6pPr>
            <a:lvl7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7pPr>
            <a:lvl8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8pPr>
            <a:lvl9pPr marL="432000" indent="-39600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3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GB" noProof="0" dirty="0"/>
              <a:t>Click to add agenda point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5"/>
            <a:r>
              <a:rPr lang="en-GB" noProof="0" dirty="0"/>
              <a:t>96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  <a:p>
            <a:pPr lvl="8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66729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orient="horz" pos="822" userDrawn="1">
          <p15:clr>
            <a:srgbClr val="A4A3A4"/>
          </p15:clr>
        </p15:guide>
        <p15:guide id="4" orient="horz" pos="3657" userDrawn="1">
          <p15:clr>
            <a:srgbClr val="A4A3A4"/>
          </p15:clr>
        </p15:guide>
        <p15:guide id="5" pos="3727" userDrawn="1">
          <p15:clr>
            <a:srgbClr val="A4A3A4"/>
          </p15:clr>
        </p15:guide>
        <p15:guide id="6" pos="3953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１コラ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3B531-D261-13B3-E426-04329113A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368300"/>
            <a:ext cx="9507855" cy="793750"/>
          </a:xfrm>
        </p:spPr>
        <p:txBody>
          <a:bodyPr/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92C86-874E-1B04-832F-0B1EBC176E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79424" y="1376361"/>
            <a:ext cx="11233149" cy="4932363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0608E-F247-698E-C11E-6F24EFFF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99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7" userDrawn="1">
          <p15:clr>
            <a:srgbClr val="A4A3A4"/>
          </p15:clr>
        </p15:guide>
        <p15:guide id="2" pos="3953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867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２コラム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3B531-D261-13B3-E426-04329113A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92C86-874E-1B04-832F-0B1EBC176E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79425" y="1376362"/>
            <a:ext cx="5437188" cy="4932363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BA9DF-15B4-8FDA-276E-91F71B71B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5387" y="1376361"/>
            <a:ext cx="5437187" cy="4932363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0608E-F247-698E-C11E-6F24EFFF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262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7">
          <p15:clr>
            <a:srgbClr val="A4A3A4"/>
          </p15:clr>
        </p15:guide>
        <p15:guide id="2" pos="3953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867">
          <p15:clr>
            <a:srgbClr val="A4A3A4"/>
          </p15:clr>
        </p15:guide>
        <p15:guide id="5" orient="horz" pos="232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２コラム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7">
            <a:extLst>
              <a:ext uri="{FF2B5EF4-FFF2-40B4-BE49-F238E27FC236}">
                <a16:creationId xmlns:a16="http://schemas.microsoft.com/office/drawing/2014/main" id="{08D99CE0-11F9-78C4-9704-5013E4E3E6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505700" y="0"/>
            <a:ext cx="46863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43B531-D261-13B3-E426-04329113A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92C86-874E-1B04-832F-0B1EBC176E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79425" y="1376361"/>
            <a:ext cx="5437188" cy="4932363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BA9DF-15B4-8FDA-276E-91F71B71B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5387" y="1376361"/>
            <a:ext cx="5437187" cy="4932363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0608E-F247-698E-C11E-6F24EFFF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418FAE0-C72A-0342-C94F-290CD1A0A0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4273" y="356640"/>
            <a:ext cx="1357200" cy="4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61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7" userDrawn="1">
          <p15:clr>
            <a:srgbClr val="A4A3A4"/>
          </p15:clr>
        </p15:guide>
        <p15:guide id="2" pos="3953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867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２コラム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261EB558-E66E-B2DB-E30E-EB3E26AF29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505700" y="0"/>
            <a:ext cx="46863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43B531-D261-13B3-E426-04329113A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92C86-874E-1B04-832F-0B1EBC176E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79425" y="1376363"/>
            <a:ext cx="5437188" cy="4932362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BA9DF-15B4-8FDA-276E-91F71B71B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5387" y="1376363"/>
            <a:ext cx="5437187" cy="4932362"/>
          </a:xfrm>
        </p:spPr>
        <p:txBody>
          <a:bodyPr/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0608E-F247-698E-C11E-6F24EFFF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32C88BA-3987-17D0-8B13-70035E809A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4273" y="356640"/>
            <a:ext cx="1357200" cy="4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01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7" userDrawn="1">
          <p15:clr>
            <a:srgbClr val="A4A3A4"/>
          </p15:clr>
        </p15:guide>
        <p15:guide id="2" pos="3953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867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A2220-834C-31CB-AD11-EE1B9A27A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527" y="360000"/>
            <a:ext cx="9486753" cy="7937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B69E6-F0CB-286D-29B7-96C297D88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376363"/>
            <a:ext cx="11233150" cy="4800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Level 1 (Mark the text and click TAB for next level, SHIFT+TAB to go back in levels)</a:t>
            </a:r>
          </a:p>
          <a:p>
            <a:pPr lvl="1"/>
            <a:r>
              <a:rPr lang="en-GB" noProof="0" dirty="0"/>
              <a:t>Level 2</a:t>
            </a:r>
          </a:p>
          <a:p>
            <a:pPr lvl="2"/>
            <a:r>
              <a:rPr lang="en-GB" noProof="0" dirty="0"/>
              <a:t>Level 3</a:t>
            </a:r>
          </a:p>
          <a:p>
            <a:pPr lvl="3"/>
            <a:r>
              <a:rPr lang="en-GB" noProof="0" dirty="0"/>
              <a:t>Level 4</a:t>
            </a:r>
          </a:p>
          <a:p>
            <a:pPr lvl="4"/>
            <a:r>
              <a:rPr lang="en-GB" noProof="0" dirty="0"/>
              <a:t>Level 5</a:t>
            </a:r>
          </a:p>
          <a:p>
            <a:pPr lvl="5"/>
            <a:r>
              <a:rPr lang="en-GB" noProof="0" dirty="0"/>
              <a:t>Level 6</a:t>
            </a:r>
          </a:p>
          <a:p>
            <a:pPr lvl="6"/>
            <a:r>
              <a:rPr lang="en-GB" noProof="0" dirty="0"/>
              <a:t>Level 7</a:t>
            </a:r>
          </a:p>
          <a:p>
            <a:pPr lvl="7"/>
            <a:r>
              <a:rPr lang="en-GB" noProof="0" dirty="0"/>
              <a:t>Level 8</a:t>
            </a:r>
          </a:p>
          <a:p>
            <a:pPr lvl="8"/>
            <a:r>
              <a:rPr lang="en-GB" noProof="0" dirty="0"/>
              <a:t>Level 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FB6F0-3FCC-01C1-6126-24C531D0A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706534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D3BD0-38CF-D766-566B-89E0112058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706534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C5DA-A488-6930-9335-93F1D0216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34618" y="6510664"/>
            <a:ext cx="877957" cy="16164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D8A28372-6A5A-4399-8FC5-CCF396CD49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Logo name">
            <a:extLst>
              <a:ext uri="{FF2B5EF4-FFF2-40B4-BE49-F238E27FC236}">
                <a16:creationId xmlns:a16="http://schemas.microsoft.com/office/drawing/2014/main" id="{122119FB-BFB9-C986-FBDE-DE8CB945732B}"/>
              </a:ext>
            </a:extLst>
          </p:cNvPr>
          <p:cNvSpPr txBox="1"/>
          <p:nvPr userDrawn="1"/>
        </p:nvSpPr>
        <p:spPr>
          <a:xfrm>
            <a:off x="503235" y="6486525"/>
            <a:ext cx="2597513" cy="1857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US" sz="600" dirty="0">
                <a:solidFill>
                  <a:schemeClr val="tx1"/>
                </a:solidFill>
              </a:rPr>
              <a:t>©️ RAKUS Co., Ltd. All Rights Reserved</a:t>
            </a:r>
            <a:r>
              <a:rPr lang="en-US" altLang="ja-JP" sz="600" dirty="0">
                <a:solidFill>
                  <a:schemeClr val="tx1"/>
                </a:solidFill>
              </a:rPr>
              <a:t>.</a:t>
            </a:r>
            <a:endParaRPr lang="en-GB" sz="600" dirty="0">
              <a:solidFill>
                <a:schemeClr val="tx1"/>
              </a:solidFill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927681F-9D63-7115-C679-441E62135B8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334273" y="356640"/>
            <a:ext cx="1357200" cy="4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3" r:id="rId4"/>
    <p:sldLayoutId id="2147483652" r:id="rId5"/>
    <p:sldLayoutId id="2147483675" r:id="rId6"/>
    <p:sldLayoutId id="2147483664" r:id="rId7"/>
    <p:sldLayoutId id="2147483665" r:id="rId8"/>
  </p:sldLayoutIdLst>
  <p:hf hdr="0" ftr="0" dt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kumimoji="1" sz="23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35000"/>
        </a:lnSpc>
        <a:spcBef>
          <a:spcPts val="0"/>
        </a:spcBef>
        <a:buFont typeface="BIZ UDPGothic" panose="020B0400000000000000" pitchFamily="34" charset="-128"/>
        <a:buChar char="—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135000"/>
        </a:lnSpc>
        <a:spcBef>
          <a:spcPts val="0"/>
        </a:spcBef>
        <a:buFont typeface="BIZ UDPGothic" panose="020B0400000000000000" pitchFamily="34" charset="-128"/>
        <a:buChar char="—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35000"/>
        </a:lnSpc>
        <a:spcBef>
          <a:spcPts val="0"/>
        </a:spcBef>
        <a:buFont typeface="BIZ UDPGothic" panose="020B0400000000000000" pitchFamily="34" charset="-128"/>
        <a:buChar char="—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35000"/>
        </a:lnSpc>
        <a:spcBef>
          <a:spcPts val="0"/>
        </a:spcBef>
        <a:buFontTx/>
        <a:buNone/>
        <a:defRPr kumimoji="1" sz="1300" b="1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35000"/>
        </a:lnSpc>
        <a:spcBef>
          <a:spcPts val="0"/>
        </a:spcBef>
        <a:buFontTx/>
        <a:buNone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35000"/>
        </a:lnSpc>
        <a:spcBef>
          <a:spcPts val="0"/>
        </a:spcBef>
        <a:buFontTx/>
        <a:buNone/>
        <a:defRPr kumimoji="1" sz="2300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35000"/>
        </a:lnSpc>
        <a:spcBef>
          <a:spcPts val="0"/>
        </a:spcBef>
        <a:buFontTx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kumimoji="1" sz="53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" indent="-360000" algn="l" defTabSz="914400" rtl="0" eaLnBrk="1" latinLnBrk="0" hangingPunct="1">
        <a:lnSpc>
          <a:spcPct val="135000"/>
        </a:lnSpc>
        <a:spcBef>
          <a:spcPts val="0"/>
        </a:spcBef>
        <a:buFont typeface="BIZ UDPGothic" panose="020B0400000000000000" pitchFamily="34" charset="-128"/>
        <a:buChar char="—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kurakuseisan.jp/environment/index.php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-navi.rakurakuseisan.jp/announcements/5uwh0phjwfxunyvs" TargetMode="External"/><Relationship Id="rId2" Type="http://schemas.openxmlformats.org/officeDocument/2006/relationships/hyperlink" Target="https://support-navi.rakurakuseisan.jp/announcements/owqio7vuvedm1xjz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8994E-69C4-E073-CD0F-D90EEA7EA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目次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D09771-A1F6-E4BD-23EC-1CE7713AB8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tIns="0"/>
          <a:lstStyle/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lang="ja-JP" altLang="en-US" sz="1800" dirty="0"/>
              <a:t>はじめに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lang="ja-JP" altLang="en-US" sz="1800" dirty="0"/>
              <a:t>ご利用時の注意事項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lang="ja-JP" altLang="en-US" sz="1800" dirty="0"/>
              <a:t>前準備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kumimoji="1" lang="ja-JP" altLang="en-US" sz="1800" dirty="0"/>
              <a:t>ログイン</a:t>
            </a:r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kumimoji="1" lang="ja-JP" altLang="en-US" sz="1800" dirty="0"/>
              <a:t>トップ画面（上）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kumimoji="1" lang="ja-JP" altLang="en-US" sz="1800" dirty="0"/>
              <a:t>トップ画面（下）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lang="ja-JP" altLang="en-US" sz="1800" dirty="0"/>
              <a:t>申請・精算（ヘッダ入力）</a:t>
            </a:r>
            <a:endParaRPr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kumimoji="1" lang="ja-JP" altLang="en-US" sz="1800" dirty="0"/>
              <a:t>申請・精算（明細入力）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lang="ja-JP" altLang="en-US" sz="1800" dirty="0"/>
              <a:t>代理申請</a:t>
            </a:r>
            <a:endParaRPr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kumimoji="1" lang="ja-JP" altLang="en-US" sz="1800" dirty="0"/>
              <a:t>承認</a:t>
            </a:r>
            <a:endParaRPr kumimoji="1" lang="en-US" altLang="ja-JP" sz="1800" dirty="0"/>
          </a:p>
          <a:p>
            <a:pPr marL="360000" indent="-360000">
              <a:lnSpc>
                <a:spcPct val="140000"/>
              </a:lnSpc>
              <a:spcAft>
                <a:spcPts val="0"/>
              </a:spcAft>
            </a:pPr>
            <a:r>
              <a:rPr lang="ja-JP" altLang="en-US" sz="1800" dirty="0"/>
              <a:t>代理承認</a:t>
            </a:r>
            <a:endParaRPr lang="en-US" altLang="ja-JP" sz="1800" dirty="0"/>
          </a:p>
          <a:p>
            <a:pPr marL="0" indent="0">
              <a:lnSpc>
                <a:spcPct val="140000"/>
              </a:lnSpc>
              <a:spcAft>
                <a:spcPts val="0"/>
              </a:spcAft>
              <a:buNone/>
            </a:pP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F3526F-16E2-A9A8-F3A8-BB05FA3E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372-6A5A-4399-8FC5-CCF396CD49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6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トップ画面（下）</a:t>
            </a:r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10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1822" y="1394849"/>
            <a:ext cx="3788618" cy="723997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自身が申請した伝票の一覧や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一次保存、差戻し伝票を確認できます。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0C3DF1E-B737-E607-37E4-605057960236}"/>
              </a:ext>
            </a:extLst>
          </p:cNvPr>
          <p:cNvSpPr txBox="1">
            <a:spLocks/>
          </p:cNvSpPr>
          <p:nvPr/>
        </p:nvSpPr>
        <p:spPr>
          <a:xfrm>
            <a:off x="8478426" y="1393309"/>
            <a:ext cx="4051126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承認者のみ表示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未承認の承認待ち伝票を確認できます。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CBF9E716-D5FB-AA0A-A884-6CDFC628FC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121"/>
          <a:stretch/>
        </p:blipFill>
        <p:spPr>
          <a:xfrm>
            <a:off x="495560" y="1394849"/>
            <a:ext cx="1952419" cy="2340000"/>
          </a:xfrm>
          <a:prstGeom prst="rect">
            <a:avLst/>
          </a:prstGeom>
          <a:ln>
            <a:solidFill>
              <a:srgbClr val="D2D2D2"/>
            </a:solidFill>
          </a:ln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AE30802-0E28-CC04-37B4-3EFD37D20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518" y="1393309"/>
            <a:ext cx="1944000" cy="1376230"/>
          </a:xfrm>
          <a:prstGeom prst="rect">
            <a:avLst/>
          </a:prstGeom>
          <a:ln>
            <a:solidFill>
              <a:srgbClr val="D2D2D2"/>
            </a:solidFill>
          </a:ln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F3EBF7A2-AB9C-F770-6779-549A411D83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295" b="46745"/>
          <a:stretch/>
        </p:blipFill>
        <p:spPr>
          <a:xfrm>
            <a:off x="6294447" y="3410695"/>
            <a:ext cx="1932758" cy="2232000"/>
          </a:xfrm>
          <a:prstGeom prst="rect">
            <a:avLst/>
          </a:prstGeom>
          <a:ln>
            <a:solidFill>
              <a:srgbClr val="D2D2D2"/>
            </a:solidFill>
          </a:ln>
        </p:spPr>
      </p:pic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EF4A0C38-190D-642C-483A-500FECCB8E34}"/>
              </a:ext>
            </a:extLst>
          </p:cNvPr>
          <p:cNvGrpSpPr/>
          <p:nvPr/>
        </p:nvGrpSpPr>
        <p:grpSpPr>
          <a:xfrm>
            <a:off x="456788" y="5176946"/>
            <a:ext cx="2179152" cy="230605"/>
            <a:chOff x="0" y="0"/>
            <a:chExt cx="6087718" cy="447261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B02F11A0-9122-0455-4CFE-88933A1F2B96}"/>
                </a:ext>
              </a:extLst>
            </p:cNvPr>
            <p:cNvGrpSpPr/>
            <p:nvPr/>
          </p:nvGrpSpPr>
          <p:grpSpPr>
            <a:xfrm>
              <a:off x="7307" y="42082"/>
              <a:ext cx="6045817" cy="297392"/>
              <a:chOff x="7307" y="40876"/>
              <a:chExt cx="6083818" cy="288000"/>
            </a:xfrm>
          </p:grpSpPr>
          <p:sp>
            <p:nvSpPr>
              <p:cNvPr id="45" name="フローチャート : 判断 193">
                <a:extLst>
                  <a:ext uri="{FF2B5EF4-FFF2-40B4-BE49-F238E27FC236}">
                    <a16:creationId xmlns:a16="http://schemas.microsoft.com/office/drawing/2014/main" id="{D444094E-189C-EFAD-000A-FA9EEFCAFF2B}"/>
                  </a:ext>
                </a:extLst>
              </p:cNvPr>
              <p:cNvSpPr/>
              <p:nvPr/>
            </p:nvSpPr>
            <p:spPr>
              <a:xfrm>
                <a:off x="2963977" y="59927"/>
                <a:ext cx="190502" cy="2628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1" name="フローチャート : 判断 189">
                <a:extLst>
                  <a:ext uri="{FF2B5EF4-FFF2-40B4-BE49-F238E27FC236}">
                    <a16:creationId xmlns:a16="http://schemas.microsoft.com/office/drawing/2014/main" id="{57361ADB-4D3B-41DE-4A5C-C4BAB6000732}"/>
                  </a:ext>
                </a:extLst>
              </p:cNvPr>
              <p:cNvSpPr/>
              <p:nvPr/>
            </p:nvSpPr>
            <p:spPr>
              <a:xfrm>
                <a:off x="5911125" y="40876"/>
                <a:ext cx="180000" cy="2880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2" name="フローチャート : 判断 190">
                <a:extLst>
                  <a:ext uri="{FF2B5EF4-FFF2-40B4-BE49-F238E27FC236}">
                    <a16:creationId xmlns:a16="http://schemas.microsoft.com/office/drawing/2014/main" id="{4141A04E-FF77-639E-1DCE-F5A764BF416C}"/>
                  </a:ext>
                </a:extLst>
              </p:cNvPr>
              <p:cNvSpPr/>
              <p:nvPr/>
            </p:nvSpPr>
            <p:spPr>
              <a:xfrm>
                <a:off x="7307" y="50401"/>
                <a:ext cx="190501" cy="2628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3A92E2B5-584E-32A0-9F73-1B37FB3AE7DA}"/>
                </a:ext>
              </a:extLst>
            </p:cNvPr>
            <p:cNvSpPr/>
            <p:nvPr/>
          </p:nvSpPr>
          <p:spPr>
            <a:xfrm>
              <a:off x="5963478" y="1"/>
              <a:ext cx="124240" cy="44726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6095D7BB-5EEF-A4D7-AEDF-8E60C679DDFF}"/>
                </a:ext>
              </a:extLst>
            </p:cNvPr>
            <p:cNvSpPr/>
            <p:nvPr/>
          </p:nvSpPr>
          <p:spPr>
            <a:xfrm>
              <a:off x="0" y="0"/>
              <a:ext cx="124240" cy="44726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F4AD12F5-AEF4-5062-64A0-FFE251740977}"/>
              </a:ext>
            </a:extLst>
          </p:cNvPr>
          <p:cNvGrpSpPr/>
          <p:nvPr/>
        </p:nvGrpSpPr>
        <p:grpSpPr>
          <a:xfrm>
            <a:off x="437547" y="3719895"/>
            <a:ext cx="2179152" cy="230605"/>
            <a:chOff x="0" y="0"/>
            <a:chExt cx="6087718" cy="447261"/>
          </a:xfrm>
        </p:grpSpPr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7D106809-D34D-42B5-AF02-B92AEAFABFC6}"/>
                </a:ext>
              </a:extLst>
            </p:cNvPr>
            <p:cNvGrpSpPr/>
            <p:nvPr/>
          </p:nvGrpSpPr>
          <p:grpSpPr>
            <a:xfrm>
              <a:off x="7307" y="42082"/>
              <a:ext cx="6045817" cy="297392"/>
              <a:chOff x="7307" y="40876"/>
              <a:chExt cx="6083818" cy="288000"/>
            </a:xfrm>
          </p:grpSpPr>
          <p:sp>
            <p:nvSpPr>
              <p:cNvPr id="55" name="フローチャート : 判断 193">
                <a:extLst>
                  <a:ext uri="{FF2B5EF4-FFF2-40B4-BE49-F238E27FC236}">
                    <a16:creationId xmlns:a16="http://schemas.microsoft.com/office/drawing/2014/main" id="{5CDC05CC-199D-465D-71FD-B71807FC34E2}"/>
                  </a:ext>
                </a:extLst>
              </p:cNvPr>
              <p:cNvSpPr/>
              <p:nvPr/>
            </p:nvSpPr>
            <p:spPr>
              <a:xfrm>
                <a:off x="2963977" y="59927"/>
                <a:ext cx="190502" cy="2628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51" name="フローチャート : 判断 189">
                <a:extLst>
                  <a:ext uri="{FF2B5EF4-FFF2-40B4-BE49-F238E27FC236}">
                    <a16:creationId xmlns:a16="http://schemas.microsoft.com/office/drawing/2014/main" id="{DA75D3B2-7D04-6C03-BAEA-E1DD5314534B}"/>
                  </a:ext>
                </a:extLst>
              </p:cNvPr>
              <p:cNvSpPr/>
              <p:nvPr/>
            </p:nvSpPr>
            <p:spPr>
              <a:xfrm>
                <a:off x="5911125" y="40876"/>
                <a:ext cx="180000" cy="2880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52" name="フローチャート : 判断 190">
                <a:extLst>
                  <a:ext uri="{FF2B5EF4-FFF2-40B4-BE49-F238E27FC236}">
                    <a16:creationId xmlns:a16="http://schemas.microsoft.com/office/drawing/2014/main" id="{9DE927B9-0ABD-EB5A-CED5-7FB15576C8F4}"/>
                  </a:ext>
                </a:extLst>
              </p:cNvPr>
              <p:cNvSpPr/>
              <p:nvPr/>
            </p:nvSpPr>
            <p:spPr>
              <a:xfrm>
                <a:off x="7307" y="50401"/>
                <a:ext cx="190501" cy="2628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0363675E-6D9F-402F-6826-8B86C77F51DA}"/>
                </a:ext>
              </a:extLst>
            </p:cNvPr>
            <p:cNvSpPr/>
            <p:nvPr/>
          </p:nvSpPr>
          <p:spPr>
            <a:xfrm>
              <a:off x="5963478" y="1"/>
              <a:ext cx="124240" cy="44726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DEB53933-75C8-FE6D-9186-274433A518E3}"/>
                </a:ext>
              </a:extLst>
            </p:cNvPr>
            <p:cNvSpPr/>
            <p:nvPr/>
          </p:nvSpPr>
          <p:spPr>
            <a:xfrm>
              <a:off x="0" y="0"/>
              <a:ext cx="124240" cy="44726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59" name="コンテンツ プレースホルダー 2">
            <a:extLst>
              <a:ext uri="{FF2B5EF4-FFF2-40B4-BE49-F238E27FC236}">
                <a16:creationId xmlns:a16="http://schemas.microsoft.com/office/drawing/2014/main" id="{1DCF1D52-5ADB-223A-059D-ECE6FA918C70}"/>
              </a:ext>
            </a:extLst>
          </p:cNvPr>
          <p:cNvSpPr txBox="1">
            <a:spLocks/>
          </p:cNvSpPr>
          <p:nvPr/>
        </p:nvSpPr>
        <p:spPr>
          <a:xfrm>
            <a:off x="8397978" y="3397302"/>
            <a:ext cx="4051126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承認者のみ表示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自身が承認した伝票を確認できます。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114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申請・精算（ヘッダ入力）</a:t>
            </a:r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11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613" y="2340157"/>
            <a:ext cx="3788618" cy="51222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ヘッダ項目　入力欄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0C3DF1E-B737-E607-37E4-605057960236}"/>
              </a:ext>
            </a:extLst>
          </p:cNvPr>
          <p:cNvSpPr txBox="1">
            <a:spLocks/>
          </p:cNvSpPr>
          <p:nvPr/>
        </p:nvSpPr>
        <p:spPr>
          <a:xfrm>
            <a:off x="5916613" y="3857857"/>
            <a:ext cx="5704991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明細項目　入力欄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「明細の追加」ボタンをタップすると明細の入力画面になります。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（次ページ参照）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コンテンツ プレースホルダー 2">
            <a:extLst>
              <a:ext uri="{FF2B5EF4-FFF2-40B4-BE49-F238E27FC236}">
                <a16:creationId xmlns:a16="http://schemas.microsoft.com/office/drawing/2014/main" id="{1DCF1D52-5ADB-223A-059D-ECE6FA918C70}"/>
              </a:ext>
            </a:extLst>
          </p:cNvPr>
          <p:cNvSpPr txBox="1">
            <a:spLocks/>
          </p:cNvSpPr>
          <p:nvPr/>
        </p:nvSpPr>
        <p:spPr>
          <a:xfrm>
            <a:off x="5916613" y="5610899"/>
            <a:ext cx="5577400" cy="6588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申請・一時保存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入力が完了したら「申請する」もしくは「一時保存」をタップします。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E9E27C5-FD70-8A0E-03BE-8836D80D7E3F}"/>
              </a:ext>
            </a:extLst>
          </p:cNvPr>
          <p:cNvGrpSpPr/>
          <p:nvPr/>
        </p:nvGrpSpPr>
        <p:grpSpPr>
          <a:xfrm>
            <a:off x="532121" y="1393309"/>
            <a:ext cx="2013805" cy="4849037"/>
            <a:chOff x="7446714" y="368300"/>
            <a:chExt cx="2628116" cy="6328236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FB7D437-DF3E-99F5-43CE-F7048FA24D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6714" y="368300"/>
              <a:ext cx="2628116" cy="6261100"/>
            </a:xfrm>
            <a:prstGeom prst="rect">
              <a:avLst/>
            </a:prstGeom>
            <a:ln>
              <a:solidFill>
                <a:srgbClr val="D2D2D2"/>
              </a:solidFill>
            </a:ln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260C5B5F-EBE6-5D0C-4472-E3FDFF466EE1}"/>
                </a:ext>
              </a:extLst>
            </p:cNvPr>
            <p:cNvSpPr/>
            <p:nvPr/>
          </p:nvSpPr>
          <p:spPr>
            <a:xfrm>
              <a:off x="7446714" y="1414959"/>
              <a:ext cx="2628116" cy="2083891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4C4948"/>
                </a:solidFill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64A69757-2678-1FDE-C1CC-A2468E435885}"/>
                </a:ext>
              </a:extLst>
            </p:cNvPr>
            <p:cNvSpPr/>
            <p:nvPr/>
          </p:nvSpPr>
          <p:spPr>
            <a:xfrm>
              <a:off x="7446714" y="3565985"/>
              <a:ext cx="2628116" cy="1127935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4C4948"/>
                </a:solidFill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AD0FA71-854E-C321-C9D7-4A24E46F4FF9}"/>
                </a:ext>
              </a:extLst>
            </p:cNvPr>
            <p:cNvSpPr/>
            <p:nvPr/>
          </p:nvSpPr>
          <p:spPr>
            <a:xfrm>
              <a:off x="7446714" y="5836662"/>
              <a:ext cx="2628116" cy="859874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4C4948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70BF35D-047E-278A-6003-C21865B8FBD9}"/>
              </a:ext>
            </a:extLst>
          </p:cNvPr>
          <p:cNvGrpSpPr/>
          <p:nvPr/>
        </p:nvGrpSpPr>
        <p:grpSpPr>
          <a:xfrm>
            <a:off x="2545926" y="2243750"/>
            <a:ext cx="962962" cy="436710"/>
            <a:chOff x="3484464" y="1272953"/>
            <a:chExt cx="962962" cy="436710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5A125E81-A517-BC5F-E606-C769E29B722B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コンテンツ プレースホルダー 2">
              <a:extLst>
                <a:ext uri="{FF2B5EF4-FFF2-40B4-BE49-F238E27FC236}">
                  <a16:creationId xmlns:a16="http://schemas.microsoft.com/office/drawing/2014/main" id="{2E4753AD-9D8F-C73A-12DA-1D4721361E9D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1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6F3E9F0-D665-3265-BDD2-1C3D87C4929F}"/>
              </a:ext>
            </a:extLst>
          </p:cNvPr>
          <p:cNvGrpSpPr/>
          <p:nvPr/>
        </p:nvGrpSpPr>
        <p:grpSpPr>
          <a:xfrm>
            <a:off x="2525170" y="3762160"/>
            <a:ext cx="962962" cy="436710"/>
            <a:chOff x="3484464" y="1272953"/>
            <a:chExt cx="962962" cy="436710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F9649AC0-DDA0-EE9A-89F9-916A6BEF739D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コンテンツ プレースホルダー 2">
              <a:extLst>
                <a:ext uri="{FF2B5EF4-FFF2-40B4-BE49-F238E27FC236}">
                  <a16:creationId xmlns:a16="http://schemas.microsoft.com/office/drawing/2014/main" id="{75542FED-EF64-0C96-BBF2-11E941056DE1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2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0D84FB7E-A9EF-3EDF-63CA-0BE0D2797FFA}"/>
              </a:ext>
            </a:extLst>
          </p:cNvPr>
          <p:cNvGrpSpPr/>
          <p:nvPr/>
        </p:nvGrpSpPr>
        <p:grpSpPr>
          <a:xfrm>
            <a:off x="2545926" y="5522328"/>
            <a:ext cx="962962" cy="436710"/>
            <a:chOff x="3484464" y="1272953"/>
            <a:chExt cx="962962" cy="436710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D8CF9CE-06D8-8C99-F69F-7FF9B668D4E3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コンテンツ プレースホルダー 2">
              <a:extLst>
                <a:ext uri="{FF2B5EF4-FFF2-40B4-BE49-F238E27FC236}">
                  <a16:creationId xmlns:a16="http://schemas.microsoft.com/office/drawing/2014/main" id="{93621946-40A1-9AF6-05F0-E9B268CCB560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5012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申請・精算（明細入力）</a:t>
            </a:r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12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613" y="2332908"/>
            <a:ext cx="5803721" cy="95514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※【IC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カードオプションをご利用の場合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0" indent="0">
              <a:buNone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カード取り込み」ボタンが表示され、　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取り込んだ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カードの利用明細を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呼び出せます。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0C3DF1E-B737-E607-37E4-605057960236}"/>
              </a:ext>
            </a:extLst>
          </p:cNvPr>
          <p:cNvSpPr txBox="1">
            <a:spLocks/>
          </p:cNvSpPr>
          <p:nvPr/>
        </p:nvSpPr>
        <p:spPr>
          <a:xfrm>
            <a:off x="5908853" y="3714705"/>
            <a:ext cx="4051126" cy="79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明細項目　入力欄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乗換案内も利用できます。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コンテンツ プレースホルダー 2">
            <a:extLst>
              <a:ext uri="{FF2B5EF4-FFF2-40B4-BE49-F238E27FC236}">
                <a16:creationId xmlns:a16="http://schemas.microsoft.com/office/drawing/2014/main" id="{1DCF1D52-5ADB-223A-059D-ECE6FA918C70}"/>
              </a:ext>
            </a:extLst>
          </p:cNvPr>
          <p:cNvSpPr txBox="1">
            <a:spLocks/>
          </p:cNvSpPr>
          <p:nvPr/>
        </p:nvSpPr>
        <p:spPr>
          <a:xfrm>
            <a:off x="5908853" y="5481451"/>
            <a:ext cx="5635061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追加する・連続追加する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入力が完了したら「追加する」もしくは「連続追加する」をタップします。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AD5DA3E-3E63-E84F-635F-FEF19C2709F9}"/>
              </a:ext>
            </a:extLst>
          </p:cNvPr>
          <p:cNvGrpSpPr/>
          <p:nvPr/>
        </p:nvGrpSpPr>
        <p:grpSpPr>
          <a:xfrm>
            <a:off x="479425" y="1424491"/>
            <a:ext cx="2576596" cy="4800689"/>
            <a:chOff x="7188361" y="674912"/>
            <a:chExt cx="2908300" cy="5418717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09169D91-181F-46E6-C05F-08AD91E728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87179"/>
            <a:stretch/>
          </p:blipFill>
          <p:spPr>
            <a:xfrm>
              <a:off x="7297742" y="674912"/>
              <a:ext cx="2689538" cy="589404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6E18838C-C0CE-84EA-1418-9A26EADC51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0281"/>
            <a:stretch/>
          </p:blipFill>
          <p:spPr>
            <a:xfrm>
              <a:off x="7297742" y="1273026"/>
              <a:ext cx="2689538" cy="3664731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0DFFEE8-B778-BB4F-12AA-A74DDA421D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39373"/>
            <a:stretch/>
          </p:blipFill>
          <p:spPr>
            <a:xfrm>
              <a:off x="7332532" y="5235614"/>
              <a:ext cx="2666608" cy="858015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D0C72921-E2B4-B2CC-4A34-73C1FEC95A13}"/>
                </a:ext>
              </a:extLst>
            </p:cNvPr>
            <p:cNvGrpSpPr/>
            <p:nvPr/>
          </p:nvGrpSpPr>
          <p:grpSpPr>
            <a:xfrm>
              <a:off x="7188361" y="4937757"/>
              <a:ext cx="2908300" cy="348855"/>
              <a:chOff x="0" y="0"/>
              <a:chExt cx="6087718" cy="447261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0FC76B8B-6849-5196-7D19-4ED87B8EAFE2}"/>
                  </a:ext>
                </a:extLst>
              </p:cNvPr>
              <p:cNvGrpSpPr/>
              <p:nvPr/>
            </p:nvGrpSpPr>
            <p:grpSpPr>
              <a:xfrm>
                <a:off x="7307" y="3897"/>
                <a:ext cx="6045817" cy="370282"/>
                <a:chOff x="7307" y="3897"/>
                <a:chExt cx="6083818" cy="358588"/>
              </a:xfrm>
            </p:grpSpPr>
            <p:grpSp>
              <p:nvGrpSpPr>
                <p:cNvPr id="18" name="グループ化 17">
                  <a:extLst>
                    <a:ext uri="{FF2B5EF4-FFF2-40B4-BE49-F238E27FC236}">
                      <a16:creationId xmlns:a16="http://schemas.microsoft.com/office/drawing/2014/main" id="{21DFA676-2DAB-C497-8E71-21F464B21CD1}"/>
                    </a:ext>
                  </a:extLst>
                </p:cNvPr>
                <p:cNvGrpSpPr/>
                <p:nvPr/>
              </p:nvGrpSpPr>
              <p:grpSpPr>
                <a:xfrm>
                  <a:off x="106478" y="3897"/>
                  <a:ext cx="5894295" cy="358588"/>
                  <a:chOff x="106478" y="3897"/>
                  <a:chExt cx="5894295" cy="358588"/>
                </a:xfrm>
              </p:grpSpPr>
              <p:sp>
                <p:nvSpPr>
                  <p:cNvPr id="21" name="小波 20">
                    <a:extLst>
                      <a:ext uri="{FF2B5EF4-FFF2-40B4-BE49-F238E27FC236}">
                        <a16:creationId xmlns:a16="http://schemas.microsoft.com/office/drawing/2014/main" id="{4731C9D7-96B0-8C5A-42E8-A47CC2BCF849}"/>
                      </a:ext>
                    </a:extLst>
                  </p:cNvPr>
                  <p:cNvSpPr/>
                  <p:nvPr/>
                </p:nvSpPr>
                <p:spPr>
                  <a:xfrm>
                    <a:off x="106478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solidFill>
                        <a:srgbClr val="4C4948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2" name="小波 21">
                    <a:extLst>
                      <a:ext uri="{FF2B5EF4-FFF2-40B4-BE49-F238E27FC236}">
                        <a16:creationId xmlns:a16="http://schemas.microsoft.com/office/drawing/2014/main" id="{BF4DF63C-2970-1042-B8B0-8C6E707D4571}"/>
                      </a:ext>
                    </a:extLst>
                  </p:cNvPr>
                  <p:cNvSpPr/>
                  <p:nvPr/>
                </p:nvSpPr>
                <p:spPr>
                  <a:xfrm>
                    <a:off x="3053626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solidFill>
                        <a:srgbClr val="4C4948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3" name="フローチャート : 判断 193">
                    <a:extLst>
                      <a:ext uri="{FF2B5EF4-FFF2-40B4-BE49-F238E27FC236}">
                        <a16:creationId xmlns:a16="http://schemas.microsoft.com/office/drawing/2014/main" id="{B472CAD1-B5D4-2127-977D-16AAB202ED87}"/>
                      </a:ext>
                    </a:extLst>
                  </p:cNvPr>
                  <p:cNvSpPr/>
                  <p:nvPr/>
                </p:nvSpPr>
                <p:spPr>
                  <a:xfrm>
                    <a:off x="2963978" y="59927"/>
                    <a:ext cx="190501" cy="262800"/>
                  </a:xfrm>
                  <a:prstGeom prst="flowChartDecision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solidFill>
                        <a:srgbClr val="4C4948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sp>
              <p:nvSpPr>
                <p:cNvPr id="19" name="フローチャート : 判断 189">
                  <a:extLst>
                    <a:ext uri="{FF2B5EF4-FFF2-40B4-BE49-F238E27FC236}">
                      <a16:creationId xmlns:a16="http://schemas.microsoft.com/office/drawing/2014/main" id="{A7BA8FC0-46DB-C522-4F77-7B65BEEE67D2}"/>
                    </a:ext>
                  </a:extLst>
                </p:cNvPr>
                <p:cNvSpPr/>
                <p:nvPr/>
              </p:nvSpPr>
              <p:spPr>
                <a:xfrm>
                  <a:off x="5911125" y="40876"/>
                  <a:ext cx="180000" cy="2880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solidFill>
                      <a:srgbClr val="4C4948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0" name="フローチャート : 判断 190">
                  <a:extLst>
                    <a:ext uri="{FF2B5EF4-FFF2-40B4-BE49-F238E27FC236}">
                      <a16:creationId xmlns:a16="http://schemas.microsoft.com/office/drawing/2014/main" id="{AF6446AB-F177-3D45-D0F2-0568DB2B421F}"/>
                    </a:ext>
                  </a:extLst>
                </p:cNvPr>
                <p:cNvSpPr/>
                <p:nvPr/>
              </p:nvSpPr>
              <p:spPr>
                <a:xfrm>
                  <a:off x="7307" y="50401"/>
                  <a:ext cx="190501" cy="2628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solidFill>
                      <a:srgbClr val="4C4948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0E7FB40E-DB76-BA2F-18A2-214E61A06DD3}"/>
                  </a:ext>
                </a:extLst>
              </p:cNvPr>
              <p:cNvSpPr/>
              <p:nvPr/>
            </p:nvSpPr>
            <p:spPr>
              <a:xfrm>
                <a:off x="5963478" y="1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rgbClr val="4C4948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14E975AE-9E59-5ADF-87E3-AD3D1C57B9CB}"/>
                  </a:ext>
                </a:extLst>
              </p:cNvPr>
              <p:cNvSpPr/>
              <p:nvPr/>
            </p:nvSpPr>
            <p:spPr>
              <a:xfrm>
                <a:off x="0" y="0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rgbClr val="4C4948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0A36243B-4531-3FC8-3AAF-32FD955AC156}"/>
                </a:ext>
              </a:extLst>
            </p:cNvPr>
            <p:cNvSpPr/>
            <p:nvPr/>
          </p:nvSpPr>
          <p:spPr>
            <a:xfrm>
              <a:off x="7320526" y="1258254"/>
              <a:ext cx="2674154" cy="3561659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4C4948"/>
                </a:solidFill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9AB8F75-D394-A008-B629-8D687B1132B4}"/>
                </a:ext>
              </a:extLst>
            </p:cNvPr>
            <p:cNvSpPr/>
            <p:nvPr/>
          </p:nvSpPr>
          <p:spPr>
            <a:xfrm>
              <a:off x="7362791" y="5281843"/>
              <a:ext cx="2589624" cy="769166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4C4948"/>
                </a:solidFill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A312880-8CF1-937A-1F3D-E5900CBCB275}"/>
              </a:ext>
            </a:extLst>
          </p:cNvPr>
          <p:cNvGrpSpPr/>
          <p:nvPr/>
        </p:nvGrpSpPr>
        <p:grpSpPr>
          <a:xfrm>
            <a:off x="5930951" y="1376434"/>
            <a:ext cx="2178663" cy="773714"/>
            <a:chOff x="525527" y="2451784"/>
            <a:chExt cx="2689538" cy="955142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0A5CD430-F793-53F6-B06D-E7E06B141A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79223"/>
            <a:stretch/>
          </p:blipFill>
          <p:spPr>
            <a:xfrm>
              <a:off x="525527" y="2451784"/>
              <a:ext cx="2689538" cy="955142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8E7CBFA-D206-576E-4736-0CB55BEE25F4}"/>
                </a:ext>
              </a:extLst>
            </p:cNvPr>
            <p:cNvSpPr/>
            <p:nvPr/>
          </p:nvSpPr>
          <p:spPr>
            <a:xfrm>
              <a:off x="531375" y="3034604"/>
              <a:ext cx="1338921" cy="290374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4C4948"/>
                </a:solidFill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D7AC7BD5-7358-ACB5-FC7F-21C6E3798674}"/>
              </a:ext>
            </a:extLst>
          </p:cNvPr>
          <p:cNvGrpSpPr/>
          <p:nvPr/>
        </p:nvGrpSpPr>
        <p:grpSpPr>
          <a:xfrm>
            <a:off x="2979301" y="3630274"/>
            <a:ext cx="962962" cy="436710"/>
            <a:chOff x="3484464" y="1272953"/>
            <a:chExt cx="962962" cy="436710"/>
          </a:xfrm>
        </p:grpSpPr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EA127A85-2E79-2FA3-1411-91F592C69CA1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コンテンツ プレースホルダー 2">
              <a:extLst>
                <a:ext uri="{FF2B5EF4-FFF2-40B4-BE49-F238E27FC236}">
                  <a16:creationId xmlns:a16="http://schemas.microsoft.com/office/drawing/2014/main" id="{C433FD4E-826A-4030-56CF-E4277DD857FA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1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E40B65D-EDFD-14A5-6043-61361393EC17}"/>
              </a:ext>
            </a:extLst>
          </p:cNvPr>
          <p:cNvGrpSpPr/>
          <p:nvPr/>
        </p:nvGrpSpPr>
        <p:grpSpPr>
          <a:xfrm>
            <a:off x="2964963" y="5424539"/>
            <a:ext cx="962962" cy="436710"/>
            <a:chOff x="3484464" y="1272953"/>
            <a:chExt cx="962962" cy="436710"/>
          </a:xfrm>
        </p:grpSpPr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9D1AC238-7A24-C8EA-B3EA-415AA5B6DDDC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コンテンツ プレースホルダー 2">
              <a:extLst>
                <a:ext uri="{FF2B5EF4-FFF2-40B4-BE49-F238E27FC236}">
                  <a16:creationId xmlns:a16="http://schemas.microsoft.com/office/drawing/2014/main" id="{1E3EB0D4-EE16-3AAD-C4AA-81776506F5B2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1639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代理申請</a:t>
            </a:r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13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0755" y="1406392"/>
            <a:ext cx="6655301" cy="194435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申請画面ヘッダの「申請者」虫眼鏡マークをタップすると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あらかじめ設定されている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「代理申請者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入力のみ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」「代理申請者」の一覧が表示されます。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代理申請したいユーザを選択してください。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以降の操作は通常の申請と同様です。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3BE1E03-3C38-7C11-4288-0411FF559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653" y="1397462"/>
            <a:ext cx="2326937" cy="1456245"/>
          </a:xfrm>
          <a:prstGeom prst="rect">
            <a:avLst/>
          </a:prstGeom>
          <a:ln>
            <a:solidFill>
              <a:srgbClr val="D2D2D2"/>
            </a:solidFill>
          </a:ln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29A98E5-C3F1-A693-3A19-C0BEAFA451D5}"/>
              </a:ext>
            </a:extLst>
          </p:cNvPr>
          <p:cNvGrpSpPr/>
          <p:nvPr/>
        </p:nvGrpSpPr>
        <p:grpSpPr>
          <a:xfrm>
            <a:off x="529886" y="1413767"/>
            <a:ext cx="2509293" cy="3326675"/>
            <a:chOff x="7431205" y="1324087"/>
            <a:chExt cx="3403413" cy="4512048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DE58336-0181-C17C-0129-72813F155D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4352"/>
            <a:stretch/>
          </p:blipFill>
          <p:spPr>
            <a:xfrm>
              <a:off x="7431205" y="1324087"/>
              <a:ext cx="3403413" cy="4512048"/>
            </a:xfrm>
            <a:prstGeom prst="rect">
              <a:avLst/>
            </a:prstGeom>
            <a:ln>
              <a:solidFill>
                <a:srgbClr val="D2D2D2"/>
              </a:solidFill>
            </a:ln>
          </p:spPr>
        </p:pic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E6B72C15-601F-E6B7-E116-CCA697D254BE}"/>
                </a:ext>
              </a:extLst>
            </p:cNvPr>
            <p:cNvSpPr/>
            <p:nvPr/>
          </p:nvSpPr>
          <p:spPr>
            <a:xfrm>
              <a:off x="10156193" y="2850289"/>
              <a:ext cx="678425" cy="398206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FB0B684-9EA4-5CF3-39DD-B6C7B68FDA31}"/>
                </a:ext>
              </a:extLst>
            </p:cNvPr>
            <p:cNvSpPr/>
            <p:nvPr/>
          </p:nvSpPr>
          <p:spPr>
            <a:xfrm>
              <a:off x="7431205" y="2656434"/>
              <a:ext cx="809648" cy="232722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16" name="Google Shape;266;p7">
            <a:extLst>
              <a:ext uri="{FF2B5EF4-FFF2-40B4-BE49-F238E27FC236}">
                <a16:creationId xmlns:a16="http://schemas.microsoft.com/office/drawing/2014/main" id="{5DE803EF-8213-4175-957F-3AFAC83821D0}"/>
              </a:ext>
            </a:extLst>
          </p:cNvPr>
          <p:cNvCxnSpPr>
            <a:cxnSpLocks/>
          </p:cNvCxnSpPr>
          <p:nvPr/>
        </p:nvCxnSpPr>
        <p:spPr>
          <a:xfrm>
            <a:off x="3039179" y="2704512"/>
            <a:ext cx="509845" cy="0"/>
          </a:xfrm>
          <a:prstGeom prst="straightConnector1">
            <a:avLst/>
          </a:prstGeom>
          <a:noFill/>
          <a:ln w="12700" cap="flat" cmpd="sng">
            <a:solidFill>
              <a:schemeClr val="tx2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07395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承認</a:t>
            </a:r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14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613" y="2547348"/>
            <a:ext cx="5894294" cy="1008249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1400" b="1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伝票</a:t>
            </a:r>
            <a:endParaRPr lang="en-US" altLang="ja-JP" sz="1400" b="1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チェックボックスにチェックを入れて、</a:t>
            </a:r>
            <a:endParaRPr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「承認する」もしくは「差し戻す」をタップします。</a:t>
            </a:r>
            <a:endParaRPr lang="en-US" altLang="ja-JP" sz="1600" dirty="0">
              <a:solidFill>
                <a:srgbClr val="4C494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0C3DF1E-B737-E607-37E4-605057960236}"/>
              </a:ext>
            </a:extLst>
          </p:cNvPr>
          <p:cNvSpPr txBox="1">
            <a:spLocks/>
          </p:cNvSpPr>
          <p:nvPr/>
        </p:nvSpPr>
        <p:spPr>
          <a:xfrm>
            <a:off x="5916613" y="4227328"/>
            <a:ext cx="6191341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1400" b="1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＞マーク</a:t>
            </a:r>
            <a:endParaRPr kumimoji="1" lang="en-US" altLang="ja-JP" sz="1400" b="1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タップすると</a:t>
            </a: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伝票内容の詳細を確認できます。</a:t>
            </a:r>
            <a:endParaRPr kumimoji="1"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8F9A95B-F510-B45B-7017-2A549F20F355}"/>
              </a:ext>
            </a:extLst>
          </p:cNvPr>
          <p:cNvGrpSpPr/>
          <p:nvPr/>
        </p:nvGrpSpPr>
        <p:grpSpPr>
          <a:xfrm>
            <a:off x="479425" y="1412078"/>
            <a:ext cx="2992409" cy="4873254"/>
            <a:chOff x="7652101" y="1319951"/>
            <a:chExt cx="3162300" cy="5149928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A08CBECE-6119-4FDB-85C0-7ED20C33F125}"/>
                </a:ext>
              </a:extLst>
            </p:cNvPr>
            <p:cNvGrpSpPr/>
            <p:nvPr/>
          </p:nvGrpSpPr>
          <p:grpSpPr>
            <a:xfrm>
              <a:off x="7859114" y="6240992"/>
              <a:ext cx="2873648" cy="228887"/>
              <a:chOff x="0" y="0"/>
              <a:chExt cx="6087718" cy="447261"/>
            </a:xfrm>
          </p:grpSpPr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6D4C5B99-734F-36AE-A07C-695BDC4192B7}"/>
                  </a:ext>
                </a:extLst>
              </p:cNvPr>
              <p:cNvGrpSpPr/>
              <p:nvPr/>
            </p:nvGrpSpPr>
            <p:grpSpPr>
              <a:xfrm>
                <a:off x="7307" y="3897"/>
                <a:ext cx="6045817" cy="370282"/>
                <a:chOff x="7307" y="3897"/>
                <a:chExt cx="6083818" cy="358588"/>
              </a:xfrm>
            </p:grpSpPr>
            <p:grpSp>
              <p:nvGrpSpPr>
                <p:cNvPr id="21" name="グループ化 20">
                  <a:extLst>
                    <a:ext uri="{FF2B5EF4-FFF2-40B4-BE49-F238E27FC236}">
                      <a16:creationId xmlns:a16="http://schemas.microsoft.com/office/drawing/2014/main" id="{CAF9135C-2C8E-5B51-7361-3FC52AB0BAD5}"/>
                    </a:ext>
                  </a:extLst>
                </p:cNvPr>
                <p:cNvGrpSpPr/>
                <p:nvPr/>
              </p:nvGrpSpPr>
              <p:grpSpPr>
                <a:xfrm>
                  <a:off x="106478" y="3897"/>
                  <a:ext cx="5894295" cy="358588"/>
                  <a:chOff x="106478" y="3897"/>
                  <a:chExt cx="5894295" cy="358588"/>
                </a:xfrm>
              </p:grpSpPr>
              <p:sp>
                <p:nvSpPr>
                  <p:cNvPr id="24" name="小波 23">
                    <a:extLst>
                      <a:ext uri="{FF2B5EF4-FFF2-40B4-BE49-F238E27FC236}">
                        <a16:creationId xmlns:a16="http://schemas.microsoft.com/office/drawing/2014/main" id="{8D97E272-56D1-40FE-7AC6-0D63928F8E59}"/>
                      </a:ext>
                    </a:extLst>
                  </p:cNvPr>
                  <p:cNvSpPr/>
                  <p:nvPr/>
                </p:nvSpPr>
                <p:spPr>
                  <a:xfrm>
                    <a:off x="106478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5" name="小波 24">
                    <a:extLst>
                      <a:ext uri="{FF2B5EF4-FFF2-40B4-BE49-F238E27FC236}">
                        <a16:creationId xmlns:a16="http://schemas.microsoft.com/office/drawing/2014/main" id="{F91A482E-0A75-37E5-E2E6-EE49636CB861}"/>
                      </a:ext>
                    </a:extLst>
                  </p:cNvPr>
                  <p:cNvSpPr/>
                  <p:nvPr/>
                </p:nvSpPr>
                <p:spPr>
                  <a:xfrm>
                    <a:off x="3053626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6" name="フローチャート : 判断 193">
                    <a:extLst>
                      <a:ext uri="{FF2B5EF4-FFF2-40B4-BE49-F238E27FC236}">
                        <a16:creationId xmlns:a16="http://schemas.microsoft.com/office/drawing/2014/main" id="{C17ADAA9-7200-C12C-79F5-DD10524EAC6C}"/>
                      </a:ext>
                    </a:extLst>
                  </p:cNvPr>
                  <p:cNvSpPr/>
                  <p:nvPr/>
                </p:nvSpPr>
                <p:spPr>
                  <a:xfrm>
                    <a:off x="2963978" y="59927"/>
                    <a:ext cx="190501" cy="262800"/>
                  </a:xfrm>
                  <a:prstGeom prst="flowChartDecision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sp>
              <p:nvSpPr>
                <p:cNvPr id="22" name="フローチャート : 判断 189">
                  <a:extLst>
                    <a:ext uri="{FF2B5EF4-FFF2-40B4-BE49-F238E27FC236}">
                      <a16:creationId xmlns:a16="http://schemas.microsoft.com/office/drawing/2014/main" id="{1C517A85-CCB6-C469-451A-9E1167245DE3}"/>
                    </a:ext>
                  </a:extLst>
                </p:cNvPr>
                <p:cNvSpPr/>
                <p:nvPr/>
              </p:nvSpPr>
              <p:spPr>
                <a:xfrm>
                  <a:off x="5911125" y="40876"/>
                  <a:ext cx="180000" cy="2880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3" name="フローチャート : 判断 190">
                  <a:extLst>
                    <a:ext uri="{FF2B5EF4-FFF2-40B4-BE49-F238E27FC236}">
                      <a16:creationId xmlns:a16="http://schemas.microsoft.com/office/drawing/2014/main" id="{37E070C3-9D48-FB35-34D1-046807AEE8B9}"/>
                    </a:ext>
                  </a:extLst>
                </p:cNvPr>
                <p:cNvSpPr/>
                <p:nvPr/>
              </p:nvSpPr>
              <p:spPr>
                <a:xfrm>
                  <a:off x="7307" y="50401"/>
                  <a:ext cx="190501" cy="2628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47408006-E225-D19A-405A-AC873977946F}"/>
                  </a:ext>
                </a:extLst>
              </p:cNvPr>
              <p:cNvSpPr/>
              <p:nvPr/>
            </p:nvSpPr>
            <p:spPr>
              <a:xfrm>
                <a:off x="5963478" y="1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370ADC94-F8AC-231C-CE03-B4BF6F7AD7C3}"/>
                  </a:ext>
                </a:extLst>
              </p:cNvPr>
              <p:cNvSpPr/>
              <p:nvPr/>
            </p:nvSpPr>
            <p:spPr>
              <a:xfrm>
                <a:off x="0" y="0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B049D1EA-E864-7F4B-B714-3513872D72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52101" y="1319951"/>
              <a:ext cx="3162300" cy="4924425"/>
            </a:xfrm>
            <a:prstGeom prst="rect">
              <a:avLst/>
            </a:prstGeom>
            <a:ln>
              <a:solidFill>
                <a:srgbClr val="D2D2D2"/>
              </a:solidFill>
            </a:ln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83BA3B27-8EB6-DE63-3CE5-B3D34EA8E76B}"/>
                </a:ext>
              </a:extLst>
            </p:cNvPr>
            <p:cNvSpPr/>
            <p:nvPr/>
          </p:nvSpPr>
          <p:spPr>
            <a:xfrm>
              <a:off x="7652101" y="2399800"/>
              <a:ext cx="3162300" cy="2651169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66917F7C-F5F0-60EB-D7A3-E0AF99D2823A}"/>
                </a:ext>
              </a:extLst>
            </p:cNvPr>
            <p:cNvSpPr/>
            <p:nvPr/>
          </p:nvSpPr>
          <p:spPr>
            <a:xfrm>
              <a:off x="10464035" y="2922374"/>
              <a:ext cx="350366" cy="1728003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B9A89C2-13E8-C490-0EF1-E306E335A7B3}"/>
              </a:ext>
            </a:extLst>
          </p:cNvPr>
          <p:cNvGrpSpPr/>
          <p:nvPr/>
        </p:nvGrpSpPr>
        <p:grpSpPr>
          <a:xfrm>
            <a:off x="3471834" y="2433913"/>
            <a:ext cx="962962" cy="436710"/>
            <a:chOff x="3484464" y="1272953"/>
            <a:chExt cx="962962" cy="436710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827CBCA9-75AA-A8D1-8296-61B50756CCA0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コンテンツ プレースホルダー 2">
              <a:extLst>
                <a:ext uri="{FF2B5EF4-FFF2-40B4-BE49-F238E27FC236}">
                  <a16:creationId xmlns:a16="http://schemas.microsoft.com/office/drawing/2014/main" id="{531BB10E-BF0A-C074-4573-F667D347A14B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solidFill>
                    <a:srgbClr val="4C4948"/>
                  </a:solidFill>
                  <a:latin typeface="+mj-ea"/>
                  <a:ea typeface="+mj-ea"/>
                </a:rPr>
                <a:t>1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15F8836-A5F8-589B-F460-64074D2770BF}"/>
              </a:ext>
            </a:extLst>
          </p:cNvPr>
          <p:cNvGrpSpPr/>
          <p:nvPr/>
        </p:nvGrpSpPr>
        <p:grpSpPr>
          <a:xfrm>
            <a:off x="3471834" y="4098051"/>
            <a:ext cx="962962" cy="436710"/>
            <a:chOff x="3484464" y="1272953"/>
            <a:chExt cx="962962" cy="436710"/>
          </a:xfrm>
        </p:grpSpPr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F6D190B5-0E3F-1788-5365-B8E48C7E72A4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コンテンツ プレースホルダー 2">
              <a:extLst>
                <a:ext uri="{FF2B5EF4-FFF2-40B4-BE49-F238E27FC236}">
                  <a16:creationId xmlns:a16="http://schemas.microsoft.com/office/drawing/2014/main" id="{7C4A3237-1BBC-2249-D8DC-8DB0CDC652FA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solidFill>
                    <a:srgbClr val="4C4948"/>
                  </a:solidFill>
                  <a:latin typeface="+mj-ea"/>
                  <a:ea typeface="+mj-ea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7490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代理承認</a:t>
            </a:r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15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613" y="3210750"/>
            <a:ext cx="5616575" cy="19731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自身が代理承認者に設定されている伝票がある場合は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トップ画面に「代理承認待ち」として表示されます。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タップすると代理承認対象の伝票が表示されます。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以降の操作は通常の承認と同様です。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DC173BE-7E28-6A94-1B5B-CF4D673D16DB}"/>
              </a:ext>
            </a:extLst>
          </p:cNvPr>
          <p:cNvGrpSpPr/>
          <p:nvPr/>
        </p:nvGrpSpPr>
        <p:grpSpPr>
          <a:xfrm>
            <a:off x="479425" y="1482664"/>
            <a:ext cx="4062065" cy="4706046"/>
            <a:chOff x="7135421" y="1394043"/>
            <a:chExt cx="4062065" cy="4706046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950DE7BE-870A-D554-8B14-97C856162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81916" y="1510256"/>
              <a:ext cx="3598608" cy="4400798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95757AB2-76ED-494F-52B2-3F4BD24504B7}"/>
                </a:ext>
              </a:extLst>
            </p:cNvPr>
            <p:cNvGrpSpPr/>
            <p:nvPr/>
          </p:nvGrpSpPr>
          <p:grpSpPr>
            <a:xfrm>
              <a:off x="7164953" y="5878549"/>
              <a:ext cx="4032533" cy="221540"/>
              <a:chOff x="0" y="0"/>
              <a:chExt cx="6087718" cy="447261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6117CB25-883C-497E-FBAA-DF4A4C9B7808}"/>
                  </a:ext>
                </a:extLst>
              </p:cNvPr>
              <p:cNvGrpSpPr/>
              <p:nvPr/>
            </p:nvGrpSpPr>
            <p:grpSpPr>
              <a:xfrm>
                <a:off x="7307" y="3897"/>
                <a:ext cx="6045817" cy="370282"/>
                <a:chOff x="7307" y="3897"/>
                <a:chExt cx="6083818" cy="358588"/>
              </a:xfrm>
            </p:grpSpPr>
            <p:grpSp>
              <p:nvGrpSpPr>
                <p:cNvPr id="16" name="グループ化 15">
                  <a:extLst>
                    <a:ext uri="{FF2B5EF4-FFF2-40B4-BE49-F238E27FC236}">
                      <a16:creationId xmlns:a16="http://schemas.microsoft.com/office/drawing/2014/main" id="{353655C3-46FA-4FEA-3F92-5590B174FF5E}"/>
                    </a:ext>
                  </a:extLst>
                </p:cNvPr>
                <p:cNvGrpSpPr/>
                <p:nvPr/>
              </p:nvGrpSpPr>
              <p:grpSpPr>
                <a:xfrm>
                  <a:off x="106478" y="3897"/>
                  <a:ext cx="5894295" cy="358588"/>
                  <a:chOff x="106478" y="3897"/>
                  <a:chExt cx="5894295" cy="358588"/>
                </a:xfrm>
              </p:grpSpPr>
              <p:sp>
                <p:nvSpPr>
                  <p:cNvPr id="29" name="小波 28">
                    <a:extLst>
                      <a:ext uri="{FF2B5EF4-FFF2-40B4-BE49-F238E27FC236}">
                        <a16:creationId xmlns:a16="http://schemas.microsoft.com/office/drawing/2014/main" id="{D9BBCA66-EB17-99C3-E621-D4674258E2CF}"/>
                      </a:ext>
                    </a:extLst>
                  </p:cNvPr>
                  <p:cNvSpPr/>
                  <p:nvPr/>
                </p:nvSpPr>
                <p:spPr>
                  <a:xfrm>
                    <a:off x="106478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30" name="小波 29">
                    <a:extLst>
                      <a:ext uri="{FF2B5EF4-FFF2-40B4-BE49-F238E27FC236}">
                        <a16:creationId xmlns:a16="http://schemas.microsoft.com/office/drawing/2014/main" id="{1EF6BD77-4C71-C93D-DCEA-F304E79CC465}"/>
                      </a:ext>
                    </a:extLst>
                  </p:cNvPr>
                  <p:cNvSpPr/>
                  <p:nvPr/>
                </p:nvSpPr>
                <p:spPr>
                  <a:xfrm>
                    <a:off x="3053626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31" name="フローチャート : 判断 193">
                    <a:extLst>
                      <a:ext uri="{FF2B5EF4-FFF2-40B4-BE49-F238E27FC236}">
                        <a16:creationId xmlns:a16="http://schemas.microsoft.com/office/drawing/2014/main" id="{113E16E0-DBB2-60C5-F426-C84F9EEB4637}"/>
                      </a:ext>
                    </a:extLst>
                  </p:cNvPr>
                  <p:cNvSpPr/>
                  <p:nvPr/>
                </p:nvSpPr>
                <p:spPr>
                  <a:xfrm>
                    <a:off x="2963978" y="59927"/>
                    <a:ext cx="190501" cy="262800"/>
                  </a:xfrm>
                  <a:prstGeom prst="flowChartDecision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sp>
              <p:nvSpPr>
                <p:cNvPr id="27" name="フローチャート : 判断 189">
                  <a:extLst>
                    <a:ext uri="{FF2B5EF4-FFF2-40B4-BE49-F238E27FC236}">
                      <a16:creationId xmlns:a16="http://schemas.microsoft.com/office/drawing/2014/main" id="{100EE6C8-0627-7D3B-6209-93EAEFCDFE37}"/>
                    </a:ext>
                  </a:extLst>
                </p:cNvPr>
                <p:cNvSpPr/>
                <p:nvPr/>
              </p:nvSpPr>
              <p:spPr>
                <a:xfrm>
                  <a:off x="5911125" y="40876"/>
                  <a:ext cx="180000" cy="2880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8" name="フローチャート : 判断 190">
                  <a:extLst>
                    <a:ext uri="{FF2B5EF4-FFF2-40B4-BE49-F238E27FC236}">
                      <a16:creationId xmlns:a16="http://schemas.microsoft.com/office/drawing/2014/main" id="{88275BA1-863C-4FC6-CDD6-7CE20529F2EA}"/>
                    </a:ext>
                  </a:extLst>
                </p:cNvPr>
                <p:cNvSpPr/>
                <p:nvPr/>
              </p:nvSpPr>
              <p:spPr>
                <a:xfrm>
                  <a:off x="7307" y="50401"/>
                  <a:ext cx="190501" cy="262799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DF8565-2139-1CED-4029-38D7B1C1FF28}"/>
                  </a:ext>
                </a:extLst>
              </p:cNvPr>
              <p:cNvSpPr/>
              <p:nvPr/>
            </p:nvSpPr>
            <p:spPr>
              <a:xfrm>
                <a:off x="5963478" y="1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6515DE2B-B6EC-D9C1-FF56-B34DB2D2AEEB}"/>
                  </a:ext>
                </a:extLst>
              </p:cNvPr>
              <p:cNvSpPr/>
              <p:nvPr/>
            </p:nvSpPr>
            <p:spPr>
              <a:xfrm>
                <a:off x="0" y="0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4805C2F6-17B2-8924-4A45-50B503BB2BF8}"/>
                </a:ext>
              </a:extLst>
            </p:cNvPr>
            <p:cNvGrpSpPr/>
            <p:nvPr/>
          </p:nvGrpSpPr>
          <p:grpSpPr>
            <a:xfrm>
              <a:off x="7135421" y="1394043"/>
              <a:ext cx="4032533" cy="221540"/>
              <a:chOff x="0" y="0"/>
              <a:chExt cx="6087718" cy="447261"/>
            </a:xfrm>
          </p:grpSpPr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4B980D52-2267-8CAD-F8E9-505B0E3BED58}"/>
                  </a:ext>
                </a:extLst>
              </p:cNvPr>
              <p:cNvGrpSpPr/>
              <p:nvPr/>
            </p:nvGrpSpPr>
            <p:grpSpPr>
              <a:xfrm>
                <a:off x="7307" y="3897"/>
                <a:ext cx="6045817" cy="370282"/>
                <a:chOff x="7307" y="3897"/>
                <a:chExt cx="6083818" cy="358588"/>
              </a:xfrm>
            </p:grpSpPr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id="{9060CC8F-0E43-A730-E3A9-188860749CCE}"/>
                    </a:ext>
                  </a:extLst>
                </p:cNvPr>
                <p:cNvGrpSpPr/>
                <p:nvPr/>
              </p:nvGrpSpPr>
              <p:grpSpPr>
                <a:xfrm>
                  <a:off x="106478" y="3897"/>
                  <a:ext cx="5894295" cy="358588"/>
                  <a:chOff x="106478" y="3897"/>
                  <a:chExt cx="5894295" cy="358588"/>
                </a:xfrm>
              </p:grpSpPr>
              <p:sp>
                <p:nvSpPr>
                  <p:cNvPr id="39" name="小波 38">
                    <a:extLst>
                      <a:ext uri="{FF2B5EF4-FFF2-40B4-BE49-F238E27FC236}">
                        <a16:creationId xmlns:a16="http://schemas.microsoft.com/office/drawing/2014/main" id="{2B835A59-C85A-24E6-9190-04402BE7D26E}"/>
                      </a:ext>
                    </a:extLst>
                  </p:cNvPr>
                  <p:cNvSpPr/>
                  <p:nvPr/>
                </p:nvSpPr>
                <p:spPr>
                  <a:xfrm>
                    <a:off x="106478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40" name="小波 39">
                    <a:extLst>
                      <a:ext uri="{FF2B5EF4-FFF2-40B4-BE49-F238E27FC236}">
                        <a16:creationId xmlns:a16="http://schemas.microsoft.com/office/drawing/2014/main" id="{346A3C64-D6CB-BF6F-F507-B20D2EA6313C}"/>
                      </a:ext>
                    </a:extLst>
                  </p:cNvPr>
                  <p:cNvSpPr/>
                  <p:nvPr/>
                </p:nvSpPr>
                <p:spPr>
                  <a:xfrm>
                    <a:off x="3053626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41" name="フローチャート : 判断 193">
                    <a:extLst>
                      <a:ext uri="{FF2B5EF4-FFF2-40B4-BE49-F238E27FC236}">
                        <a16:creationId xmlns:a16="http://schemas.microsoft.com/office/drawing/2014/main" id="{9C50DF55-5C10-B8B3-E5BE-64EA21F7A5E9}"/>
                      </a:ext>
                    </a:extLst>
                  </p:cNvPr>
                  <p:cNvSpPr/>
                  <p:nvPr/>
                </p:nvSpPr>
                <p:spPr>
                  <a:xfrm>
                    <a:off x="2963978" y="59927"/>
                    <a:ext cx="190501" cy="262800"/>
                  </a:xfrm>
                  <a:prstGeom prst="flowChartDecision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sp>
              <p:nvSpPr>
                <p:cNvPr id="37" name="フローチャート : 判断 189">
                  <a:extLst>
                    <a:ext uri="{FF2B5EF4-FFF2-40B4-BE49-F238E27FC236}">
                      <a16:creationId xmlns:a16="http://schemas.microsoft.com/office/drawing/2014/main" id="{27C90593-2A6F-10E1-0E43-8D6BC76E6F5F}"/>
                    </a:ext>
                  </a:extLst>
                </p:cNvPr>
                <p:cNvSpPr/>
                <p:nvPr/>
              </p:nvSpPr>
              <p:spPr>
                <a:xfrm>
                  <a:off x="5911125" y="40876"/>
                  <a:ext cx="180000" cy="2880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8" name="フローチャート : 判断 190">
                  <a:extLst>
                    <a:ext uri="{FF2B5EF4-FFF2-40B4-BE49-F238E27FC236}">
                      <a16:creationId xmlns:a16="http://schemas.microsoft.com/office/drawing/2014/main" id="{5417A834-0574-E336-3E6A-74F1AC7FDF3F}"/>
                    </a:ext>
                  </a:extLst>
                </p:cNvPr>
                <p:cNvSpPr/>
                <p:nvPr/>
              </p:nvSpPr>
              <p:spPr>
                <a:xfrm>
                  <a:off x="7307" y="50401"/>
                  <a:ext cx="190501" cy="262799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CF4AB942-B6BA-5534-C05C-93221B5DCAEC}"/>
                  </a:ext>
                </a:extLst>
              </p:cNvPr>
              <p:cNvSpPr/>
              <p:nvPr/>
            </p:nvSpPr>
            <p:spPr>
              <a:xfrm>
                <a:off x="5963478" y="1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C70B17AC-FBA4-6A7E-96FE-6FA3E30CCE02}"/>
                  </a:ext>
                </a:extLst>
              </p:cNvPr>
              <p:cNvSpPr/>
              <p:nvPr/>
            </p:nvSpPr>
            <p:spPr>
              <a:xfrm>
                <a:off x="0" y="0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D1E5063F-5C35-4EE6-4FC5-60746587F124}"/>
                </a:ext>
              </a:extLst>
            </p:cNvPr>
            <p:cNvSpPr/>
            <p:nvPr/>
          </p:nvSpPr>
          <p:spPr>
            <a:xfrm>
              <a:off x="7375780" y="3154028"/>
              <a:ext cx="3598608" cy="1311010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958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85078"/>
            <a:ext cx="9507855" cy="7937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はじめに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2</a:t>
            </a:fld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11AD7-D9FF-CADA-78BB-86ECB9715015}"/>
              </a:ext>
            </a:extLst>
          </p:cNvPr>
          <p:cNvSpPr txBox="1">
            <a:spLocks/>
          </p:cNvSpPr>
          <p:nvPr/>
        </p:nvSpPr>
        <p:spPr>
          <a:xfrm>
            <a:off x="479425" y="1401242"/>
            <a:ext cx="11233149" cy="8914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/>
            <a:r>
              <a:rPr lang="ja-JP" altLang="en-US" sz="1400" dirty="0"/>
              <a:t>スマートフォンから「楽楽精算」にアクセスし、申請および承認を行うことができます。</a:t>
            </a:r>
            <a:endParaRPr lang="en-US" altLang="ja-JP" sz="1400" dirty="0"/>
          </a:p>
          <a:p>
            <a:pPr lvl="4" indent="-360000"/>
            <a:r>
              <a:rPr lang="ja-JP" altLang="en-US" sz="1400" dirty="0"/>
              <a:t>スマートフォンからのアクセス方法は３つあります</a:t>
            </a:r>
            <a:endParaRPr lang="en-US" altLang="ja-JP" sz="14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BAAA022-EC39-F473-5B6D-0A3105092EF0}"/>
              </a:ext>
            </a:extLst>
          </p:cNvPr>
          <p:cNvSpPr txBox="1">
            <a:spLocks/>
          </p:cNvSpPr>
          <p:nvPr/>
        </p:nvSpPr>
        <p:spPr>
          <a:xfrm>
            <a:off x="479425" y="2843326"/>
            <a:ext cx="10963158" cy="8981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/>
            <a:r>
              <a:rPr lang="ja-JP" altLang="en-US" sz="1400" dirty="0"/>
              <a:t>１</a:t>
            </a:r>
            <a:r>
              <a:rPr lang="en-US" altLang="ja-JP" sz="1400" dirty="0"/>
              <a:t>.</a:t>
            </a:r>
            <a:r>
              <a:rPr lang="ja-JP" altLang="en-US" sz="1400" dirty="0"/>
              <a:t>スマートフォンブラウザ版「楽楽精算」　　</a:t>
            </a:r>
            <a:r>
              <a:rPr lang="en-US" altLang="ja-JP" sz="1400" dirty="0"/>
              <a:t>※</a:t>
            </a:r>
            <a:r>
              <a:rPr lang="ja-JP" altLang="en-US" sz="1400" dirty="0"/>
              <a:t>利用ブラウザ：</a:t>
            </a:r>
            <a:r>
              <a:rPr lang="en-US" altLang="ja-JP" sz="1400" dirty="0"/>
              <a:t>Safari</a:t>
            </a:r>
            <a:r>
              <a:rPr lang="ja-JP" altLang="en-US" sz="1400" dirty="0"/>
              <a:t>（</a:t>
            </a:r>
            <a:r>
              <a:rPr lang="en-US" altLang="ja-JP" sz="1400" dirty="0"/>
              <a:t>iPhone</a:t>
            </a:r>
            <a:r>
              <a:rPr lang="ja-JP" altLang="en-US" sz="1400" dirty="0"/>
              <a:t>）、</a:t>
            </a:r>
            <a:r>
              <a:rPr lang="en-US" altLang="ja-JP" sz="1400" dirty="0"/>
              <a:t>Google</a:t>
            </a:r>
            <a:r>
              <a:rPr lang="ja-JP" altLang="en-US" sz="1400" dirty="0"/>
              <a:t> </a:t>
            </a:r>
            <a:r>
              <a:rPr lang="en-US" altLang="ja-JP" sz="1400" dirty="0"/>
              <a:t>Chrome</a:t>
            </a:r>
            <a:r>
              <a:rPr lang="ja-JP" altLang="en-US" sz="1400" dirty="0"/>
              <a:t>（</a:t>
            </a:r>
            <a:r>
              <a:rPr lang="en-US" altLang="ja-JP" sz="1400" dirty="0"/>
              <a:t>Android</a:t>
            </a:r>
            <a:r>
              <a:rPr lang="ja-JP" altLang="en-US" sz="1400" dirty="0"/>
              <a:t>）</a:t>
            </a:r>
            <a:endParaRPr lang="en-US" altLang="ja-JP" sz="1400" dirty="0"/>
          </a:p>
          <a:p>
            <a:pPr lvl="4" indent="-360000"/>
            <a:r>
              <a:rPr lang="ja-JP" altLang="en-US" sz="1400" dirty="0"/>
              <a:t>２</a:t>
            </a:r>
            <a:r>
              <a:rPr lang="en-US" altLang="ja-JP" sz="1400" dirty="0"/>
              <a:t>.iPhone</a:t>
            </a:r>
            <a:r>
              <a:rPr lang="ja-JP" altLang="en-US" sz="1400" dirty="0"/>
              <a:t>版 「楽楽精算」アプリ</a:t>
            </a:r>
            <a:endParaRPr lang="en-US" altLang="ja-JP" sz="1400" dirty="0"/>
          </a:p>
          <a:p>
            <a:pPr lvl="4" indent="-360000"/>
            <a:r>
              <a:rPr lang="ja-JP" altLang="en-US" sz="1400" dirty="0"/>
              <a:t>３</a:t>
            </a:r>
            <a:r>
              <a:rPr lang="en-US" altLang="ja-JP" sz="1400" dirty="0"/>
              <a:t>.Android</a:t>
            </a:r>
            <a:r>
              <a:rPr lang="ja-JP" altLang="en-US" sz="1400" dirty="0"/>
              <a:t>版「楽楽精算」アプリ</a:t>
            </a:r>
            <a:endParaRPr lang="en-US" altLang="ja-JP" sz="1400" dirty="0"/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2A60DD71-800D-4A9F-22D0-A40F4CE80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9424" y="2471652"/>
            <a:ext cx="11233149" cy="264179"/>
          </a:xfrm>
        </p:spPr>
        <p:txBody>
          <a:bodyPr/>
          <a:lstStyle/>
          <a:p>
            <a:pPr lvl="3" indent="-360000"/>
            <a:r>
              <a:rPr kumimoji="1" lang="ja-JP" altLang="en-US" sz="1800" dirty="0">
                <a:latin typeface="+mj-lt"/>
              </a:rPr>
              <a:t>スマートフォンからのアクセス方法</a:t>
            </a:r>
            <a:endParaRPr kumimoji="1" lang="en-US" altLang="ja-JP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978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ご利用時の注意事項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3</a:t>
            </a:fld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11AD7-D9FF-CADA-78BB-86ECB9715015}"/>
              </a:ext>
            </a:extLst>
          </p:cNvPr>
          <p:cNvSpPr txBox="1">
            <a:spLocks/>
          </p:cNvSpPr>
          <p:nvPr/>
        </p:nvSpPr>
        <p:spPr>
          <a:xfrm>
            <a:off x="479425" y="1382005"/>
            <a:ext cx="11233149" cy="11706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/>
            <a:r>
              <a:rPr lang="ja-JP" altLang="en-US" sz="1800" b="1" dirty="0">
                <a:solidFill>
                  <a:srgbClr val="007BC7"/>
                </a:solidFill>
              </a:rPr>
              <a:t>「楽楽精算」の動作保証環境</a:t>
            </a:r>
            <a:b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以下のサイト</a:t>
            </a:r>
            <a:r>
              <a:rPr kumimoji="1"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をご覧ください</a:t>
            </a: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。（「楽楽精算」の製品サイトが開きます）</a:t>
            </a:r>
            <a:b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4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https://www.rakurakuseisan.jp/environment/index.php</a:t>
            </a:r>
            <a:endParaRPr kumimoji="1" lang="en-US" altLang="ja-JP" sz="1400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4" indent="-360000"/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61596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ご利用時の注意事項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4</a:t>
            </a:fld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11AD7-D9FF-CADA-78BB-86ECB9715015}"/>
              </a:ext>
            </a:extLst>
          </p:cNvPr>
          <p:cNvSpPr txBox="1">
            <a:spLocks/>
          </p:cNvSpPr>
          <p:nvPr/>
        </p:nvSpPr>
        <p:spPr>
          <a:xfrm>
            <a:off x="479425" y="1382005"/>
            <a:ext cx="11233149" cy="20469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/>
            <a:r>
              <a:rPr lang="ja-JP" altLang="en-US" sz="1800" b="1" dirty="0">
                <a:solidFill>
                  <a:srgbClr val="007BC7"/>
                </a:solidFill>
              </a:rPr>
              <a:t>オプション・他機能との兼ね合い</a:t>
            </a:r>
            <a:endParaRPr lang="en-US" altLang="ja-JP" sz="1800" b="1" dirty="0">
              <a:solidFill>
                <a:srgbClr val="007BC7"/>
              </a:solidFill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SSL</a:t>
            </a: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クライアント認証オプション」「</a:t>
            </a:r>
            <a: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</a:t>
            </a: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アドレス制限オプション」「シングルサインオン機能」をご利用の場合は、</a:t>
            </a:r>
            <a:b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スマートフォン版の対応可否がそれぞれ異なります。</a:t>
            </a:r>
            <a:endParaRPr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詳細は「楽楽精算サクセスナビ」にてご確認ください。　</a:t>
            </a:r>
            <a:endParaRPr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1400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https://support-navi.rakurakuseisan.jp/announcements/owqio7vuvedm1xjz</a:t>
            </a:r>
            <a:endParaRPr lang="en-US" altLang="ja-JP" sz="1400" dirty="0">
              <a:solidFill>
                <a:srgbClr val="007BC7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4" indent="-360000"/>
            <a:endParaRPr lang="en-US" altLang="ja-JP" sz="18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4B92E90-67DC-AA23-0769-C7488A6D7452}"/>
              </a:ext>
            </a:extLst>
          </p:cNvPr>
          <p:cNvSpPr txBox="1">
            <a:spLocks/>
          </p:cNvSpPr>
          <p:nvPr/>
        </p:nvSpPr>
        <p:spPr>
          <a:xfrm>
            <a:off x="479426" y="3841378"/>
            <a:ext cx="11233149" cy="20469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パソコン版との機能差異</a:t>
            </a:r>
            <a:endParaRPr lang="en-US" altLang="ja-JP" sz="1800" b="1" dirty="0">
              <a:solidFill>
                <a:srgbClr val="007BC7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スマートフォン版の機能は、基本的な申請・承認のみに制限されています。あらかじめご容赦ください。</a:t>
            </a:r>
            <a:endParaRPr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スマートフォン版機能の詳細は「楽楽精算サクセスナビ」にてご確認ください。</a:t>
            </a:r>
            <a:endParaRPr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1400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https://support-navi.rakurakuseisan.jp/announcements/5uwh0phjwfxunyvs</a:t>
            </a:r>
            <a:endParaRPr lang="en-US" altLang="ja-JP" sz="1400" dirty="0">
              <a:solidFill>
                <a:srgbClr val="007BC7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4" indent="-360000"/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3453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8300"/>
            <a:ext cx="9507855" cy="7937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前準備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5</a:t>
            </a:fld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11AD7-D9FF-CADA-78BB-86ECB9715015}"/>
              </a:ext>
            </a:extLst>
          </p:cNvPr>
          <p:cNvSpPr txBox="1">
            <a:spLocks/>
          </p:cNvSpPr>
          <p:nvPr/>
        </p:nvSpPr>
        <p:spPr>
          <a:xfrm>
            <a:off x="479425" y="1382005"/>
            <a:ext cx="11233149" cy="27115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/>
            <a:r>
              <a:rPr lang="en-US" altLang="ja-JP" sz="1800" b="1" dirty="0">
                <a:solidFill>
                  <a:srgbClr val="007BC7"/>
                </a:solidFill>
              </a:rPr>
              <a:t>QR</a:t>
            </a:r>
            <a:r>
              <a:rPr lang="ja-JP" altLang="en-US" sz="1800" b="1" dirty="0">
                <a:solidFill>
                  <a:srgbClr val="007BC7"/>
                </a:solidFill>
              </a:rPr>
              <a:t>コードでアクセス</a:t>
            </a:r>
            <a:endParaRPr lang="en-US" altLang="ja-JP" sz="1800" b="1" dirty="0">
              <a:solidFill>
                <a:srgbClr val="007BC7"/>
              </a:solidFill>
            </a:endParaRPr>
          </a:p>
          <a:p>
            <a:pPr lvl="4" indent="-360000"/>
            <a:r>
              <a:rPr lang="ja-JP" altLang="en-US" sz="1600" dirty="0"/>
              <a:t>・スマートフォンサイト </a:t>
            </a:r>
            <a:r>
              <a:rPr lang="en-US" altLang="ja-JP" sz="1600" dirty="0"/>
              <a:t>https://rsbean.rakurakuseisan.jp/DWDe0DyyOGm/</a:t>
            </a:r>
          </a:p>
          <a:p>
            <a:pPr lvl="4" indent="-360000"/>
            <a:r>
              <a:rPr lang="ja-JP" altLang="en-US" sz="1600" dirty="0"/>
              <a:t>　（</a:t>
            </a:r>
            <a:r>
              <a:rPr lang="en-US" altLang="ja-JP" sz="1600" dirty="0"/>
              <a:t>Android</a:t>
            </a:r>
            <a:r>
              <a:rPr lang="ja-JP" altLang="en-US" sz="1600" dirty="0"/>
              <a:t>アプリ「楽楽精算</a:t>
            </a:r>
            <a:r>
              <a:rPr lang="en-US" altLang="ja-JP" sz="1600" dirty="0"/>
              <a:t>IC</a:t>
            </a:r>
            <a:r>
              <a:rPr lang="ja-JP" altLang="en-US" sz="1600" dirty="0"/>
              <a:t>リーダー」からアクセスする場合も含みます）</a:t>
            </a:r>
          </a:p>
          <a:p>
            <a:pPr lvl="4" indent="-360000"/>
            <a:r>
              <a:rPr lang="ja-JP" altLang="en-US" sz="1600" dirty="0"/>
              <a:t>・「楽楽精算」アプリ（</a:t>
            </a:r>
            <a:r>
              <a:rPr lang="en-US" altLang="ja-JP" sz="1600" dirty="0"/>
              <a:t>iPhone / Android</a:t>
            </a:r>
            <a:r>
              <a:rPr lang="ja-JP" altLang="en-US" sz="1600" dirty="0"/>
              <a:t>）</a:t>
            </a:r>
            <a:endParaRPr lang="en-US" altLang="ja-JP" sz="1600" dirty="0"/>
          </a:p>
          <a:p>
            <a:pPr marL="0" indent="0">
              <a:spcBef>
                <a:spcPts val="0"/>
              </a:spcBef>
              <a:buNone/>
            </a:pPr>
            <a:endParaRPr kumimoji="1" lang="en-US" altLang="ja-JP" sz="16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4" indent="-360000"/>
            <a:endParaRPr lang="en-US" altLang="ja-JP" sz="18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74ED1D-7EBF-12E0-F335-2038455FEE5E}"/>
              </a:ext>
            </a:extLst>
          </p:cNvPr>
          <p:cNvSpPr/>
          <p:nvPr/>
        </p:nvSpPr>
        <p:spPr>
          <a:xfrm>
            <a:off x="2059481" y="4636951"/>
            <a:ext cx="840219" cy="250723"/>
          </a:xfrm>
          <a:prstGeom prst="rect">
            <a:avLst/>
          </a:prstGeom>
          <a:noFill/>
          <a:ln w="38100">
            <a:solidFill>
              <a:srgbClr val="FAE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F9511"/>
              </a:solidFill>
            </a:endParaRP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FF0C8A1F-6EEB-27EE-7B17-078B31668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352" y="2950535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4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ログイン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6</a:t>
            </a:fld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11AD7-D9FF-CADA-78BB-86ECB9715015}"/>
              </a:ext>
            </a:extLst>
          </p:cNvPr>
          <p:cNvSpPr txBox="1">
            <a:spLocks/>
          </p:cNvSpPr>
          <p:nvPr/>
        </p:nvSpPr>
        <p:spPr>
          <a:xfrm>
            <a:off x="479425" y="1382005"/>
            <a:ext cx="11233149" cy="20469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>
              <a:tabLst>
                <a:tab pos="0" algn="l"/>
              </a:tabLst>
            </a:pPr>
            <a:r>
              <a:rPr lang="ja-JP" altLang="en-US" sz="1800" b="1" dirty="0">
                <a:solidFill>
                  <a:srgbClr val="007BC7"/>
                </a:solidFill>
              </a:rPr>
              <a:t>スマートフォンブラウザからのログイン</a:t>
            </a:r>
            <a:endParaRPr lang="en-US" altLang="ja-JP" sz="1800" b="1" dirty="0">
              <a:solidFill>
                <a:srgbClr val="007BC7"/>
              </a:solidFill>
            </a:endParaRPr>
          </a:p>
          <a:p>
            <a:pPr marL="0" indent="0">
              <a:buNone/>
              <a:tabLst>
                <a:tab pos="0" algn="l"/>
              </a:tabLst>
            </a:pPr>
            <a:r>
              <a:rPr lang="en-US" altLang="ja-JP" sz="1400" dirty="0"/>
              <a:t>iPhone</a:t>
            </a:r>
            <a:r>
              <a:rPr lang="ja-JP" altLang="en-US" sz="1400" dirty="0"/>
              <a:t>端末は</a:t>
            </a:r>
            <a:r>
              <a:rPr lang="en-US" altLang="ja-JP" sz="1400" dirty="0"/>
              <a:t>Safari</a:t>
            </a:r>
            <a:r>
              <a:rPr lang="ja-JP" altLang="en-US" sz="1400" dirty="0"/>
              <a:t>、</a:t>
            </a:r>
            <a:r>
              <a:rPr lang="en-US" altLang="ja-JP" sz="1400" dirty="0"/>
              <a:t>Android</a:t>
            </a:r>
            <a:r>
              <a:rPr lang="ja-JP" altLang="en-US" sz="1400" dirty="0"/>
              <a:t>端末は</a:t>
            </a:r>
            <a:r>
              <a:rPr lang="en-US" altLang="ja-JP" sz="1400" dirty="0"/>
              <a:t>Google</a:t>
            </a:r>
            <a:r>
              <a:rPr lang="ja-JP" altLang="en-US" sz="1400" dirty="0"/>
              <a:t> </a:t>
            </a:r>
            <a:r>
              <a:rPr lang="en-US" altLang="ja-JP" sz="1400" dirty="0"/>
              <a:t>Chrome</a:t>
            </a:r>
            <a:r>
              <a:rPr lang="ja-JP" altLang="en-US" sz="1400" dirty="0"/>
              <a:t>から、</a:t>
            </a:r>
            <a:endParaRPr lang="en-US" altLang="ja-JP" sz="1400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スマートフォンブラウザ版「楽楽精算」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）を開き、ご自身のログイン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・パスワードでログインしてください。</a:t>
            </a:r>
            <a:endParaRPr lang="en-US" altLang="ja-JP" sz="1400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endParaRPr lang="en-US" altLang="ja-JP" sz="1600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）スマートフォンブラウザ版と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版の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は異なります。</a:t>
            </a:r>
            <a:endParaRPr lang="en-US" altLang="ja-JP" sz="1400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en-US" altLang="ja-JP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</a:t>
            </a:r>
            <a:r>
              <a:rPr lang="ja-JP" altLang="en-US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版の</a:t>
            </a:r>
            <a:r>
              <a:rPr lang="en-US" altLang="ja-JP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末尾「</a:t>
            </a:r>
            <a:r>
              <a:rPr lang="en-US" altLang="ja-JP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a/</a:t>
            </a:r>
            <a:r>
              <a:rPr lang="ja-JP" altLang="en-US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」を「</a:t>
            </a:r>
            <a:r>
              <a:rPr lang="en-US" altLang="ja-JP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m/</a:t>
            </a:r>
            <a:r>
              <a:rPr lang="ja-JP" altLang="en-US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」に変更するとスマートフォンブラウザ版</a:t>
            </a:r>
            <a:r>
              <a:rPr lang="en-US" altLang="ja-JP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400" b="1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となります。</a:t>
            </a:r>
            <a:endParaRPr lang="en-US" altLang="ja-JP" sz="1400" b="1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endParaRPr kumimoji="1" lang="en-US" altLang="ja-JP" sz="16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4" indent="-360000">
              <a:tabLst>
                <a:tab pos="0" algn="l"/>
              </a:tabLst>
            </a:pPr>
            <a:endParaRPr lang="en-US" altLang="ja-JP" sz="1800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34A9EDB-62CE-4D5C-0F46-0006EDAE3AA4}"/>
              </a:ext>
            </a:extLst>
          </p:cNvPr>
          <p:cNvGrpSpPr/>
          <p:nvPr/>
        </p:nvGrpSpPr>
        <p:grpSpPr>
          <a:xfrm>
            <a:off x="500690" y="3343264"/>
            <a:ext cx="2851757" cy="2965461"/>
            <a:chOff x="8813800" y="3099571"/>
            <a:chExt cx="2895600" cy="2770276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7FE2AFB3-9607-33DE-7688-1B13EAC59596}"/>
                </a:ext>
              </a:extLst>
            </p:cNvPr>
            <p:cNvGrpSpPr/>
            <p:nvPr/>
          </p:nvGrpSpPr>
          <p:grpSpPr>
            <a:xfrm>
              <a:off x="8813800" y="3099571"/>
              <a:ext cx="2895600" cy="2770276"/>
              <a:chOff x="8458200" y="3061471"/>
              <a:chExt cx="2895600" cy="2770276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20B42224-7144-2F51-93F1-40EDFD10B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458200" y="3061471"/>
                <a:ext cx="2895600" cy="1666875"/>
              </a:xfrm>
              <a:prstGeom prst="rect">
                <a:avLst/>
              </a:prstGeom>
              <a:ln>
                <a:solidFill>
                  <a:schemeClr val="bg2">
                    <a:lumMod val="90000"/>
                  </a:schemeClr>
                </a:solidFill>
              </a:ln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4DAB46D7-05F5-43AB-78D4-8D3930F8C1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58200" y="4745897"/>
                <a:ext cx="2895600" cy="1085850"/>
              </a:xfrm>
              <a:prstGeom prst="rect">
                <a:avLst/>
              </a:prstGeom>
              <a:ln>
                <a:solidFill>
                  <a:schemeClr val="bg2">
                    <a:lumMod val="90000"/>
                  </a:schemeClr>
                </a:solidFill>
              </a:ln>
            </p:spPr>
          </p:pic>
        </p:grp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C600B332-C413-693A-F1D5-03E9EAB970BB}"/>
                </a:ext>
              </a:extLst>
            </p:cNvPr>
            <p:cNvSpPr/>
            <p:nvPr/>
          </p:nvSpPr>
          <p:spPr>
            <a:xfrm>
              <a:off x="8813800" y="4757737"/>
              <a:ext cx="28956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973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ログイン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7</a:t>
            </a:fld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11AD7-D9FF-CADA-78BB-86ECB9715015}"/>
              </a:ext>
            </a:extLst>
          </p:cNvPr>
          <p:cNvSpPr txBox="1">
            <a:spLocks/>
          </p:cNvSpPr>
          <p:nvPr/>
        </p:nvSpPr>
        <p:spPr>
          <a:xfrm>
            <a:off x="479425" y="1382005"/>
            <a:ext cx="11233149" cy="139309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indent="-360000"/>
            <a:r>
              <a:rPr lang="en-US" altLang="ja-JP" sz="1800" b="1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iPhone</a:t>
            </a:r>
            <a:r>
              <a:rPr lang="ja-JP" altLang="en-US" sz="1800" b="1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／</a:t>
            </a:r>
            <a:r>
              <a:rPr lang="en-US" altLang="ja-JP" sz="1800" b="1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Android</a:t>
            </a:r>
            <a:r>
              <a:rPr lang="ja-JP" altLang="en-US" sz="1800" b="1" dirty="0">
                <a:solidFill>
                  <a:srgbClr val="007BC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版「楽楽精算」アプリからのログイン</a:t>
            </a:r>
            <a:endParaRPr lang="en-US" altLang="ja-JP" sz="1800" b="1" dirty="0">
              <a:solidFill>
                <a:srgbClr val="007BC7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１．アプリをスマートフォンにインストール</a:t>
            </a:r>
            <a:endParaRPr lang="en-US" altLang="ja-JP" sz="1400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２．ログイン画面に、「楽楽精算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」（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）、ご自身のログイン</a:t>
            </a:r>
            <a:r>
              <a:rPr lang="en-US" altLang="ja-JP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</a:t>
            </a:r>
            <a:r>
              <a:rPr lang="ja-JP" altLang="en-US" sz="1400" dirty="0">
                <a:solidFill>
                  <a:srgbClr val="4C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・パスワードを入力しログイン</a:t>
            </a:r>
            <a:endParaRPr lang="en-US" altLang="ja-JP" sz="1400" dirty="0">
              <a:solidFill>
                <a:srgbClr val="4C494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（</a:t>
            </a:r>
            <a: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）パソコン版、スマートフォンブラウザ版のどちらの</a:t>
            </a:r>
            <a:r>
              <a:rPr lang="en-US" altLang="ja-JP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400" dirty="0">
                <a:solidFill>
                  <a:srgbClr val="46464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でもログイン可能です。</a:t>
            </a:r>
            <a:endParaRPr lang="en-US" altLang="ja-JP" sz="1400" dirty="0">
              <a:solidFill>
                <a:srgbClr val="46464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4" indent="-360000"/>
            <a:endParaRPr lang="en-US" altLang="ja-JP" sz="18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1D3A5D-660B-D0DF-14A5-DC47B85BB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24" y="2815297"/>
            <a:ext cx="4549775" cy="349342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416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トップ画面（上）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8</a:t>
            </a:fld>
            <a:endParaRPr lang="en-GB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9B4A419-F92F-109C-3294-5CBF43FD7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453" y="1417616"/>
            <a:ext cx="2955011" cy="4842244"/>
          </a:xfrm>
          <a:prstGeom prst="rect">
            <a:avLst/>
          </a:prstGeom>
          <a:ln>
            <a:solidFill>
              <a:srgbClr val="D2D2D2"/>
            </a:solidFill>
          </a:ln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612" y="1376363"/>
            <a:ext cx="5414869" cy="1008249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個人設定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複数の部門に所属している場合は、部門の切り替えができます。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パスワードの変更やログアウトもこちらから行います。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FB1BE99-457E-2E3B-4783-3D76892C7354}"/>
              </a:ext>
            </a:extLst>
          </p:cNvPr>
          <p:cNvSpPr/>
          <p:nvPr/>
        </p:nvSpPr>
        <p:spPr>
          <a:xfrm>
            <a:off x="2811746" y="1420394"/>
            <a:ext cx="663680" cy="184361"/>
          </a:xfrm>
          <a:prstGeom prst="rect">
            <a:avLst/>
          </a:prstGeom>
          <a:noFill/>
          <a:ln w="38100">
            <a:solidFill>
              <a:srgbClr val="FAE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420F8331-DB1B-7A29-75BA-894943AF656C}"/>
              </a:ext>
            </a:extLst>
          </p:cNvPr>
          <p:cNvGrpSpPr/>
          <p:nvPr/>
        </p:nvGrpSpPr>
        <p:grpSpPr>
          <a:xfrm>
            <a:off x="439433" y="6063326"/>
            <a:ext cx="3161013" cy="228887"/>
            <a:chOff x="0" y="0"/>
            <a:chExt cx="6087718" cy="447261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85CDD80E-EE49-9FD5-46E9-06A34BD43A3A}"/>
                </a:ext>
              </a:extLst>
            </p:cNvPr>
            <p:cNvGrpSpPr/>
            <p:nvPr/>
          </p:nvGrpSpPr>
          <p:grpSpPr>
            <a:xfrm>
              <a:off x="7307" y="3897"/>
              <a:ext cx="6045817" cy="370282"/>
              <a:chOff x="7307" y="3897"/>
              <a:chExt cx="6083818" cy="358588"/>
            </a:xfrm>
          </p:grpSpPr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9D4BDEA9-04BB-864A-538D-7317C4262F99}"/>
                  </a:ext>
                </a:extLst>
              </p:cNvPr>
              <p:cNvGrpSpPr/>
              <p:nvPr/>
            </p:nvGrpSpPr>
            <p:grpSpPr>
              <a:xfrm>
                <a:off x="106478" y="3897"/>
                <a:ext cx="5894295" cy="358588"/>
                <a:chOff x="106478" y="3897"/>
                <a:chExt cx="5894295" cy="358588"/>
              </a:xfrm>
            </p:grpSpPr>
            <p:sp>
              <p:nvSpPr>
                <p:cNvPr id="38" name="小波 37">
                  <a:extLst>
                    <a:ext uri="{FF2B5EF4-FFF2-40B4-BE49-F238E27FC236}">
                      <a16:creationId xmlns:a16="http://schemas.microsoft.com/office/drawing/2014/main" id="{2B53C17D-0BD1-8073-CA8F-91F2DD6958DA}"/>
                    </a:ext>
                  </a:extLst>
                </p:cNvPr>
                <p:cNvSpPr/>
                <p:nvPr/>
              </p:nvSpPr>
              <p:spPr>
                <a:xfrm>
                  <a:off x="106478" y="3897"/>
                  <a:ext cx="2947147" cy="358588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9" name="小波 38">
                  <a:extLst>
                    <a:ext uri="{FF2B5EF4-FFF2-40B4-BE49-F238E27FC236}">
                      <a16:creationId xmlns:a16="http://schemas.microsoft.com/office/drawing/2014/main" id="{8E946026-EFC7-4D91-A505-D7C2F604AE1E}"/>
                    </a:ext>
                  </a:extLst>
                </p:cNvPr>
                <p:cNvSpPr/>
                <p:nvPr/>
              </p:nvSpPr>
              <p:spPr>
                <a:xfrm>
                  <a:off x="3053626" y="3897"/>
                  <a:ext cx="2947147" cy="358588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40" name="フローチャート : 判断 193">
                  <a:extLst>
                    <a:ext uri="{FF2B5EF4-FFF2-40B4-BE49-F238E27FC236}">
                      <a16:creationId xmlns:a16="http://schemas.microsoft.com/office/drawing/2014/main" id="{1F4B1E23-86BE-999D-70D1-CC8836BBA1A0}"/>
                    </a:ext>
                  </a:extLst>
                </p:cNvPr>
                <p:cNvSpPr/>
                <p:nvPr/>
              </p:nvSpPr>
              <p:spPr>
                <a:xfrm>
                  <a:off x="2963978" y="59927"/>
                  <a:ext cx="190501" cy="2628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36" name="フローチャート : 判断 189">
                <a:extLst>
                  <a:ext uri="{FF2B5EF4-FFF2-40B4-BE49-F238E27FC236}">
                    <a16:creationId xmlns:a16="http://schemas.microsoft.com/office/drawing/2014/main" id="{A29909D2-ADF7-7501-DB1B-82B6683EC0A2}"/>
                  </a:ext>
                </a:extLst>
              </p:cNvPr>
              <p:cNvSpPr/>
              <p:nvPr/>
            </p:nvSpPr>
            <p:spPr>
              <a:xfrm>
                <a:off x="5911125" y="40876"/>
                <a:ext cx="180000" cy="2880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7" name="フローチャート : 判断 190">
                <a:extLst>
                  <a:ext uri="{FF2B5EF4-FFF2-40B4-BE49-F238E27FC236}">
                    <a16:creationId xmlns:a16="http://schemas.microsoft.com/office/drawing/2014/main" id="{BE745055-9E44-FDBF-8B25-0343EB5E5DE8}"/>
                  </a:ext>
                </a:extLst>
              </p:cNvPr>
              <p:cNvSpPr/>
              <p:nvPr/>
            </p:nvSpPr>
            <p:spPr>
              <a:xfrm>
                <a:off x="7307" y="50401"/>
                <a:ext cx="190501" cy="262800"/>
              </a:xfrm>
              <a:prstGeom prst="flowChartDecis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0D0533A7-A169-4BF7-8BCA-2A53B0CB439D}"/>
                </a:ext>
              </a:extLst>
            </p:cNvPr>
            <p:cNvSpPr/>
            <p:nvPr/>
          </p:nvSpPr>
          <p:spPr>
            <a:xfrm>
              <a:off x="5963478" y="1"/>
              <a:ext cx="124240" cy="44726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E1151556-0E8A-FC34-9265-973A65EA2C3B}"/>
                </a:ext>
              </a:extLst>
            </p:cNvPr>
            <p:cNvSpPr/>
            <p:nvPr/>
          </p:nvSpPr>
          <p:spPr>
            <a:xfrm>
              <a:off x="0" y="0"/>
              <a:ext cx="124240" cy="44726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3BA3B27-8EB6-DE63-3CE5-B3D34EA8E76B}"/>
              </a:ext>
            </a:extLst>
          </p:cNvPr>
          <p:cNvSpPr/>
          <p:nvPr/>
        </p:nvSpPr>
        <p:spPr>
          <a:xfrm>
            <a:off x="511383" y="2537783"/>
            <a:ext cx="3001017" cy="3569190"/>
          </a:xfrm>
          <a:prstGeom prst="rect">
            <a:avLst/>
          </a:prstGeom>
          <a:noFill/>
          <a:ln w="38100">
            <a:solidFill>
              <a:srgbClr val="FAE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5757C27-A9CA-E917-6F71-6812DEF9151D}"/>
              </a:ext>
            </a:extLst>
          </p:cNvPr>
          <p:cNvCxnSpPr>
            <a:cxnSpLocks/>
          </p:cNvCxnSpPr>
          <p:nvPr/>
        </p:nvCxnSpPr>
        <p:spPr>
          <a:xfrm>
            <a:off x="3484464" y="3023426"/>
            <a:ext cx="492113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E2E489E-0F69-9672-7EB0-C47504EFD988}"/>
              </a:ext>
            </a:extLst>
          </p:cNvPr>
          <p:cNvGrpSpPr/>
          <p:nvPr/>
        </p:nvGrpSpPr>
        <p:grpSpPr>
          <a:xfrm>
            <a:off x="3484464" y="1272953"/>
            <a:ext cx="962962" cy="436710"/>
            <a:chOff x="3484464" y="1272953"/>
            <a:chExt cx="962962" cy="436710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A8C36CA-A4EB-EDB6-C4F2-5AB6281C6295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コンテンツ プレースホルダー 2">
              <a:extLst>
                <a:ext uri="{FF2B5EF4-FFF2-40B4-BE49-F238E27FC236}">
                  <a16:creationId xmlns:a16="http://schemas.microsoft.com/office/drawing/2014/main" id="{7ED7C12B-E6BA-DB7A-8FE1-D708B45531BB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1</a:t>
              </a:r>
            </a:p>
          </p:txBody>
        </p:sp>
      </p:grp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9D71A135-CB04-9053-A66E-622B58BB0F2D}"/>
              </a:ext>
            </a:extLst>
          </p:cNvPr>
          <p:cNvSpPr txBox="1">
            <a:spLocks/>
          </p:cNvSpPr>
          <p:nvPr/>
        </p:nvSpPr>
        <p:spPr>
          <a:xfrm>
            <a:off x="5916613" y="2957623"/>
            <a:ext cx="5414869" cy="43671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BIZ UDPGothic" panose="020B0400000000000000" pitchFamily="34" charset="-128"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申請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Font typeface="BIZ UDPGothic" panose="020B0400000000000000" pitchFamily="34" charset="-128"/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スマートフォンで申請できる申請種別の一覧が表示されます。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A032D16E-A6CC-3C4A-4A67-B77DC1315861}"/>
              </a:ext>
            </a:extLst>
          </p:cNvPr>
          <p:cNvSpPr txBox="1">
            <a:spLocks/>
          </p:cNvSpPr>
          <p:nvPr/>
        </p:nvSpPr>
        <p:spPr>
          <a:xfrm>
            <a:off x="4019109" y="2791688"/>
            <a:ext cx="428317" cy="43671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BIZ UDPGothic" panose="020B0400000000000000" pitchFamily="34" charset="-128"/>
              <a:buNone/>
            </a:pPr>
            <a:r>
              <a:rPr lang="en-US" altLang="ja-JP" sz="1800" b="1" dirty="0">
                <a:latin typeface="+mj-ea"/>
                <a:ea typeface="+mj-ea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1417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607-5765-F549-0425-C38C7BD9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トップ画面（上）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92C1C2-9A12-464E-ABD1-FA290D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618" y="6510664"/>
            <a:ext cx="877957" cy="161649"/>
          </a:xfrm>
        </p:spPr>
        <p:txBody>
          <a:bodyPr/>
          <a:lstStyle/>
          <a:p>
            <a:fld id="{D8A28372-6A5A-4399-8FC5-CCF396CD4981}" type="slidenum">
              <a:rPr lang="en-GB" smtClean="0"/>
              <a:t>9</a:t>
            </a:fld>
            <a:endParaRPr lang="en-GB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13B7-A373-0174-5A85-5E8AE2E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613" y="1454677"/>
            <a:ext cx="5894294" cy="1008249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個人設定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パスワード変更やログアウト、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また複数の部門に所属している場合は部門の切替ができます。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E2B20676-5A0E-6D4D-7CF6-7BE77234FAB7}"/>
              </a:ext>
            </a:extLst>
          </p:cNvPr>
          <p:cNvSpPr txBox="1">
            <a:spLocks/>
          </p:cNvSpPr>
          <p:nvPr/>
        </p:nvSpPr>
        <p:spPr>
          <a:xfrm>
            <a:off x="5894295" y="4951623"/>
            <a:ext cx="5894294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BIZ UDPGothic" panose="020B0400000000000000" pitchFamily="34" charset="-128"/>
              <a:buNone/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申請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Font typeface="BIZ UDPGothic" panose="020B0400000000000000" pitchFamily="34" charset="-128"/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スマートフォンで申請できる申請種別のアイコン一覧が表示されます。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0C3DF1E-B737-E607-37E4-605057960236}"/>
              </a:ext>
            </a:extLst>
          </p:cNvPr>
          <p:cNvSpPr txBox="1">
            <a:spLocks/>
          </p:cNvSpPr>
          <p:nvPr/>
        </p:nvSpPr>
        <p:spPr>
          <a:xfrm>
            <a:off x="5916613" y="3079027"/>
            <a:ext cx="6191341" cy="1008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BIZ UDPGothic" panose="020B0400000000000000" pitchFamily="34" charset="-128"/>
              <a:buNone/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領収書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請求書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Font typeface="BIZ UDPGothic" panose="020B0400000000000000" pitchFamily="34" charset="-128"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電子帳簿保存法オプションをご利用の場合のみ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0" indent="0">
              <a:buFont typeface="BIZ UDPGothic" panose="020B0400000000000000" pitchFamily="34" charset="-128"/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カメラで撮影した領収書データを「楽楽精算」にアップロードできます。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294769C-1884-0625-2F69-3F032661C384}"/>
              </a:ext>
            </a:extLst>
          </p:cNvPr>
          <p:cNvGrpSpPr/>
          <p:nvPr/>
        </p:nvGrpSpPr>
        <p:grpSpPr>
          <a:xfrm>
            <a:off x="447532" y="1479965"/>
            <a:ext cx="2745138" cy="4776072"/>
            <a:chOff x="8233582" y="1591831"/>
            <a:chExt cx="2873648" cy="4999657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743A8E42-6EC9-51DF-55FC-437047DC57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7769"/>
            <a:stretch/>
          </p:blipFill>
          <p:spPr>
            <a:xfrm>
              <a:off x="8590859" y="1591831"/>
              <a:ext cx="2159094" cy="4789649"/>
            </a:xfrm>
            <a:prstGeom prst="rect">
              <a:avLst/>
            </a:prstGeom>
            <a:ln>
              <a:solidFill>
                <a:srgbClr val="D2D2D2"/>
              </a:solidFill>
            </a:ln>
          </p:spPr>
        </p:pic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A08CBECE-6119-4FDB-85C0-7ED20C33F125}"/>
                </a:ext>
              </a:extLst>
            </p:cNvPr>
            <p:cNvGrpSpPr/>
            <p:nvPr/>
          </p:nvGrpSpPr>
          <p:grpSpPr>
            <a:xfrm>
              <a:off x="8233582" y="6362601"/>
              <a:ext cx="2873648" cy="228887"/>
              <a:chOff x="0" y="0"/>
              <a:chExt cx="6087718" cy="447261"/>
            </a:xfrm>
          </p:grpSpPr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6D4C5B99-734F-36AE-A07C-695BDC4192B7}"/>
                  </a:ext>
                </a:extLst>
              </p:cNvPr>
              <p:cNvGrpSpPr/>
              <p:nvPr/>
            </p:nvGrpSpPr>
            <p:grpSpPr>
              <a:xfrm>
                <a:off x="7307" y="3897"/>
                <a:ext cx="6045817" cy="370282"/>
                <a:chOff x="7307" y="3897"/>
                <a:chExt cx="6083818" cy="358588"/>
              </a:xfrm>
            </p:grpSpPr>
            <p:grpSp>
              <p:nvGrpSpPr>
                <p:cNvPr id="21" name="グループ化 20">
                  <a:extLst>
                    <a:ext uri="{FF2B5EF4-FFF2-40B4-BE49-F238E27FC236}">
                      <a16:creationId xmlns:a16="http://schemas.microsoft.com/office/drawing/2014/main" id="{CAF9135C-2C8E-5B51-7361-3FC52AB0BAD5}"/>
                    </a:ext>
                  </a:extLst>
                </p:cNvPr>
                <p:cNvGrpSpPr/>
                <p:nvPr/>
              </p:nvGrpSpPr>
              <p:grpSpPr>
                <a:xfrm>
                  <a:off x="106478" y="3897"/>
                  <a:ext cx="5894295" cy="358588"/>
                  <a:chOff x="106478" y="3897"/>
                  <a:chExt cx="5894295" cy="358588"/>
                </a:xfrm>
              </p:grpSpPr>
              <p:sp>
                <p:nvSpPr>
                  <p:cNvPr id="24" name="小波 23">
                    <a:extLst>
                      <a:ext uri="{FF2B5EF4-FFF2-40B4-BE49-F238E27FC236}">
                        <a16:creationId xmlns:a16="http://schemas.microsoft.com/office/drawing/2014/main" id="{8D97E272-56D1-40FE-7AC6-0D63928F8E59}"/>
                      </a:ext>
                    </a:extLst>
                  </p:cNvPr>
                  <p:cNvSpPr/>
                  <p:nvPr/>
                </p:nvSpPr>
                <p:spPr>
                  <a:xfrm>
                    <a:off x="106478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5" name="小波 24">
                    <a:extLst>
                      <a:ext uri="{FF2B5EF4-FFF2-40B4-BE49-F238E27FC236}">
                        <a16:creationId xmlns:a16="http://schemas.microsoft.com/office/drawing/2014/main" id="{F91A482E-0A75-37E5-E2E6-EE49636CB861}"/>
                      </a:ext>
                    </a:extLst>
                  </p:cNvPr>
                  <p:cNvSpPr/>
                  <p:nvPr/>
                </p:nvSpPr>
                <p:spPr>
                  <a:xfrm>
                    <a:off x="3053626" y="3897"/>
                    <a:ext cx="2947147" cy="358588"/>
                  </a:xfrm>
                  <a:prstGeom prst="doubleWave">
                    <a:avLst>
                      <a:gd name="adj1" fmla="val 12500"/>
                      <a:gd name="adj2" fmla="val 0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6" name="フローチャート : 判断 193">
                    <a:extLst>
                      <a:ext uri="{FF2B5EF4-FFF2-40B4-BE49-F238E27FC236}">
                        <a16:creationId xmlns:a16="http://schemas.microsoft.com/office/drawing/2014/main" id="{C17ADAA9-7200-C12C-79F5-DD10524EAC6C}"/>
                      </a:ext>
                    </a:extLst>
                  </p:cNvPr>
                  <p:cNvSpPr/>
                  <p:nvPr/>
                </p:nvSpPr>
                <p:spPr>
                  <a:xfrm>
                    <a:off x="2963978" y="59927"/>
                    <a:ext cx="190501" cy="262800"/>
                  </a:xfrm>
                  <a:prstGeom prst="flowChartDecision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sp>
              <p:nvSpPr>
                <p:cNvPr id="22" name="フローチャート : 判断 189">
                  <a:extLst>
                    <a:ext uri="{FF2B5EF4-FFF2-40B4-BE49-F238E27FC236}">
                      <a16:creationId xmlns:a16="http://schemas.microsoft.com/office/drawing/2014/main" id="{1C517A85-CCB6-C469-451A-9E1167245DE3}"/>
                    </a:ext>
                  </a:extLst>
                </p:cNvPr>
                <p:cNvSpPr/>
                <p:nvPr/>
              </p:nvSpPr>
              <p:spPr>
                <a:xfrm>
                  <a:off x="5911125" y="40876"/>
                  <a:ext cx="180000" cy="2880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3" name="フローチャート : 判断 190">
                  <a:extLst>
                    <a:ext uri="{FF2B5EF4-FFF2-40B4-BE49-F238E27FC236}">
                      <a16:creationId xmlns:a16="http://schemas.microsoft.com/office/drawing/2014/main" id="{37E070C3-9D48-FB35-34D1-046807AEE8B9}"/>
                    </a:ext>
                  </a:extLst>
                </p:cNvPr>
                <p:cNvSpPr/>
                <p:nvPr/>
              </p:nvSpPr>
              <p:spPr>
                <a:xfrm>
                  <a:off x="7307" y="50401"/>
                  <a:ext cx="190501" cy="262800"/>
                </a:xfrm>
                <a:prstGeom prst="flowChartDecisi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47408006-E225-D19A-405A-AC873977946F}"/>
                  </a:ext>
                </a:extLst>
              </p:cNvPr>
              <p:cNvSpPr/>
              <p:nvPr/>
            </p:nvSpPr>
            <p:spPr>
              <a:xfrm>
                <a:off x="5963478" y="1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370ADC94-F8AC-231C-CE03-B4BF6F7AD7C3}"/>
                  </a:ext>
                </a:extLst>
              </p:cNvPr>
              <p:cNvSpPr/>
              <p:nvPr/>
            </p:nvSpPr>
            <p:spPr>
              <a:xfrm>
                <a:off x="0" y="0"/>
                <a:ext cx="124240" cy="447260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90000" bIns="90000"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FB1BE99-457E-2E3B-4783-3D76892C7354}"/>
                </a:ext>
              </a:extLst>
            </p:cNvPr>
            <p:cNvSpPr/>
            <p:nvPr/>
          </p:nvSpPr>
          <p:spPr>
            <a:xfrm>
              <a:off x="9998410" y="1591831"/>
              <a:ext cx="730048" cy="202797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83BA3B27-8EB6-DE63-3CE5-B3D34EA8E76B}"/>
                </a:ext>
              </a:extLst>
            </p:cNvPr>
            <p:cNvSpPr/>
            <p:nvPr/>
          </p:nvSpPr>
          <p:spPr>
            <a:xfrm>
              <a:off x="8590858" y="2601635"/>
              <a:ext cx="2159095" cy="1740374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66917F7C-F5F0-60EB-D7A3-E0AF99D2823A}"/>
                </a:ext>
              </a:extLst>
            </p:cNvPr>
            <p:cNvSpPr/>
            <p:nvPr/>
          </p:nvSpPr>
          <p:spPr>
            <a:xfrm>
              <a:off x="8586418" y="4931939"/>
              <a:ext cx="2159095" cy="1395256"/>
            </a:xfrm>
            <a:prstGeom prst="rect">
              <a:avLst/>
            </a:prstGeom>
            <a:noFill/>
            <a:ln w="38100">
              <a:solidFill>
                <a:srgbClr val="FAE5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5DC853E9-2BB1-AABD-66BC-5ECD9F6CAC52}"/>
              </a:ext>
            </a:extLst>
          </p:cNvPr>
          <p:cNvSpPr txBox="1">
            <a:spLocks/>
          </p:cNvSpPr>
          <p:nvPr/>
        </p:nvSpPr>
        <p:spPr>
          <a:xfrm>
            <a:off x="479425" y="798982"/>
            <a:ext cx="11233149" cy="2641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2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/>
            <a:r>
              <a:rPr lang="ja-JP" altLang="en-US" sz="2300" dirty="0">
                <a:latin typeface="+mj-lt"/>
              </a:rPr>
              <a:t>電子帳簿保存法オプションご利用の場合</a:t>
            </a:r>
            <a:endParaRPr lang="en-US" altLang="ja-JP" sz="2300" dirty="0">
              <a:latin typeface="+mj-lt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CF34897-B58B-336F-9978-9059211D0772}"/>
              </a:ext>
            </a:extLst>
          </p:cNvPr>
          <p:cNvGrpSpPr/>
          <p:nvPr/>
        </p:nvGrpSpPr>
        <p:grpSpPr>
          <a:xfrm>
            <a:off x="2855614" y="1347025"/>
            <a:ext cx="962962" cy="436710"/>
            <a:chOff x="3484464" y="1272953"/>
            <a:chExt cx="962962" cy="436710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969CD662-AF06-990B-A330-9B0A17121FE7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コンテンツ プレースホルダー 2">
              <a:extLst>
                <a:ext uri="{FF2B5EF4-FFF2-40B4-BE49-F238E27FC236}">
                  <a16:creationId xmlns:a16="http://schemas.microsoft.com/office/drawing/2014/main" id="{2A7978AC-8B61-3C1E-CC82-55879A2F9B99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1</a:t>
              </a: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5666036-9C80-8AE0-5D4D-D78E8A085A73}"/>
              </a:ext>
            </a:extLst>
          </p:cNvPr>
          <p:cNvGrpSpPr/>
          <p:nvPr/>
        </p:nvGrpSpPr>
        <p:grpSpPr>
          <a:xfrm>
            <a:off x="2847129" y="2954735"/>
            <a:ext cx="962962" cy="436710"/>
            <a:chOff x="3484464" y="1272953"/>
            <a:chExt cx="962962" cy="436710"/>
          </a:xfrm>
        </p:grpSpPr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901795C-C8F5-E6DD-D657-B2428097C922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コンテンツ プレースホルダー 2">
              <a:extLst>
                <a:ext uri="{FF2B5EF4-FFF2-40B4-BE49-F238E27FC236}">
                  <a16:creationId xmlns:a16="http://schemas.microsoft.com/office/drawing/2014/main" id="{8A4BFB86-89B7-757E-A9D5-B45B65461565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2</a:t>
              </a: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415BBE1B-01E1-53B4-5C18-87CAAF94EEDD}"/>
              </a:ext>
            </a:extLst>
          </p:cNvPr>
          <p:cNvGrpSpPr/>
          <p:nvPr/>
        </p:nvGrpSpPr>
        <p:grpSpPr>
          <a:xfrm>
            <a:off x="2855614" y="4880061"/>
            <a:ext cx="962962" cy="436710"/>
            <a:chOff x="3484464" y="1272953"/>
            <a:chExt cx="962962" cy="436710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4D95EFE-E36B-3595-1B5A-B365BF397E3C}"/>
                </a:ext>
              </a:extLst>
            </p:cNvPr>
            <p:cNvCxnSpPr>
              <a:cxnSpLocks/>
            </p:cNvCxnSpPr>
            <p:nvPr/>
          </p:nvCxnSpPr>
          <p:spPr>
            <a:xfrm>
              <a:off x="3484464" y="1512574"/>
              <a:ext cx="428317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コンテンツ プレースホルダー 2">
              <a:extLst>
                <a:ext uri="{FF2B5EF4-FFF2-40B4-BE49-F238E27FC236}">
                  <a16:creationId xmlns:a16="http://schemas.microsoft.com/office/drawing/2014/main" id="{ECE8332A-EFE1-868E-52F5-36B45D34AB13}"/>
                </a:ext>
              </a:extLst>
            </p:cNvPr>
            <p:cNvSpPr txBox="1">
              <a:spLocks/>
            </p:cNvSpPr>
            <p:nvPr/>
          </p:nvSpPr>
          <p:spPr>
            <a:xfrm>
              <a:off x="4019109" y="1272953"/>
              <a:ext cx="428317" cy="43671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2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8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b="1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2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Tx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Tx/>
                <a:buNone/>
                <a:defRPr kumimoji="1" sz="5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0000" indent="-360000" algn="l" defTabSz="914400" rtl="0" eaLnBrk="1" latinLnBrk="0" hangingPunct="1">
                <a:lnSpc>
                  <a:spcPct val="135000"/>
                </a:lnSpc>
                <a:spcBef>
                  <a:spcPts val="0"/>
                </a:spcBef>
                <a:buFont typeface="BIZ UDPGothic" panose="020B0400000000000000" pitchFamily="34" charset="-128"/>
                <a:buChar char="—"/>
                <a:defRPr kumimoji="1"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BIZ UDPGothic" panose="020B0400000000000000" pitchFamily="34" charset="-128"/>
                <a:buNone/>
              </a:pPr>
              <a:r>
                <a:rPr lang="en-US" altLang="ja-JP" sz="1800" b="1" dirty="0">
                  <a:latin typeface="+mj-ea"/>
                  <a:ea typeface="+mj-ea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376444"/>
      </p:ext>
    </p:extLst>
  </p:cSld>
  <p:clrMapOvr>
    <a:masterClrMapping/>
  </p:clrMapOvr>
</p:sld>
</file>

<file path=ppt/theme/theme1.xml><?xml version="1.0" encoding="utf-8"?>
<a:theme xmlns:a="http://schemas.openxmlformats.org/drawingml/2006/main" name="Rakus Expense Template">
  <a:themeElements>
    <a:clrScheme name="ユーザー定義 2">
      <a:dk1>
        <a:srgbClr val="464646"/>
      </a:dk1>
      <a:lt1>
        <a:srgbClr val="FFFFFF"/>
      </a:lt1>
      <a:dk2>
        <a:srgbClr val="007BC7"/>
      </a:dk2>
      <a:lt2>
        <a:srgbClr val="E6E6E6"/>
      </a:lt2>
      <a:accent1>
        <a:srgbClr val="007BC7"/>
      </a:accent1>
      <a:accent2>
        <a:srgbClr val="005A95"/>
      </a:accent2>
      <a:accent3>
        <a:srgbClr val="0095F4"/>
      </a:accent3>
      <a:accent4>
        <a:srgbClr val="73C4FF"/>
      </a:accent4>
      <a:accent5>
        <a:srgbClr val="A3D7FD"/>
      </a:accent5>
      <a:accent6>
        <a:srgbClr val="FAE58E"/>
      </a:accent6>
      <a:hlink>
        <a:srgbClr val="46AFFA"/>
      </a:hlink>
      <a:folHlink>
        <a:srgbClr val="6E6E6E"/>
      </a:folHlink>
    </a:clrScheme>
    <a:fontScheme name="Rakus_2023">
      <a:majorFont>
        <a:latin typeface="BIZ UDPGothic"/>
        <a:ea typeface=""/>
        <a:cs typeface=""/>
      </a:majorFont>
      <a:minorFont>
        <a:latin typeface="BIZ UDP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108000" tIns="108000" rIns="108000" bIns="108000" rtlCol="0" anchor="ctr"/>
      <a:lstStyle>
        <a:defPPr algn="ctr">
          <a:lnSpc>
            <a:spcPct val="135000"/>
          </a:lnSpc>
          <a:defRPr sz="13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360000" indent="-360000" algn="l">
          <a:lnSpc>
            <a:spcPct val="135000"/>
          </a:lnSpc>
          <a:buFont typeface="BIZ UDPGothic" panose="020B0400000000000000" pitchFamily="34" charset="-128"/>
          <a:buChar char="—"/>
          <a:defRPr sz="13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7" id="{5D87F2F3-0CC0-344E-A017-602BF86CC649}" vid="{6E5C77DB-698D-E949-A026-F3820749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Rakus Expense Template</Template>
  <TotalTime>0</TotalTime>
  <Words>938</Words>
  <Application>Microsoft Office PowerPoint</Application>
  <PresentationFormat>ワイド画面</PresentationFormat>
  <Paragraphs>131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BIZ UDPGothic</vt:lpstr>
      <vt:lpstr>BIZ UDPGothic</vt:lpstr>
      <vt:lpstr>メイリオ</vt:lpstr>
      <vt:lpstr>Calibri</vt:lpstr>
      <vt:lpstr>Rakus Expense Template</vt:lpstr>
      <vt:lpstr>目次</vt:lpstr>
      <vt:lpstr>はじめに</vt:lpstr>
      <vt:lpstr>ご利用時の注意事項</vt:lpstr>
      <vt:lpstr>ご利用時の注意事項</vt:lpstr>
      <vt:lpstr>前準備</vt:lpstr>
      <vt:lpstr>ログイン</vt:lpstr>
      <vt:lpstr>ログイン</vt:lpstr>
      <vt:lpstr>トップ画面（上）</vt:lpstr>
      <vt:lpstr>トップ画面（上）</vt:lpstr>
      <vt:lpstr>トップ画面（下）</vt:lpstr>
      <vt:lpstr>申請・精算（ヘッダ入力）</vt:lpstr>
      <vt:lpstr>申請・精算（明細入力）</vt:lpstr>
      <vt:lpstr>代理申請</vt:lpstr>
      <vt:lpstr>承認</vt:lpstr>
      <vt:lpstr>代理承認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2024-03-14T01:41:56Z</dcterms:created>
  <dcterms:modified xsi:type="dcterms:W3CDTF">2024-06-21T05:41:02Z</dcterms:modified>
</cp:coreProperties>
</file>